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703" r:id="rId2"/>
    <p:sldId id="742" r:id="rId3"/>
    <p:sldId id="743" r:id="rId4"/>
    <p:sldId id="745" r:id="rId5"/>
    <p:sldId id="746" r:id="rId6"/>
    <p:sldId id="744" r:id="rId7"/>
    <p:sldId id="295" r:id="rId8"/>
    <p:sldId id="279" r:id="rId9"/>
    <p:sldId id="506" r:id="rId10"/>
    <p:sldId id="583" r:id="rId11"/>
    <p:sldId id="704" r:id="rId12"/>
    <p:sldId id="584" r:id="rId13"/>
    <p:sldId id="585" r:id="rId14"/>
    <p:sldId id="693" r:id="rId15"/>
    <p:sldId id="532" r:id="rId16"/>
    <p:sldId id="588" r:id="rId17"/>
    <p:sldId id="589" r:id="rId18"/>
    <p:sldId id="586" r:id="rId19"/>
    <p:sldId id="590" r:id="rId20"/>
    <p:sldId id="591" r:id="rId21"/>
    <p:sldId id="592" r:id="rId22"/>
    <p:sldId id="594" r:id="rId23"/>
    <p:sldId id="533" r:id="rId24"/>
    <p:sldId id="694" r:id="rId25"/>
    <p:sldId id="595" r:id="rId26"/>
    <p:sldId id="596" r:id="rId27"/>
    <p:sldId id="597" r:id="rId28"/>
    <p:sldId id="598" r:id="rId29"/>
    <p:sldId id="599" r:id="rId30"/>
    <p:sldId id="747" r:id="rId31"/>
    <p:sldId id="535" r:id="rId32"/>
    <p:sldId id="600" r:id="rId33"/>
    <p:sldId id="695" r:id="rId34"/>
    <p:sldId id="536" r:id="rId35"/>
    <p:sldId id="601" r:id="rId36"/>
    <p:sldId id="537" r:id="rId37"/>
    <p:sldId id="740" r:id="rId38"/>
    <p:sldId id="741" r:id="rId39"/>
    <p:sldId id="538" r:id="rId40"/>
    <p:sldId id="602" r:id="rId41"/>
    <p:sldId id="539" r:id="rId42"/>
    <p:sldId id="603" r:id="rId43"/>
    <p:sldId id="540" r:id="rId44"/>
    <p:sldId id="604" r:id="rId45"/>
    <p:sldId id="542" r:id="rId46"/>
    <p:sldId id="606" r:id="rId47"/>
    <p:sldId id="607" r:id="rId48"/>
    <p:sldId id="696" r:id="rId49"/>
    <p:sldId id="545" r:id="rId50"/>
    <p:sldId id="625" r:id="rId51"/>
    <p:sldId id="626" r:id="rId52"/>
    <p:sldId id="627" r:id="rId53"/>
    <p:sldId id="628" r:id="rId54"/>
    <p:sldId id="629" r:id="rId55"/>
    <p:sldId id="630" r:id="rId56"/>
    <p:sldId id="631" r:id="rId57"/>
    <p:sldId id="709" r:id="rId58"/>
    <p:sldId id="710" r:id="rId59"/>
    <p:sldId id="711" r:id="rId60"/>
    <p:sldId id="712" r:id="rId61"/>
    <p:sldId id="713" r:id="rId62"/>
    <p:sldId id="714" r:id="rId63"/>
    <p:sldId id="715" r:id="rId64"/>
    <p:sldId id="716" r:id="rId65"/>
    <p:sldId id="717" r:id="rId66"/>
    <p:sldId id="718" r:id="rId67"/>
    <p:sldId id="719" r:id="rId68"/>
    <p:sldId id="720" r:id="rId69"/>
    <p:sldId id="721" r:id="rId70"/>
    <p:sldId id="722" r:id="rId71"/>
    <p:sldId id="723" r:id="rId72"/>
    <p:sldId id="724" r:id="rId73"/>
    <p:sldId id="725" r:id="rId74"/>
    <p:sldId id="726" r:id="rId75"/>
    <p:sldId id="727" r:id="rId76"/>
    <p:sldId id="728" r:id="rId77"/>
    <p:sldId id="729" r:id="rId78"/>
    <p:sldId id="730" r:id="rId79"/>
    <p:sldId id="731" r:id="rId80"/>
    <p:sldId id="732" r:id="rId81"/>
    <p:sldId id="733" r:id="rId82"/>
    <p:sldId id="734" r:id="rId83"/>
    <p:sldId id="735" r:id="rId84"/>
    <p:sldId id="736" r:id="rId85"/>
    <p:sldId id="737" r:id="rId86"/>
    <p:sldId id="738" r:id="rId87"/>
    <p:sldId id="697" r:id="rId88"/>
    <p:sldId id="547" r:id="rId89"/>
    <p:sldId id="546" r:id="rId90"/>
    <p:sldId id="632" r:id="rId91"/>
    <p:sldId id="548" r:id="rId92"/>
    <p:sldId id="633" r:id="rId93"/>
    <p:sldId id="634" r:id="rId94"/>
    <p:sldId id="639" r:id="rId95"/>
    <p:sldId id="638" r:id="rId96"/>
    <p:sldId id="635" r:id="rId97"/>
    <p:sldId id="636" r:id="rId98"/>
    <p:sldId id="637" r:id="rId99"/>
    <p:sldId id="549" r:id="rId100"/>
    <p:sldId id="550" r:id="rId101"/>
    <p:sldId id="654" r:id="rId102"/>
    <p:sldId id="655" r:id="rId103"/>
    <p:sldId id="656" r:id="rId104"/>
    <p:sldId id="657" r:id="rId105"/>
    <p:sldId id="661" r:id="rId106"/>
    <p:sldId id="662" r:id="rId107"/>
    <p:sldId id="663" r:id="rId108"/>
    <p:sldId id="664" r:id="rId109"/>
    <p:sldId id="665" r:id="rId110"/>
    <p:sldId id="666" r:id="rId111"/>
    <p:sldId id="667" r:id="rId112"/>
    <p:sldId id="668" r:id="rId113"/>
    <p:sldId id="551" r:id="rId114"/>
    <p:sldId id="670" r:id="rId115"/>
    <p:sldId id="669" r:id="rId116"/>
    <p:sldId id="671" r:id="rId117"/>
  </p:sldIdLst>
  <p:sldSz cx="9144000" cy="6858000" type="screen4x3"/>
  <p:notesSz cx="7099300" cy="10234613"/>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D2"/>
    <a:srgbClr val="00FF00"/>
    <a:srgbClr val="FAFFFF"/>
    <a:srgbClr val="F0FFFF"/>
    <a:srgbClr val="66FF66"/>
    <a:srgbClr val="66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3" autoAdjust="0"/>
    <p:restoredTop sz="95314" autoAdjust="0"/>
  </p:normalViewPr>
  <p:slideViewPr>
    <p:cSldViewPr snapToGrid="0">
      <p:cViewPr>
        <p:scale>
          <a:sx n="75" d="100"/>
          <a:sy n="75" d="100"/>
        </p:scale>
        <p:origin x="1694"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1" d="100"/>
          <a:sy n="61" d="100"/>
        </p:scale>
        <p:origin x="-1698" y="-60"/>
      </p:cViewPr>
      <p:guideLst>
        <p:guide orient="horz" pos="3223"/>
        <p:guide pos="2237"/>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749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t" anchorCtr="0" compatLnSpc="1">
            <a:prstTxWarp prst="textNoShape">
              <a:avLst/>
            </a:prstTxWarp>
          </a:bodyPr>
          <a:lstStyle>
            <a:lvl1pPr defTabSz="955675">
              <a:defRPr sz="1300">
                <a:ea typeface="宋体" pitchFamily="2" charset="-122"/>
              </a:defRPr>
            </a:lvl1pPr>
          </a:lstStyle>
          <a:p>
            <a:pPr>
              <a:defRPr/>
            </a:pPr>
            <a:endParaRPr lang="en-US" altLang="zh-CN"/>
          </a:p>
        </p:txBody>
      </p:sp>
      <p:sp>
        <p:nvSpPr>
          <p:cNvPr id="49155" name="Rectangle 3"/>
          <p:cNvSpPr>
            <a:spLocks noGrp="1" noChangeArrowheads="1"/>
          </p:cNvSpPr>
          <p:nvPr>
            <p:ph type="dt" sz="quarter" idx="1"/>
          </p:nvPr>
        </p:nvSpPr>
        <p:spPr bwMode="auto">
          <a:xfrm>
            <a:off x="4024313" y="0"/>
            <a:ext cx="3074987"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t" anchorCtr="0" compatLnSpc="1">
            <a:prstTxWarp prst="textNoShape">
              <a:avLst/>
            </a:prstTxWarp>
          </a:bodyPr>
          <a:lstStyle>
            <a:lvl1pPr algn="r" defTabSz="955675">
              <a:defRPr sz="1300">
                <a:ea typeface="宋体" pitchFamily="2" charset="-122"/>
              </a:defRPr>
            </a:lvl1pPr>
          </a:lstStyle>
          <a:p>
            <a:pPr>
              <a:defRPr/>
            </a:pPr>
            <a:endParaRPr lang="en-US" altLang="zh-CN"/>
          </a:p>
        </p:txBody>
      </p:sp>
      <p:sp>
        <p:nvSpPr>
          <p:cNvPr id="49156" name="Rectangle 4"/>
          <p:cNvSpPr>
            <a:spLocks noGrp="1" noChangeArrowheads="1"/>
          </p:cNvSpPr>
          <p:nvPr>
            <p:ph type="ftr" sz="quarter" idx="2"/>
          </p:nvPr>
        </p:nvSpPr>
        <p:spPr bwMode="auto">
          <a:xfrm>
            <a:off x="0" y="9721850"/>
            <a:ext cx="30749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b" anchorCtr="0" compatLnSpc="1">
            <a:prstTxWarp prst="textNoShape">
              <a:avLst/>
            </a:prstTxWarp>
          </a:bodyPr>
          <a:lstStyle>
            <a:lvl1pPr defTabSz="955675">
              <a:defRPr sz="1300">
                <a:ea typeface="宋体" pitchFamily="2" charset="-122"/>
              </a:defRPr>
            </a:lvl1pPr>
          </a:lstStyle>
          <a:p>
            <a:pPr>
              <a:defRPr/>
            </a:pPr>
            <a:endParaRPr lang="en-US" altLang="zh-CN"/>
          </a:p>
        </p:txBody>
      </p:sp>
      <p:sp>
        <p:nvSpPr>
          <p:cNvPr id="49157" name="Rectangle 5"/>
          <p:cNvSpPr>
            <a:spLocks noGrp="1" noChangeArrowheads="1"/>
          </p:cNvSpPr>
          <p:nvPr>
            <p:ph type="sldNum" sz="quarter" idx="3"/>
          </p:nvPr>
        </p:nvSpPr>
        <p:spPr bwMode="auto">
          <a:xfrm>
            <a:off x="4024313" y="9721850"/>
            <a:ext cx="3074987"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b" anchorCtr="0" compatLnSpc="1">
            <a:prstTxWarp prst="textNoShape">
              <a:avLst/>
            </a:prstTxWarp>
          </a:bodyPr>
          <a:lstStyle>
            <a:lvl1pPr algn="r" defTabSz="955675">
              <a:defRPr sz="1300">
                <a:ea typeface="宋体" pitchFamily="2" charset="-122"/>
              </a:defRPr>
            </a:lvl1pPr>
          </a:lstStyle>
          <a:p>
            <a:pPr>
              <a:defRPr/>
            </a:pPr>
            <a:fld id="{F0F8FC52-B5A9-403A-9150-009E84BE4F0A}" type="slidenum">
              <a:rPr lang="en-US" altLang="zh-CN"/>
              <a:pPr>
                <a:defRPr/>
              </a:pPr>
              <a:t>‹#›</a:t>
            </a:fld>
            <a:endParaRPr lang="en-US" altLang="zh-CN"/>
          </a:p>
        </p:txBody>
      </p:sp>
    </p:spTree>
    <p:extLst>
      <p:ext uri="{BB962C8B-B14F-4D97-AF65-F5344CB8AC3E}">
        <p14:creationId xmlns:p14="http://schemas.microsoft.com/office/powerpoint/2010/main" val="1627061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0749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t" anchorCtr="0" compatLnSpc="1">
            <a:prstTxWarp prst="textNoShape">
              <a:avLst/>
            </a:prstTxWarp>
          </a:bodyPr>
          <a:lstStyle>
            <a:lvl1pPr defTabSz="955675">
              <a:defRPr sz="1300">
                <a:ea typeface="宋体" pitchFamily="2" charset="-122"/>
              </a:defRPr>
            </a:lvl1pPr>
          </a:lstStyle>
          <a:p>
            <a:pPr>
              <a:defRPr/>
            </a:pPr>
            <a:endParaRPr lang="en-US" altLang="zh-CN"/>
          </a:p>
        </p:txBody>
      </p:sp>
      <p:sp>
        <p:nvSpPr>
          <p:cNvPr id="24579" name="Rectangle 3"/>
          <p:cNvSpPr>
            <a:spLocks noGrp="1" noChangeArrowheads="1"/>
          </p:cNvSpPr>
          <p:nvPr>
            <p:ph type="dt" idx="1"/>
          </p:nvPr>
        </p:nvSpPr>
        <p:spPr bwMode="auto">
          <a:xfrm>
            <a:off x="4024313" y="0"/>
            <a:ext cx="3074987"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t" anchorCtr="0" compatLnSpc="1">
            <a:prstTxWarp prst="textNoShape">
              <a:avLst/>
            </a:prstTxWarp>
          </a:bodyPr>
          <a:lstStyle>
            <a:lvl1pPr algn="r" defTabSz="955675">
              <a:defRPr sz="1300">
                <a:ea typeface="宋体" pitchFamily="2" charset="-122"/>
              </a:defRPr>
            </a:lvl1pPr>
          </a:lstStyle>
          <a:p>
            <a:pPr>
              <a:defRPr/>
            </a:pPr>
            <a:endParaRPr lang="en-US" altLang="zh-CN"/>
          </a:p>
        </p:txBody>
      </p:sp>
      <p:sp>
        <p:nvSpPr>
          <p:cNvPr id="14950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82" name="Rectangle 6"/>
          <p:cNvSpPr>
            <a:spLocks noGrp="1" noChangeArrowheads="1"/>
          </p:cNvSpPr>
          <p:nvPr>
            <p:ph type="ftr" sz="quarter" idx="4"/>
          </p:nvPr>
        </p:nvSpPr>
        <p:spPr bwMode="auto">
          <a:xfrm>
            <a:off x="0" y="9721850"/>
            <a:ext cx="30749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b" anchorCtr="0" compatLnSpc="1">
            <a:prstTxWarp prst="textNoShape">
              <a:avLst/>
            </a:prstTxWarp>
          </a:bodyPr>
          <a:lstStyle>
            <a:lvl1pPr defTabSz="955675">
              <a:defRPr sz="1300">
                <a:ea typeface="宋体" pitchFamily="2" charset="-122"/>
              </a:defRPr>
            </a:lvl1pPr>
          </a:lstStyle>
          <a:p>
            <a:pPr>
              <a:defRPr/>
            </a:pPr>
            <a:endParaRPr lang="en-US" altLang="zh-CN"/>
          </a:p>
        </p:txBody>
      </p:sp>
      <p:sp>
        <p:nvSpPr>
          <p:cNvPr id="24583" name="Rectangle 7"/>
          <p:cNvSpPr>
            <a:spLocks noGrp="1" noChangeArrowheads="1"/>
          </p:cNvSpPr>
          <p:nvPr>
            <p:ph type="sldNum" sz="quarter" idx="5"/>
          </p:nvPr>
        </p:nvSpPr>
        <p:spPr bwMode="auto">
          <a:xfrm>
            <a:off x="4024313" y="9721850"/>
            <a:ext cx="3074987"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00" tIns="47750" rIns="95500" bIns="47750" numCol="1" anchor="b" anchorCtr="0" compatLnSpc="1">
            <a:prstTxWarp prst="textNoShape">
              <a:avLst/>
            </a:prstTxWarp>
          </a:bodyPr>
          <a:lstStyle>
            <a:lvl1pPr algn="r" defTabSz="955675">
              <a:defRPr sz="1300">
                <a:ea typeface="宋体" pitchFamily="2" charset="-122"/>
              </a:defRPr>
            </a:lvl1pPr>
          </a:lstStyle>
          <a:p>
            <a:pPr>
              <a:defRPr/>
            </a:pPr>
            <a:fld id="{8010F19C-7CEE-497B-A467-F8597D058DCE}" type="slidenum">
              <a:rPr lang="en-US" altLang="zh-CN"/>
              <a:pPr>
                <a:defRPr/>
              </a:pPr>
              <a:t>‹#›</a:t>
            </a:fld>
            <a:endParaRPr lang="en-US" altLang="zh-CN"/>
          </a:p>
        </p:txBody>
      </p:sp>
    </p:spTree>
    <p:extLst>
      <p:ext uri="{BB962C8B-B14F-4D97-AF65-F5344CB8AC3E}">
        <p14:creationId xmlns:p14="http://schemas.microsoft.com/office/powerpoint/2010/main" val="132454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55582" eaLnBrk="0" hangingPunct="0">
              <a:defRPr kumimoji="1" sz="2400">
                <a:solidFill>
                  <a:schemeClr val="tx1"/>
                </a:solidFill>
                <a:latin typeface="Times New Roman" pitchFamily="18" charset="0"/>
                <a:ea typeface="宋体" charset="-122"/>
              </a:defRPr>
            </a:lvl1pPr>
            <a:lvl2pPr marL="742877" indent="-285722" defTabSz="955582" eaLnBrk="0" hangingPunct="0">
              <a:defRPr kumimoji="1" sz="2400">
                <a:solidFill>
                  <a:schemeClr val="tx1"/>
                </a:solidFill>
                <a:latin typeface="Times New Roman" pitchFamily="18" charset="0"/>
                <a:ea typeface="宋体" charset="-122"/>
              </a:defRPr>
            </a:lvl2pPr>
            <a:lvl3pPr marL="1142888" indent="-228578" defTabSz="955582" eaLnBrk="0" hangingPunct="0">
              <a:defRPr kumimoji="1" sz="2400">
                <a:solidFill>
                  <a:schemeClr val="tx1"/>
                </a:solidFill>
                <a:latin typeface="Times New Roman" pitchFamily="18" charset="0"/>
                <a:ea typeface="宋体" charset="-122"/>
              </a:defRPr>
            </a:lvl3pPr>
            <a:lvl4pPr marL="1600043" indent="-228578" defTabSz="955582" eaLnBrk="0" hangingPunct="0">
              <a:defRPr kumimoji="1" sz="2400">
                <a:solidFill>
                  <a:schemeClr val="tx1"/>
                </a:solidFill>
                <a:latin typeface="Times New Roman" pitchFamily="18" charset="0"/>
                <a:ea typeface="宋体" charset="-122"/>
              </a:defRPr>
            </a:lvl4pPr>
            <a:lvl5pPr marL="2057198" indent="-228578" defTabSz="955582" eaLnBrk="0" hangingPunct="0">
              <a:defRPr kumimoji="1" sz="2400">
                <a:solidFill>
                  <a:schemeClr val="tx1"/>
                </a:solidFill>
                <a:latin typeface="Times New Roman" pitchFamily="18" charset="0"/>
                <a:ea typeface="宋体" charset="-122"/>
              </a:defRPr>
            </a:lvl5pPr>
            <a:lvl6pPr marL="2514353" indent="-228578" defTabSz="955582" eaLnBrk="0" fontAlgn="base" hangingPunct="0">
              <a:spcBef>
                <a:spcPct val="0"/>
              </a:spcBef>
              <a:spcAft>
                <a:spcPct val="0"/>
              </a:spcAft>
              <a:defRPr kumimoji="1" sz="2400">
                <a:solidFill>
                  <a:schemeClr val="tx1"/>
                </a:solidFill>
                <a:latin typeface="Times New Roman" pitchFamily="18" charset="0"/>
                <a:ea typeface="宋体" charset="-122"/>
              </a:defRPr>
            </a:lvl6pPr>
            <a:lvl7pPr marL="2971509" indent="-228578" defTabSz="955582" eaLnBrk="0" fontAlgn="base" hangingPunct="0">
              <a:spcBef>
                <a:spcPct val="0"/>
              </a:spcBef>
              <a:spcAft>
                <a:spcPct val="0"/>
              </a:spcAft>
              <a:defRPr kumimoji="1" sz="2400">
                <a:solidFill>
                  <a:schemeClr val="tx1"/>
                </a:solidFill>
                <a:latin typeface="Times New Roman" pitchFamily="18" charset="0"/>
                <a:ea typeface="宋体" charset="-122"/>
              </a:defRPr>
            </a:lvl7pPr>
            <a:lvl8pPr marL="3428664" indent="-228578" defTabSz="955582" eaLnBrk="0" fontAlgn="base" hangingPunct="0">
              <a:spcBef>
                <a:spcPct val="0"/>
              </a:spcBef>
              <a:spcAft>
                <a:spcPct val="0"/>
              </a:spcAft>
              <a:defRPr kumimoji="1" sz="2400">
                <a:solidFill>
                  <a:schemeClr val="tx1"/>
                </a:solidFill>
                <a:latin typeface="Times New Roman" pitchFamily="18" charset="0"/>
                <a:ea typeface="宋体" charset="-122"/>
              </a:defRPr>
            </a:lvl8pPr>
            <a:lvl9pPr marL="3885819" indent="-228578" defTabSz="955582"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fld id="{8B0EDEFB-852F-456B-892E-3C9DADD7A9D8}" type="slidenum">
              <a:rPr lang="en-US" altLang="zh-CN" sz="1300">
                <a:solidFill>
                  <a:prstClr val="black"/>
                </a:solidFill>
              </a:rPr>
              <a:pPr eaLnBrk="1" hangingPunct="1"/>
              <a:t>1</a:t>
            </a:fld>
            <a:endParaRPr lang="en-US" altLang="zh-CN" sz="1300">
              <a:solidFill>
                <a:prstClr val="black"/>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tLang="zh-CN" dirty="0">
              <a:ea typeface="宋体" charset="-122"/>
            </a:endParaRPr>
          </a:p>
        </p:txBody>
      </p:sp>
    </p:spTree>
    <p:extLst>
      <p:ext uri="{BB962C8B-B14F-4D97-AF65-F5344CB8AC3E}">
        <p14:creationId xmlns:p14="http://schemas.microsoft.com/office/powerpoint/2010/main" val="87610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不</a:t>
            </a:r>
            <a:r>
              <a:rPr lang="en-US" altLang="zh-CN" dirty="0"/>
              <a:t>visible</a:t>
            </a:r>
            <a:r>
              <a:rPr lang="zh-CN" altLang="en-US" dirty="0"/>
              <a:t>可以后台执行嘛</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17</a:t>
            </a:fld>
            <a:endParaRPr lang="en-US" altLang="zh-CN"/>
          </a:p>
        </p:txBody>
      </p:sp>
    </p:spTree>
    <p:extLst>
      <p:ext uri="{BB962C8B-B14F-4D97-AF65-F5344CB8AC3E}">
        <p14:creationId xmlns:p14="http://schemas.microsoft.com/office/powerpoint/2010/main" val="36725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latin typeface="Times New Roman" pitchFamily="18" charset="0"/>
                <a:ea typeface="宋体" pitchFamily="2" charset="-122"/>
                <a:cs typeface="+mn-cs"/>
              </a:rPr>
              <a:t> 继承 用于实现快捷键</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18</a:t>
            </a:fld>
            <a:endParaRPr lang="en-US" altLang="zh-CN"/>
          </a:p>
        </p:txBody>
      </p:sp>
    </p:spTree>
    <p:extLst>
      <p:ext uri="{BB962C8B-B14F-4D97-AF65-F5344CB8AC3E}">
        <p14:creationId xmlns:p14="http://schemas.microsoft.com/office/powerpoint/2010/main" val="3795188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a:t>是</a:t>
            </a:r>
            <a:r>
              <a:rPr lang="en-US" altLang="zh-CN" sz="1600" dirty="0" err="1"/>
              <a:t>this.setSize</a:t>
            </a:r>
            <a:r>
              <a:rPr lang="en-US" altLang="zh-CN" sz="1600" dirty="0"/>
              <a:t>(400,300);//</a:t>
            </a:r>
            <a:r>
              <a:rPr lang="zh-CN" altLang="en-US" sz="1600" dirty="0"/>
              <a:t>设置大小</a:t>
            </a:r>
          </a:p>
          <a:p>
            <a:endParaRPr lang="en-US" altLang="zh-CN" dirty="0"/>
          </a:p>
          <a:p>
            <a:r>
              <a:rPr lang="zh-CN" altLang="en-US" dirty="0"/>
              <a:t>第</a:t>
            </a:r>
            <a:r>
              <a:rPr lang="en-US" altLang="zh-CN" dirty="0"/>
              <a:t>9</a:t>
            </a:r>
            <a:r>
              <a:rPr lang="zh-CN" altLang="en-US" dirty="0"/>
              <a:t>页</a:t>
            </a:r>
            <a:r>
              <a:rPr lang="en-US" altLang="zh-CN" dirty="0"/>
              <a:t>PPT</a:t>
            </a:r>
            <a:r>
              <a:rPr lang="zh-CN" altLang="en-US" dirty="0"/>
              <a:t>中的</a:t>
            </a:r>
            <a:r>
              <a:rPr lang="en-US" altLang="zh-CN" dirty="0"/>
              <a:t>content</a:t>
            </a:r>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19</a:t>
            </a:fld>
            <a:endParaRPr lang="en-US" altLang="zh-CN"/>
          </a:p>
        </p:txBody>
      </p:sp>
    </p:spTree>
    <p:extLst>
      <p:ext uri="{BB962C8B-B14F-4D97-AF65-F5344CB8AC3E}">
        <p14:creationId xmlns:p14="http://schemas.microsoft.com/office/powerpoint/2010/main" val="2972554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窗体的工具箱：</a:t>
            </a:r>
            <a:r>
              <a:rPr lang="en-US" altLang="zh-CN" dirty="0">
                <a:effectLst/>
              </a:rPr>
              <a:t>Abstract Window Toolkit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20</a:t>
            </a:fld>
            <a:endParaRPr lang="en-US" altLang="zh-CN"/>
          </a:p>
        </p:txBody>
      </p:sp>
    </p:spTree>
    <p:extLst>
      <p:ext uri="{BB962C8B-B14F-4D97-AF65-F5344CB8AC3E}">
        <p14:creationId xmlns:p14="http://schemas.microsoft.com/office/powerpoint/2010/main" val="166827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有没有发现都是对象。。。如</a:t>
            </a:r>
            <a:r>
              <a:rPr lang="en-US" altLang="zh-CN" sz="1200" dirty="0"/>
              <a:t>Dimension</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21</a:t>
            </a:fld>
            <a:endParaRPr lang="en-US" altLang="zh-CN"/>
          </a:p>
        </p:txBody>
      </p:sp>
    </p:spTree>
    <p:extLst>
      <p:ext uri="{BB962C8B-B14F-4D97-AF65-F5344CB8AC3E}">
        <p14:creationId xmlns:p14="http://schemas.microsoft.com/office/powerpoint/2010/main" val="35891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居中</a:t>
            </a:r>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22</a:t>
            </a:fld>
            <a:endParaRPr lang="en-US" altLang="zh-CN"/>
          </a:p>
        </p:txBody>
      </p:sp>
    </p:spTree>
    <p:extLst>
      <p:ext uri="{BB962C8B-B14F-4D97-AF65-F5344CB8AC3E}">
        <p14:creationId xmlns:p14="http://schemas.microsoft.com/office/powerpoint/2010/main" val="227980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sz="1600" dirty="0"/>
              <a:t>static </a:t>
            </a:r>
            <a:r>
              <a:rPr lang="en-US" altLang="zh-CN" sz="1600" dirty="0" err="1"/>
              <a:t>FgMenu</a:t>
            </a:r>
            <a:r>
              <a:rPr lang="en-US" altLang="zh-CN" sz="1600" dirty="0"/>
              <a:t>	  </a:t>
            </a:r>
            <a:r>
              <a:rPr lang="en-US" altLang="zh-CN" sz="1600" dirty="0" err="1"/>
              <a:t>mFile</a:t>
            </a:r>
            <a:r>
              <a:rPr lang="en-US" altLang="zh-CN" sz="1600" dirty="0"/>
              <a:t>=new </a:t>
            </a:r>
            <a:r>
              <a:rPr lang="en-US" altLang="zh-CN" sz="1600" dirty="0" err="1"/>
              <a:t>FgMenu</a:t>
            </a:r>
            <a:r>
              <a:rPr lang="en-US" altLang="zh-CN" sz="1600" dirty="0"/>
              <a:t>("</a:t>
            </a:r>
            <a:r>
              <a:rPr lang="zh-CN" altLang="en-US" sz="1600" dirty="0"/>
              <a:t>文件</a:t>
            </a:r>
            <a:r>
              <a:rPr lang="en-US" altLang="zh-CN" sz="1600" dirty="0"/>
              <a:t>(F)",</a:t>
            </a:r>
            <a:r>
              <a:rPr lang="en-US" altLang="zh-CN" sz="1600" dirty="0" err="1"/>
              <a:t>KeyEvent.VK_F</a:t>
            </a:r>
            <a:r>
              <a:rPr lang="en-US" altLang="zh-CN" sz="1600" dirty="0"/>
              <a:t>);//"</a:t>
            </a:r>
            <a:r>
              <a:rPr lang="zh-CN" altLang="en-US" sz="1600" dirty="0"/>
              <a:t>文件</a:t>
            </a:r>
            <a:r>
              <a:rPr lang="en-US" altLang="zh-CN" sz="1600" dirty="0"/>
              <a:t>"</a:t>
            </a:r>
            <a:r>
              <a:rPr lang="zh-CN" altLang="en-US" sz="1600" dirty="0"/>
              <a:t>菜单</a:t>
            </a:r>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26</a:t>
            </a:fld>
            <a:endParaRPr lang="en-US" altLang="zh-CN"/>
          </a:p>
        </p:txBody>
      </p:sp>
    </p:spTree>
    <p:extLst>
      <p:ext uri="{BB962C8B-B14F-4D97-AF65-F5344CB8AC3E}">
        <p14:creationId xmlns:p14="http://schemas.microsoft.com/office/powerpoint/2010/main" val="2148767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vimium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27</a:t>
            </a:fld>
            <a:endParaRPr lang="en-US" altLang="zh-CN"/>
          </a:p>
        </p:txBody>
      </p:sp>
    </p:spTree>
    <p:extLst>
      <p:ext uri="{BB962C8B-B14F-4D97-AF65-F5344CB8AC3E}">
        <p14:creationId xmlns:p14="http://schemas.microsoft.com/office/powerpoint/2010/main" val="2381130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vimium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28</a:t>
            </a:fld>
            <a:endParaRPr lang="en-US" altLang="zh-CN"/>
          </a:p>
        </p:txBody>
      </p:sp>
    </p:spTree>
    <p:extLst>
      <p:ext uri="{BB962C8B-B14F-4D97-AF65-F5344CB8AC3E}">
        <p14:creationId xmlns:p14="http://schemas.microsoft.com/office/powerpoint/2010/main" val="4089839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vimium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29</a:t>
            </a:fld>
            <a:endParaRPr lang="en-US" altLang="zh-CN"/>
          </a:p>
        </p:txBody>
      </p:sp>
    </p:spTree>
    <p:extLst>
      <p:ext uri="{BB962C8B-B14F-4D97-AF65-F5344CB8AC3E}">
        <p14:creationId xmlns:p14="http://schemas.microsoft.com/office/powerpoint/2010/main" val="77698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https://www.google.com/search?q=%E5%8F%AF%E8%A7%86%E5%8C%96%E9%AB%98%E7%BA%A7%E7%BC%96%E7%A8%8B&amp;newwindow=1&amp;source=lnms&amp;sa=X&amp;ved=0ahUKEwippbeWmPDaAhUIJ8AKHRvaAUcQ_AUICSgA&amp;biw=1514&amp;bih=725&amp;dpr=1.5</a:t>
            </a:r>
          </a:p>
          <a:p>
            <a:endParaRPr lang="en-US" altLang="zh-CN" dirty="0"/>
          </a:p>
          <a:p>
            <a:r>
              <a:rPr lang="en-US" altLang="zh-CN" dirty="0"/>
              <a:t>https://www.lagou.com/</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2</a:t>
            </a:fld>
            <a:endParaRPr lang="en-US" altLang="zh-CN"/>
          </a:p>
        </p:txBody>
      </p:sp>
    </p:spTree>
    <p:extLst>
      <p:ext uri="{BB962C8B-B14F-4D97-AF65-F5344CB8AC3E}">
        <p14:creationId xmlns:p14="http://schemas.microsoft.com/office/powerpoint/2010/main" val="840008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Vimium</a:t>
            </a:r>
            <a:endParaRPr lang="en-US" altLang="zh-CN" dirty="0"/>
          </a:p>
          <a:p>
            <a:endParaRPr lang="en-US" altLang="zh-CN" dirty="0"/>
          </a:p>
          <a:p>
            <a:r>
              <a:rPr lang="en-US" altLang="zh-CN" dirty="0"/>
              <a:t>Word</a:t>
            </a:r>
            <a:r>
              <a:rPr lang="zh-CN" altLang="en-US" dirty="0"/>
              <a:t>中的</a:t>
            </a:r>
            <a:r>
              <a:rPr lang="en-US" altLang="zh-CN" dirty="0"/>
              <a:t>alt</a:t>
            </a:r>
            <a:r>
              <a:rPr lang="zh-CN" altLang="en-US" dirty="0"/>
              <a:t>，</a:t>
            </a:r>
            <a:r>
              <a:rPr lang="en-US" altLang="zh-CN" dirty="0"/>
              <a:t>alt</a:t>
            </a:r>
            <a:r>
              <a:rPr lang="zh-CN" altLang="en-US" dirty="0"/>
              <a:t>，</a:t>
            </a:r>
            <a:r>
              <a:rPr lang="en-US" altLang="zh-CN" dirty="0"/>
              <a:t>h</a:t>
            </a:r>
            <a:r>
              <a:rPr lang="zh-CN" altLang="en-US" dirty="0"/>
              <a:t>，</a:t>
            </a:r>
            <a:r>
              <a:rPr lang="en-US" altLang="zh-CN" dirty="0"/>
              <a:t>al</a:t>
            </a:r>
            <a:r>
              <a:rPr lang="zh-CN" altLang="en-US" dirty="0"/>
              <a:t>；；  </a:t>
            </a:r>
            <a:r>
              <a:rPr lang="en-US" altLang="zh-CN" dirty="0" err="1"/>
              <a:t>ctrl+b</a:t>
            </a:r>
            <a:r>
              <a:rPr lang="zh-CN" altLang="en-US" dirty="0"/>
              <a:t>。。。</a:t>
            </a:r>
            <a:endParaRPr lang="en-US" altLang="zh-CN" dirty="0"/>
          </a:p>
          <a:p>
            <a:endParaRPr lang="en-US" altLang="zh-CN" dirty="0"/>
          </a:p>
          <a:p>
            <a:r>
              <a:rPr lang="zh-CN" altLang="en-US" dirty="0"/>
              <a:t>肌肉记忆。</a:t>
            </a:r>
            <a:endParaRPr lang="en-US" altLang="zh-CN" dirty="0"/>
          </a:p>
          <a:p>
            <a:r>
              <a:rPr lang="zh-CN" altLang="en-US"/>
              <a:t>打字速度。</a:t>
            </a:r>
            <a:endParaRPr lang="en-US" altLang="zh-CN"/>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30</a:t>
            </a:fld>
            <a:endParaRPr lang="en-US" altLang="zh-CN"/>
          </a:p>
        </p:txBody>
      </p:sp>
    </p:spTree>
    <p:extLst>
      <p:ext uri="{BB962C8B-B14F-4D97-AF65-F5344CB8AC3E}">
        <p14:creationId xmlns:p14="http://schemas.microsoft.com/office/powerpoint/2010/main" val="78960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kern="1200" dirty="0" err="1">
                <a:solidFill>
                  <a:schemeClr val="tx1"/>
                </a:solidFill>
                <a:latin typeface="Times New Roman" pitchFamily="18" charset="0"/>
                <a:ea typeface="宋体" pitchFamily="2" charset="-122"/>
                <a:cs typeface="+mn-cs"/>
              </a:rPr>
              <a:t>JToolBar</a:t>
            </a:r>
            <a:r>
              <a:rPr kumimoji="1" lang="en-US" altLang="zh-CN" sz="1200" b="1" kern="1200" dirty="0">
                <a:solidFill>
                  <a:schemeClr val="tx1"/>
                </a:solidFill>
                <a:latin typeface="Times New Roman" pitchFamily="18" charset="0"/>
                <a:ea typeface="宋体" pitchFamily="2" charset="-122"/>
                <a:cs typeface="+mn-cs"/>
              </a:rPr>
              <a:t> </a:t>
            </a:r>
            <a:r>
              <a:rPr kumimoji="1" lang="en-US" altLang="zh-CN" sz="1200" b="1" kern="1200" dirty="0" err="1">
                <a:solidFill>
                  <a:schemeClr val="tx1"/>
                </a:solidFill>
                <a:latin typeface="Times New Roman" pitchFamily="18" charset="0"/>
                <a:ea typeface="宋体" pitchFamily="2" charset="-122"/>
                <a:cs typeface="+mn-cs"/>
              </a:rPr>
              <a:t>mtb</a:t>
            </a:r>
            <a:r>
              <a:rPr kumimoji="1" lang="en-US" altLang="zh-CN" sz="1200" b="1" kern="1200" dirty="0">
                <a:solidFill>
                  <a:schemeClr val="tx1"/>
                </a:solidFill>
                <a:latin typeface="Times New Roman" pitchFamily="18" charset="0"/>
                <a:ea typeface="宋体" pitchFamily="2" charset="-122"/>
                <a:cs typeface="+mn-cs"/>
              </a:rPr>
              <a:t> = new </a:t>
            </a:r>
            <a:r>
              <a:rPr kumimoji="1" lang="en-US" altLang="zh-CN" sz="1200" b="1" kern="1200" dirty="0" err="1">
                <a:solidFill>
                  <a:schemeClr val="tx1"/>
                </a:solidFill>
                <a:latin typeface="Times New Roman" pitchFamily="18" charset="0"/>
                <a:ea typeface="宋体" pitchFamily="2" charset="-122"/>
                <a:cs typeface="+mn-cs"/>
              </a:rPr>
              <a:t>JToolBar</a:t>
            </a:r>
            <a:r>
              <a:rPr kumimoji="1" lang="en-US" altLang="zh-CN" sz="1200" b="1" kern="1200" dirty="0">
                <a:solidFill>
                  <a:schemeClr val="tx1"/>
                </a:solidFill>
                <a:latin typeface="Times New Roman" pitchFamily="18" charset="0"/>
                <a:ea typeface="宋体" pitchFamily="2" charset="-122"/>
                <a:cs typeface="+mn-cs"/>
              </a:rPr>
              <a:t>();</a:t>
            </a:r>
          </a:p>
          <a:p>
            <a:endParaRPr kumimoji="1" lang="en-US" altLang="zh-CN" sz="1200" b="1" kern="1200" dirty="0">
              <a:solidFill>
                <a:schemeClr val="tx1"/>
              </a:solidFill>
              <a:latin typeface="Times New Roman" pitchFamily="18" charset="0"/>
              <a:ea typeface="宋体" pitchFamily="2" charset="-122"/>
              <a:cs typeface="+mn-cs"/>
            </a:endParaRPr>
          </a:p>
          <a:p>
            <a:endParaRPr kumimoji="1" lang="en-US" altLang="zh-CN" sz="1200" b="1" kern="1200" dirty="0">
              <a:solidFill>
                <a:schemeClr val="tx1"/>
              </a:solidFill>
              <a:latin typeface="Times New Roman" pitchFamily="18" charset="0"/>
              <a:ea typeface="宋体" pitchFamily="2" charset="-122"/>
              <a:cs typeface="+mn-cs"/>
            </a:endParaRPr>
          </a:p>
          <a:p>
            <a:r>
              <a:rPr lang="zh-CN" altLang="en-US" dirty="0"/>
              <a:t>边界的样式大小</a:t>
            </a:r>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32</a:t>
            </a:fld>
            <a:endParaRPr lang="en-US" altLang="zh-CN"/>
          </a:p>
        </p:txBody>
      </p:sp>
    </p:spTree>
    <p:extLst>
      <p:ext uri="{BB962C8B-B14F-4D97-AF65-F5344CB8AC3E}">
        <p14:creationId xmlns:p14="http://schemas.microsoft.com/office/powerpoint/2010/main" val="2532700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34</a:t>
            </a:fld>
            <a:endParaRPr lang="en-US" altLang="zh-CN"/>
          </a:p>
        </p:txBody>
      </p:sp>
    </p:spTree>
    <p:extLst>
      <p:ext uri="{BB962C8B-B14F-4D97-AF65-F5344CB8AC3E}">
        <p14:creationId xmlns:p14="http://schemas.microsoft.com/office/powerpoint/2010/main" val="1455803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t>FlowLayout</a:t>
            </a:r>
            <a:r>
              <a:rPr lang="en-US" altLang="zh-CN" sz="1200" dirty="0"/>
              <a:t> </a:t>
            </a:r>
            <a:r>
              <a:rPr lang="zh-CN" altLang="en-US" sz="1200" dirty="0"/>
              <a:t>依次摆放</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36</a:t>
            </a:fld>
            <a:endParaRPr lang="en-US" altLang="zh-CN"/>
          </a:p>
        </p:txBody>
      </p:sp>
    </p:spTree>
    <p:extLst>
      <p:ext uri="{BB962C8B-B14F-4D97-AF65-F5344CB8AC3E}">
        <p14:creationId xmlns:p14="http://schemas.microsoft.com/office/powerpoint/2010/main" val="2101091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上机内容相关</a:t>
            </a:r>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37</a:t>
            </a:fld>
            <a:endParaRPr lang="en-US" altLang="zh-CN"/>
          </a:p>
        </p:txBody>
      </p:sp>
    </p:spTree>
    <p:extLst>
      <p:ext uri="{BB962C8B-B14F-4D97-AF65-F5344CB8AC3E}">
        <p14:creationId xmlns:p14="http://schemas.microsoft.com/office/powerpoint/2010/main" val="3408736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上机内容相关</a:t>
            </a:r>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38</a:t>
            </a:fld>
            <a:endParaRPr lang="en-US" altLang="zh-CN"/>
          </a:p>
        </p:txBody>
      </p:sp>
    </p:spTree>
    <p:extLst>
      <p:ext uri="{BB962C8B-B14F-4D97-AF65-F5344CB8AC3E}">
        <p14:creationId xmlns:p14="http://schemas.microsoft.com/office/powerpoint/2010/main" val="2948322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en-US" dirty="0"/>
              <a:t>如果</a:t>
            </a:r>
            <a:r>
              <a:rPr lang="en-US" altLang="zh-CN" sz="1800" dirty="0"/>
              <a:t>r[0].</a:t>
            </a:r>
            <a:r>
              <a:rPr lang="en-US" altLang="zh-CN" sz="1800" dirty="0" err="1"/>
              <a:t>setSelected</a:t>
            </a:r>
            <a:r>
              <a:rPr lang="en-US" altLang="zh-CN" sz="1800" dirty="0"/>
              <a:t>(true);</a:t>
            </a:r>
          </a:p>
          <a:p>
            <a:pPr lvl="2"/>
            <a:r>
              <a:rPr lang="en-US" altLang="zh-CN" sz="1800" dirty="0"/>
              <a:t>r[1].</a:t>
            </a:r>
            <a:r>
              <a:rPr lang="en-US" altLang="zh-CN" sz="1800" dirty="0" err="1"/>
              <a:t>setSelected</a:t>
            </a:r>
            <a:r>
              <a:rPr lang="en-US" altLang="zh-CN" sz="1800" dirty="0"/>
              <a:t>(true);</a:t>
            </a:r>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40</a:t>
            </a:fld>
            <a:endParaRPr lang="en-US" altLang="zh-CN"/>
          </a:p>
        </p:txBody>
      </p:sp>
    </p:spTree>
    <p:extLst>
      <p:ext uri="{BB962C8B-B14F-4D97-AF65-F5344CB8AC3E}">
        <p14:creationId xmlns:p14="http://schemas.microsoft.com/office/powerpoint/2010/main" val="3865842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如果没有</a:t>
            </a:r>
            <a:r>
              <a:rPr lang="en-US" altLang="zh-CN" sz="1200" dirty="0" err="1"/>
              <a:t>JScrollPane</a:t>
            </a:r>
            <a:r>
              <a:rPr lang="zh-CN" altLang="en-US" sz="1200" dirty="0"/>
              <a:t>，那么也是可以的，不过就显示不了了</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43</a:t>
            </a:fld>
            <a:endParaRPr lang="en-US" altLang="zh-CN"/>
          </a:p>
        </p:txBody>
      </p:sp>
    </p:spTree>
    <p:extLst>
      <p:ext uri="{BB962C8B-B14F-4D97-AF65-F5344CB8AC3E}">
        <p14:creationId xmlns:p14="http://schemas.microsoft.com/office/powerpoint/2010/main" val="1936113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可视化的原则 </a:t>
            </a:r>
            <a:r>
              <a:rPr lang="en-US" altLang="zh-CN" dirty="0"/>
              <a:t>do not put black on blue or blue on</a:t>
            </a:r>
            <a:r>
              <a:rPr lang="en-US" altLang="zh-CN" baseline="0" dirty="0"/>
              <a:t> black</a:t>
            </a:r>
          </a:p>
          <a:p>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46</a:t>
            </a:fld>
            <a:endParaRPr lang="en-US" altLang="zh-CN"/>
          </a:p>
        </p:txBody>
      </p:sp>
    </p:spTree>
    <p:extLst>
      <p:ext uri="{BB962C8B-B14F-4D97-AF65-F5344CB8AC3E}">
        <p14:creationId xmlns:p14="http://schemas.microsoft.com/office/powerpoint/2010/main" val="2246216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Pack</a:t>
            </a:r>
            <a:r>
              <a:rPr lang="zh-CN" altLang="en-US" dirty="0"/>
              <a:t>就是调整到指定大小。</a:t>
            </a:r>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47</a:t>
            </a:fld>
            <a:endParaRPr lang="en-US" altLang="zh-CN"/>
          </a:p>
        </p:txBody>
      </p:sp>
    </p:spTree>
    <p:extLst>
      <p:ext uri="{BB962C8B-B14F-4D97-AF65-F5344CB8AC3E}">
        <p14:creationId xmlns:p14="http://schemas.microsoft.com/office/powerpoint/2010/main" val="2201234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https://www.google.com/search?q=%E5%8F%AF%E8%A7%86%E5%8C%96%E9%AB%98%E7%BA%A7%E7%BC%96%E7%A8%8B&amp;newwindow=1&amp;source=lnms&amp;sa=X&amp;ved=0ahUKEwippbeWmPDaAhUIJ8AKHRvaAUcQ_AUICSgA&amp;biw=1514&amp;bih=725&amp;dpr=1.5</a:t>
            </a:r>
          </a:p>
          <a:p>
            <a:endParaRPr lang="en-US" altLang="zh-CN" dirty="0"/>
          </a:p>
          <a:p>
            <a:r>
              <a:rPr lang="en-US" altLang="zh-CN" dirty="0"/>
              <a:t>https://www.lagou.com/</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3</a:t>
            </a:fld>
            <a:endParaRPr lang="en-US" altLang="zh-CN"/>
          </a:p>
        </p:txBody>
      </p:sp>
    </p:spTree>
    <p:extLst>
      <p:ext uri="{BB962C8B-B14F-4D97-AF65-F5344CB8AC3E}">
        <p14:creationId xmlns:p14="http://schemas.microsoft.com/office/powerpoint/2010/main" val="84652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如果不加</a:t>
            </a:r>
            <a:r>
              <a:rPr lang="en-US" altLang="zh-CN" dirty="0" err="1"/>
              <a:t>actionPerformed</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65</a:t>
            </a:fld>
            <a:endParaRPr lang="en-US" altLang="zh-CN"/>
          </a:p>
        </p:txBody>
      </p:sp>
    </p:spTree>
    <p:extLst>
      <p:ext uri="{BB962C8B-B14F-4D97-AF65-F5344CB8AC3E}">
        <p14:creationId xmlns:p14="http://schemas.microsoft.com/office/powerpoint/2010/main" val="3490097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+ 123</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70</a:t>
            </a:fld>
            <a:endParaRPr lang="en-US" altLang="zh-CN"/>
          </a:p>
        </p:txBody>
      </p:sp>
    </p:spTree>
    <p:extLst>
      <p:ext uri="{BB962C8B-B14F-4D97-AF65-F5344CB8AC3E}">
        <p14:creationId xmlns:p14="http://schemas.microsoft.com/office/powerpoint/2010/main" val="1829291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Shift + a</a:t>
            </a:r>
            <a:r>
              <a:rPr lang="zh-CN" altLang="en-US" dirty="0"/>
              <a:t>到</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81</a:t>
            </a:fld>
            <a:endParaRPr lang="en-US" altLang="zh-CN"/>
          </a:p>
        </p:txBody>
      </p:sp>
    </p:spTree>
    <p:extLst>
      <p:ext uri="{BB962C8B-B14F-4D97-AF65-F5344CB8AC3E}">
        <p14:creationId xmlns:p14="http://schemas.microsoft.com/office/powerpoint/2010/main" val="2835424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en-US" dirty="0"/>
              <a:t>去掉：</a:t>
            </a:r>
            <a:r>
              <a:rPr lang="en-US" altLang="zh-CN" sz="1600" dirty="0" err="1"/>
              <a:t>testArea.setAlignmentX</a:t>
            </a:r>
            <a:r>
              <a:rPr lang="en-US" altLang="zh-CN" sz="1600" dirty="0"/>
              <a:t>(</a:t>
            </a:r>
            <a:r>
              <a:rPr lang="en-US" altLang="zh-CN" sz="1600" dirty="0" err="1"/>
              <a:t>Component.RIGHT_ALIGNMENT</a:t>
            </a:r>
            <a:r>
              <a:rPr lang="en-US" altLang="zh-CN" sz="1600" dirty="0"/>
              <a:t>);</a:t>
            </a:r>
          </a:p>
          <a:p>
            <a:pPr lvl="2"/>
            <a:r>
              <a:rPr lang="en-US" altLang="zh-CN" sz="1600" dirty="0" err="1"/>
              <a:t>button.setAlignmentX</a:t>
            </a:r>
            <a:r>
              <a:rPr lang="en-US" altLang="zh-CN" sz="1600" dirty="0"/>
              <a:t>(</a:t>
            </a:r>
            <a:r>
              <a:rPr lang="en-US" altLang="zh-CN" sz="1600" dirty="0" err="1"/>
              <a:t>Component.LEFT_ALIGNMENT</a:t>
            </a:r>
            <a:r>
              <a:rPr lang="en-US" altLang="zh-CN" sz="1600" dirty="0"/>
              <a:t>);</a:t>
            </a:r>
          </a:p>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92</a:t>
            </a:fld>
            <a:endParaRPr lang="en-US" altLang="zh-CN"/>
          </a:p>
        </p:txBody>
      </p:sp>
    </p:spTree>
    <p:extLst>
      <p:ext uri="{BB962C8B-B14F-4D97-AF65-F5344CB8AC3E}">
        <p14:creationId xmlns:p14="http://schemas.microsoft.com/office/powerpoint/2010/main" val="3701528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t>JCheckBox</a:t>
            </a:r>
            <a:r>
              <a:rPr lang="en-US" altLang="zh-CN" sz="1200" dirty="0"/>
              <a:t>)</a:t>
            </a:r>
            <a:r>
              <a:rPr lang="en-US" altLang="zh-CN" sz="1200" dirty="0" err="1"/>
              <a:t>ctls</a:t>
            </a:r>
            <a:r>
              <a:rPr lang="en-US" altLang="zh-CN" sz="1200" dirty="0"/>
              <a:t>[</a:t>
            </a:r>
            <a:r>
              <a:rPr lang="en-US" altLang="zh-CN" sz="1200" dirty="0" err="1"/>
              <a:t>i</a:t>
            </a:r>
            <a:r>
              <a:rPr lang="zh-CN" altLang="en-US" sz="1200" dirty="0"/>
              <a:t>和</a:t>
            </a:r>
            <a:r>
              <a:rPr lang="en-US" altLang="zh-CN" sz="1200" dirty="0" err="1"/>
              <a:t>JRadioButton</a:t>
            </a:r>
            <a:r>
              <a:rPr lang="en-US" altLang="zh-CN" sz="1200" dirty="0"/>
              <a:t>)</a:t>
            </a:r>
            <a:r>
              <a:rPr lang="en-US" altLang="zh-CN" sz="1200" dirty="0" err="1"/>
              <a:t>ctls</a:t>
            </a:r>
            <a:r>
              <a:rPr lang="en-US" altLang="zh-CN" sz="1200" dirty="0"/>
              <a:t>[</a:t>
            </a:r>
            <a:r>
              <a:rPr lang="en-US" altLang="zh-CN" sz="1200" dirty="0" err="1"/>
              <a:t>i</a:t>
            </a:r>
            <a:r>
              <a:rPr lang="zh-CN" altLang="en-US" sz="1200" dirty="0"/>
              <a:t>的其实默认是没有边框的。</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94</a:t>
            </a:fld>
            <a:endParaRPr lang="en-US" altLang="zh-CN"/>
          </a:p>
        </p:txBody>
      </p:sp>
    </p:spTree>
    <p:extLst>
      <p:ext uri="{BB962C8B-B14F-4D97-AF65-F5344CB8AC3E}">
        <p14:creationId xmlns:p14="http://schemas.microsoft.com/office/powerpoint/2010/main" val="3101731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敏捷开发</a:t>
            </a:r>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101</a:t>
            </a:fld>
            <a:endParaRPr lang="en-US" altLang="zh-CN"/>
          </a:p>
        </p:txBody>
      </p:sp>
    </p:spTree>
    <p:extLst>
      <p:ext uri="{BB962C8B-B14F-4D97-AF65-F5344CB8AC3E}">
        <p14:creationId xmlns:p14="http://schemas.microsoft.com/office/powerpoint/2010/main" val="3617972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46088" indent="-446088">
              <a:buFont typeface="Symbol" pitchFamily="18" charset="2"/>
              <a:buChar char="¾"/>
              <a:tabLst>
                <a:tab pos="446088" algn="l"/>
              </a:tabLst>
            </a:pPr>
            <a:r>
              <a:rPr lang="en-US" altLang="zh-CN" dirty="0" err="1"/>
              <a:t>BoxLayout</a:t>
            </a:r>
            <a:r>
              <a:rPr lang="zh-CN" altLang="en-US" dirty="0"/>
              <a:t>：容器的大小发生变化时，组件占用的空间不会发生变化。 </a:t>
            </a:r>
            <a:endParaRPr lang="zh-CN" altLang="en-US" sz="1100"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102</a:t>
            </a:fld>
            <a:endParaRPr lang="en-US" altLang="zh-CN"/>
          </a:p>
        </p:txBody>
      </p:sp>
    </p:spTree>
    <p:extLst>
      <p:ext uri="{BB962C8B-B14F-4D97-AF65-F5344CB8AC3E}">
        <p14:creationId xmlns:p14="http://schemas.microsoft.com/office/powerpoint/2010/main" val="1591004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
            </a:r>
            <a:r>
              <a:rPr lang="zh-CN" altLang="en-US" dirty="0"/>
              <a:t>和</a:t>
            </a:r>
            <a:r>
              <a:rPr lang="en-US" altLang="zh-CN" dirty="0"/>
              <a:t>1</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104</a:t>
            </a:fld>
            <a:endParaRPr lang="en-US" altLang="zh-CN"/>
          </a:p>
        </p:txBody>
      </p:sp>
    </p:spTree>
    <p:extLst>
      <p:ext uri="{BB962C8B-B14F-4D97-AF65-F5344CB8AC3E}">
        <p14:creationId xmlns:p14="http://schemas.microsoft.com/office/powerpoint/2010/main" val="2573142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思考为什么使用</a:t>
            </a:r>
            <a:r>
              <a:rPr lang="en-US" altLang="zh-CN" dirty="0" err="1"/>
              <a:t>gridlayout</a:t>
            </a:r>
            <a:r>
              <a:rPr lang="zh-CN" altLang="en-US" dirty="0"/>
              <a:t>和</a:t>
            </a:r>
            <a:r>
              <a:rPr lang="en-US" altLang="zh-CN" dirty="0" err="1"/>
              <a:t>flowlayout</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105</a:t>
            </a:fld>
            <a:endParaRPr lang="en-US" altLang="zh-CN"/>
          </a:p>
        </p:txBody>
      </p:sp>
    </p:spTree>
    <p:extLst>
      <p:ext uri="{BB962C8B-B14F-4D97-AF65-F5344CB8AC3E}">
        <p14:creationId xmlns:p14="http://schemas.microsoft.com/office/powerpoint/2010/main" val="1083836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https://www.google.com/search?q=%E5%8F%AF%E8%A7%86%E5%8C%96%E9%AB%98%E7%BA%A7%E7%BC%96%E7%A8%8B&amp;newwindow=1&amp;source=lnms&amp;sa=X&amp;ved=0ahUKEwippbeWmPDaAhUIJ8AKHRvaAUcQ_AUICSgA&amp;biw=1514&amp;bih=725&amp;dpr=1.5</a:t>
            </a:r>
          </a:p>
          <a:p>
            <a:endParaRPr lang="en-US" altLang="zh-CN" dirty="0"/>
          </a:p>
          <a:p>
            <a:r>
              <a:rPr lang="en-US" altLang="zh-CN" dirty="0"/>
              <a:t>https://www.lagou.com/</a:t>
            </a:r>
          </a:p>
          <a:p>
            <a:endParaRPr lang="en-US" altLang="zh-CN" dirty="0"/>
          </a:p>
          <a:p>
            <a:endParaRPr lang="en-US" altLang="zh-CN" dirty="0"/>
          </a:p>
          <a:p>
            <a:r>
              <a:rPr lang="en-US" altLang="zh-CN" dirty="0" err="1"/>
              <a:t>Javafx</a:t>
            </a:r>
            <a:r>
              <a:rPr lang="zh-CN" altLang="en-US" baseline="0" dirty="0"/>
              <a:t> </a:t>
            </a:r>
            <a:r>
              <a:rPr lang="en-US" altLang="zh-CN" baseline="0" dirty="0"/>
              <a:t>9</a:t>
            </a:r>
            <a:r>
              <a:rPr lang="en-US" altLang="zh-CN" baseline="30000" dirty="0"/>
              <a:t>th</a:t>
            </a:r>
            <a:r>
              <a:rPr lang="en-US" altLang="zh-CN" baseline="0" dirty="0"/>
              <a:t> slides</a:t>
            </a:r>
            <a:endParaRPr lang="en-US" altLang="zh-CN"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4</a:t>
            </a:fld>
            <a:endParaRPr lang="en-US" altLang="zh-CN"/>
          </a:p>
        </p:txBody>
      </p:sp>
    </p:spTree>
    <p:extLst>
      <p:ext uri="{BB962C8B-B14F-4D97-AF65-F5344CB8AC3E}">
        <p14:creationId xmlns:p14="http://schemas.microsoft.com/office/powerpoint/2010/main" val="116147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https://www.google.com/search?q=%E5%8F%AF%E8%A7%86%E5%8C%96%E9%AB%98%E7%BA%A7%E7%BC%96%E7%A8%8B&amp;newwindow=1&amp;source=lnms&amp;sa=X&amp;ved=0ahUKEwippbeWmPDaAhUIJ8AKHRvaAUcQ_AUICSgA&amp;biw=1514&amp;bih=725&amp;dpr=1.5</a:t>
            </a:r>
          </a:p>
          <a:p>
            <a:endParaRPr lang="en-US" altLang="zh-CN" dirty="0"/>
          </a:p>
          <a:p>
            <a:r>
              <a:rPr lang="en-US" altLang="zh-CN" dirty="0"/>
              <a:t>https://www.lagou.com/</a:t>
            </a:r>
          </a:p>
          <a:p>
            <a:endParaRPr lang="en-US" altLang="zh-CN" dirty="0"/>
          </a:p>
          <a:p>
            <a:endParaRPr lang="en-US" altLang="zh-CN" dirty="0"/>
          </a:p>
          <a:p>
            <a:r>
              <a:rPr lang="en-US" altLang="zh-CN" dirty="0" err="1"/>
              <a:t>Javafx</a:t>
            </a:r>
            <a:r>
              <a:rPr lang="zh-CN" altLang="en-US" baseline="0" dirty="0"/>
              <a:t> </a:t>
            </a:r>
            <a:r>
              <a:rPr lang="en-US" altLang="zh-CN" baseline="0" dirty="0"/>
              <a:t>9</a:t>
            </a:r>
            <a:r>
              <a:rPr lang="en-US" altLang="zh-CN" baseline="30000" dirty="0"/>
              <a:t>th</a:t>
            </a:r>
            <a:r>
              <a:rPr lang="en-US" altLang="zh-CN" baseline="0" dirty="0"/>
              <a:t> slides</a:t>
            </a:r>
            <a:endParaRPr lang="en-US" altLang="zh-CN"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5</a:t>
            </a:fld>
            <a:endParaRPr lang="en-US" altLang="zh-CN"/>
          </a:p>
        </p:txBody>
      </p:sp>
    </p:spTree>
    <p:extLst>
      <p:ext uri="{BB962C8B-B14F-4D97-AF65-F5344CB8AC3E}">
        <p14:creationId xmlns:p14="http://schemas.microsoft.com/office/powerpoint/2010/main" val="2371904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https://www.google.com/search?q=%E5%8F%AF%E8%A7%86%E5%8C%96%E9%AB%98%E7%BA%A7%E7%BC%96%E7%A8%8B&amp;newwindow=1&amp;source=lnms&amp;sa=X&amp;ved=0ahUKEwippbeWmPDaAhUIJ8AKHRvaAUcQ_AUICSgA&amp;biw=1514&amp;bih=725&amp;dpr=1.5</a:t>
            </a:r>
          </a:p>
          <a:p>
            <a:endParaRPr lang="en-US" altLang="zh-CN" dirty="0"/>
          </a:p>
          <a:p>
            <a:r>
              <a:rPr lang="en-US" altLang="zh-CN" dirty="0"/>
              <a:t>https://www.lagou.com/</a:t>
            </a:r>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6</a:t>
            </a:fld>
            <a:endParaRPr lang="en-US" altLang="zh-CN"/>
          </a:p>
        </p:txBody>
      </p:sp>
    </p:spTree>
    <p:extLst>
      <p:ext uri="{BB962C8B-B14F-4D97-AF65-F5344CB8AC3E}">
        <p14:creationId xmlns:p14="http://schemas.microsoft.com/office/powerpoint/2010/main" val="1499505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9</a:t>
            </a:fld>
            <a:endParaRPr lang="en-US" altLang="zh-CN"/>
          </a:p>
        </p:txBody>
      </p:sp>
    </p:spTree>
    <p:extLst>
      <p:ext uri="{BB962C8B-B14F-4D97-AF65-F5344CB8AC3E}">
        <p14:creationId xmlns:p14="http://schemas.microsoft.com/office/powerpoint/2010/main" val="1621067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只有线条。</a:t>
            </a:r>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10</a:t>
            </a:fld>
            <a:endParaRPr lang="en-US" altLang="zh-CN"/>
          </a:p>
        </p:txBody>
      </p:sp>
    </p:spTree>
    <p:extLst>
      <p:ext uri="{BB962C8B-B14F-4D97-AF65-F5344CB8AC3E}">
        <p14:creationId xmlns:p14="http://schemas.microsoft.com/office/powerpoint/2010/main" val="2054059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支持拖拽</a:t>
            </a:r>
            <a:endParaRPr lang="en-US" altLang="zh-CN" dirty="0"/>
          </a:p>
          <a:p>
            <a:endParaRPr lang="en-US" altLang="zh-CN" dirty="0"/>
          </a:p>
          <a:p>
            <a:r>
              <a:rPr lang="zh-CN" altLang="en-US" dirty="0"/>
              <a:t>但是裸写</a:t>
            </a:r>
            <a:r>
              <a:rPr lang="en-US" altLang="zh-CN" dirty="0"/>
              <a:t>html</a:t>
            </a:r>
            <a:r>
              <a:rPr lang="zh-CN" altLang="en-US" dirty="0"/>
              <a:t>等，而不是用</a:t>
            </a:r>
            <a:r>
              <a:rPr lang="en-US" altLang="zh-CN" dirty="0" err="1"/>
              <a:t>dreamweaver</a:t>
            </a:r>
            <a:endParaRPr lang="en-US" altLang="zh-CN" dirty="0"/>
          </a:p>
          <a:p>
            <a:endParaRPr lang="en-US" altLang="zh-CN" dirty="0"/>
          </a:p>
          <a:p>
            <a:r>
              <a:rPr lang="en-US" altLang="zh-CN" dirty="0" err="1"/>
              <a:t>Javafx</a:t>
            </a:r>
            <a:r>
              <a:rPr lang="zh-CN" altLang="en-US" dirty="0"/>
              <a:t>翻身的机会。 潜力股</a:t>
            </a:r>
            <a:endParaRPr lang="en-US" altLang="zh-CN" dirty="0"/>
          </a:p>
          <a:p>
            <a:endParaRPr lang="en-US" altLang="zh-CN" dirty="0"/>
          </a:p>
          <a:p>
            <a:r>
              <a:rPr lang="en-US" altLang="zh-CN" dirty="0"/>
              <a:t>Applet -》flash-》Silverlight-》</a:t>
            </a:r>
            <a:r>
              <a:rPr lang="en-US" altLang="zh-CN" dirty="0" err="1"/>
              <a:t>javafx</a:t>
            </a:r>
            <a:r>
              <a:rPr lang="en-US" altLang="zh-CN" dirty="0"/>
              <a:t>-&gt;HTML5</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两年以后的</a:t>
            </a:r>
            <a:r>
              <a:rPr kumimoji="1" lang="en-US" altLang="zh-CN" sz="1200" b="0" i="0" kern="1200" dirty="0">
                <a:solidFill>
                  <a:schemeClr val="tx1"/>
                </a:solidFill>
                <a:effectLst/>
                <a:latin typeface="Times New Roman" pitchFamily="18" charset="0"/>
                <a:ea typeface="宋体" pitchFamily="2" charset="-122"/>
                <a:cs typeface="+mn-cs"/>
              </a:rPr>
              <a:t>2016</a:t>
            </a:r>
            <a:r>
              <a:rPr kumimoji="1" lang="zh-CN" altLang="en-US" sz="1200" b="0" i="0" kern="1200" dirty="0">
                <a:solidFill>
                  <a:schemeClr val="tx1"/>
                </a:solidFill>
                <a:effectLst/>
                <a:latin typeface="Times New Roman" pitchFamily="18" charset="0"/>
                <a:ea typeface="宋体" pitchFamily="2" charset="-122"/>
                <a:cs typeface="+mn-cs"/>
              </a:rPr>
              <a:t>年，</a:t>
            </a:r>
            <a:r>
              <a:rPr kumimoji="1" lang="en-US" altLang="zh-CN" sz="1200" b="0" i="0" kern="1200" dirty="0">
                <a:solidFill>
                  <a:schemeClr val="tx1"/>
                </a:solidFill>
                <a:effectLst/>
                <a:latin typeface="Times New Roman" pitchFamily="18" charset="0"/>
                <a:ea typeface="宋体" pitchFamily="2" charset="-122"/>
                <a:cs typeface="+mn-cs"/>
              </a:rPr>
              <a:t>JavaFX</a:t>
            </a:r>
            <a:r>
              <a:rPr kumimoji="1" lang="zh-CN" altLang="en-US" sz="1200" b="0" i="0" kern="1200" dirty="0">
                <a:solidFill>
                  <a:schemeClr val="tx1"/>
                </a:solidFill>
                <a:effectLst/>
                <a:latin typeface="Times New Roman" pitchFamily="18" charset="0"/>
                <a:ea typeface="宋体" pitchFamily="2" charset="-122"/>
                <a:cs typeface="+mn-cs"/>
              </a:rPr>
              <a:t>看见</a:t>
            </a:r>
            <a:r>
              <a:rPr kumimoji="1" lang="en-US" altLang="zh-CN" sz="1200" b="0" i="0" kern="1200" dirty="0">
                <a:solidFill>
                  <a:schemeClr val="tx1"/>
                </a:solidFill>
                <a:effectLst/>
                <a:latin typeface="Times New Roman" pitchFamily="18" charset="0"/>
                <a:ea typeface="宋体" pitchFamily="2" charset="-122"/>
                <a:cs typeface="+mn-cs"/>
              </a:rPr>
              <a:t>HTML 5</a:t>
            </a:r>
            <a:r>
              <a:rPr kumimoji="1" lang="zh-CN" altLang="en-US" sz="1200" b="0" i="0" kern="1200" dirty="0">
                <a:solidFill>
                  <a:schemeClr val="tx1"/>
                </a:solidFill>
                <a:effectLst/>
                <a:latin typeface="Times New Roman" pitchFamily="18" charset="0"/>
                <a:ea typeface="宋体" pitchFamily="2" charset="-122"/>
                <a:cs typeface="+mn-cs"/>
              </a:rPr>
              <a:t>已经杀死了</a:t>
            </a:r>
            <a:r>
              <a:rPr kumimoji="1" lang="en-US" altLang="zh-CN" sz="1200" b="0" i="0" kern="1200" dirty="0">
                <a:solidFill>
                  <a:schemeClr val="tx1"/>
                </a:solidFill>
                <a:effectLst/>
                <a:latin typeface="Times New Roman" pitchFamily="18" charset="0"/>
                <a:ea typeface="宋体" pitchFamily="2" charset="-122"/>
                <a:cs typeface="+mn-cs"/>
              </a:rPr>
              <a:t>Flash</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a:solidFill>
                  <a:schemeClr val="tx1"/>
                </a:solidFill>
                <a:effectLst/>
                <a:latin typeface="Times New Roman" pitchFamily="18" charset="0"/>
                <a:ea typeface="宋体" pitchFamily="2" charset="-122"/>
                <a:cs typeface="+mn-cs"/>
              </a:rPr>
              <a:t>Silverlight</a:t>
            </a:r>
            <a:r>
              <a:rPr kumimoji="1" lang="zh-CN" altLang="en-US" sz="1200" b="0" i="0" kern="1200" dirty="0">
                <a:solidFill>
                  <a:schemeClr val="tx1"/>
                </a:solidFill>
                <a:effectLst/>
                <a:latin typeface="Times New Roman" pitchFamily="18" charset="0"/>
                <a:ea typeface="宋体" pitchFamily="2" charset="-122"/>
                <a:cs typeface="+mn-cs"/>
              </a:rPr>
              <a:t>。 </a:t>
            </a:r>
            <a:r>
              <a:rPr kumimoji="1" lang="en-US" altLang="zh-CN" sz="1200" b="0" i="0" kern="1200" dirty="0">
                <a:solidFill>
                  <a:schemeClr val="tx1"/>
                </a:solidFill>
                <a:effectLst/>
                <a:latin typeface="Times New Roman" pitchFamily="18" charset="0"/>
                <a:ea typeface="宋体" pitchFamily="2" charset="-122"/>
                <a:cs typeface="+mn-cs"/>
              </a:rPr>
              <a:t>JavaFX</a:t>
            </a:r>
            <a:r>
              <a:rPr kumimoji="1" lang="zh-CN" altLang="en-US" sz="1200" b="0" i="0" kern="1200" dirty="0">
                <a:solidFill>
                  <a:schemeClr val="tx1"/>
                </a:solidFill>
                <a:effectLst/>
                <a:latin typeface="Times New Roman" pitchFamily="18" charset="0"/>
                <a:ea typeface="宋体" pitchFamily="2" charset="-122"/>
                <a:cs typeface="+mn-cs"/>
              </a:rPr>
              <a:t>脱掉身上那浏览器插件的袍子，彻底只留下桌面端的技术，活了下来。</a:t>
            </a:r>
            <a:r>
              <a:rPr lang="en-US" altLang="zh-CN"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骂死</a:t>
            </a:r>
            <a:r>
              <a:rPr lang="en-US" altLang="zh-CN" dirty="0" err="1"/>
              <a:t>Flahs</a:t>
            </a:r>
            <a:r>
              <a:rPr lang="zh-CN" altLang="en-US" dirty="0"/>
              <a:t>，奔腾，处理器，耗电。</a:t>
            </a:r>
            <a:endParaRPr lang="en-US" altLang="zh-CN" dirty="0"/>
          </a:p>
          <a:p>
            <a:endParaRPr lang="en-US" altLang="zh-CN" dirty="0"/>
          </a:p>
          <a:p>
            <a:r>
              <a:rPr lang="zh-CN" altLang="en-US" dirty="0"/>
              <a:t>跨平台，</a:t>
            </a:r>
            <a:r>
              <a:rPr lang="en-US" altLang="zh-CN" dirty="0"/>
              <a:t>java</a:t>
            </a:r>
            <a:r>
              <a:rPr lang="zh-CN" altLang="en-US" dirty="0"/>
              <a:t>工具  </a:t>
            </a:r>
            <a:r>
              <a:rPr kumimoji="1" lang="zh-CN" altLang="en-US" sz="1200" b="0" i="0" kern="1200" dirty="0">
                <a:solidFill>
                  <a:schemeClr val="tx1"/>
                </a:solidFill>
                <a:effectLst/>
                <a:latin typeface="Times New Roman" pitchFamily="18" charset="0"/>
                <a:ea typeface="宋体" pitchFamily="2" charset="-122"/>
                <a:cs typeface="+mn-cs"/>
              </a:rPr>
              <a:t>现在，</a:t>
            </a:r>
            <a:r>
              <a:rPr kumimoji="1" lang="en-US" altLang="zh-CN" sz="1200" b="0" i="0" kern="1200" dirty="0">
                <a:solidFill>
                  <a:schemeClr val="tx1"/>
                </a:solidFill>
                <a:effectLst/>
                <a:latin typeface="Times New Roman" pitchFamily="18" charset="0"/>
                <a:ea typeface="宋体" pitchFamily="2" charset="-122"/>
                <a:cs typeface="+mn-cs"/>
              </a:rPr>
              <a:t>JavaFX</a:t>
            </a:r>
            <a:r>
              <a:rPr kumimoji="1" lang="zh-CN" altLang="en-US" sz="1200" b="0" i="0" kern="1200" dirty="0">
                <a:solidFill>
                  <a:schemeClr val="tx1"/>
                </a:solidFill>
                <a:effectLst/>
                <a:latin typeface="Times New Roman" pitchFamily="18" charset="0"/>
                <a:ea typeface="宋体" pitchFamily="2" charset="-122"/>
                <a:cs typeface="+mn-cs"/>
              </a:rPr>
              <a:t>可能是唯一跨平台的桌面技术了。</a:t>
            </a:r>
            <a:endParaRPr lang="zh-CN" altLang="en-US" dirty="0"/>
          </a:p>
          <a:p>
            <a:endParaRPr lang="en-US" altLang="zh-CN" dirty="0"/>
          </a:p>
          <a:p>
            <a:endParaRPr lang="en-US" altLang="zh-CN" dirty="0"/>
          </a:p>
          <a:p>
            <a:r>
              <a:rPr lang="zh-CN" altLang="en-US" dirty="0"/>
              <a:t>如果你们没有学过</a:t>
            </a:r>
            <a:r>
              <a:rPr lang="en-US" altLang="zh-CN" dirty="0"/>
              <a:t>swing</a:t>
            </a:r>
            <a:r>
              <a:rPr lang="zh-CN" altLang="en-US" dirty="0"/>
              <a:t>，那么很好的嵌入的机会。</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a:defRPr/>
            </a:pPr>
            <a:fld id="{8010F19C-7CEE-497B-A467-F8597D058DCE}" type="slidenum">
              <a:rPr lang="en-US" altLang="zh-CN" smtClean="0"/>
              <a:pPr>
                <a:defRPr/>
              </a:pPr>
              <a:t>11</a:t>
            </a:fld>
            <a:endParaRPr lang="en-US" altLang="zh-CN"/>
          </a:p>
        </p:txBody>
      </p:sp>
    </p:spTree>
    <p:extLst>
      <p:ext uri="{BB962C8B-B14F-4D97-AF65-F5344CB8AC3E}">
        <p14:creationId xmlns:p14="http://schemas.microsoft.com/office/powerpoint/2010/main" val="51076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32937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850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22238"/>
            <a:ext cx="1965325" cy="55165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22238"/>
            <a:ext cx="5745163" cy="55165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05923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0088" y="122238"/>
            <a:ext cx="7772400" cy="457200"/>
          </a:xfrm>
        </p:spPr>
        <p:txBody>
          <a:bodyPr/>
          <a:lstStyle/>
          <a:p>
            <a:r>
              <a:rPr lang="zh-CN" altLang="en-US"/>
              <a:t>单击此处编辑母版标题样式</a:t>
            </a:r>
          </a:p>
        </p:txBody>
      </p:sp>
      <p:sp>
        <p:nvSpPr>
          <p:cNvPr id="3" name="表格占位符 2"/>
          <p:cNvSpPr>
            <a:spLocks noGrp="1"/>
          </p:cNvSpPr>
          <p:nvPr>
            <p:ph type="tbl" idx="1"/>
          </p:nvPr>
        </p:nvSpPr>
        <p:spPr>
          <a:xfrm>
            <a:off x="609600" y="1524000"/>
            <a:ext cx="7772400" cy="4114800"/>
          </a:xfrm>
        </p:spPr>
        <p:txBody>
          <a:bodyPr/>
          <a:lstStyle/>
          <a:p>
            <a:pPr lvl="0"/>
            <a:endParaRPr lang="zh-CN" altLang="en-US" noProof="0"/>
          </a:p>
        </p:txBody>
      </p:sp>
    </p:spTree>
    <p:extLst>
      <p:ext uri="{BB962C8B-B14F-4D97-AF65-F5344CB8AC3E}">
        <p14:creationId xmlns:p14="http://schemas.microsoft.com/office/powerpoint/2010/main" val="287475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98153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992630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5670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8009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33409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05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967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1017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00088" y="12223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09600" y="1524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p:txBody>
      </p:sp>
      <p:sp>
        <p:nvSpPr>
          <p:cNvPr id="1028" name="Rectangle 7"/>
          <p:cNvSpPr>
            <a:spLocks noChangeArrowheads="1"/>
          </p:cNvSpPr>
          <p:nvPr/>
        </p:nvSpPr>
        <p:spPr bwMode="auto">
          <a:xfrm>
            <a:off x="0" y="6553200"/>
            <a:ext cx="9144000" cy="304800"/>
          </a:xfrm>
          <a:prstGeom prst="rect">
            <a:avLst/>
          </a:prstGeom>
          <a:solidFill>
            <a:srgbClr val="BFBAB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Rectangle 8"/>
          <p:cNvSpPr>
            <a:spLocks noChangeArrowheads="1"/>
          </p:cNvSpPr>
          <p:nvPr/>
        </p:nvSpPr>
        <p:spPr bwMode="auto">
          <a:xfrm>
            <a:off x="3306763" y="6553200"/>
            <a:ext cx="1841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8C253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200" b="1">
                <a:solidFill>
                  <a:srgbClr val="8C2532"/>
                </a:solidFill>
                <a:latin typeface="Zurich UBlkEx BT" pitchFamily="34" charset="0"/>
              </a:rPr>
              <a:t>Java</a:t>
            </a:r>
            <a:r>
              <a:rPr lang="zh-CN" altLang="en-US" sz="1200" b="1">
                <a:solidFill>
                  <a:srgbClr val="8C2532"/>
                </a:solidFill>
                <a:latin typeface="Zurich UBlkEx BT" pitchFamily="34" charset="0"/>
              </a:rPr>
              <a:t>程序设计</a:t>
            </a:r>
          </a:p>
        </p:txBody>
      </p:sp>
      <p:sp>
        <p:nvSpPr>
          <p:cNvPr id="1030" name="Line 9"/>
          <p:cNvSpPr>
            <a:spLocks noChangeShapeType="1"/>
          </p:cNvSpPr>
          <p:nvPr/>
        </p:nvSpPr>
        <p:spPr bwMode="auto">
          <a:xfrm>
            <a:off x="0" y="6705600"/>
            <a:ext cx="3589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Line 10"/>
          <p:cNvSpPr>
            <a:spLocks noChangeShapeType="1"/>
          </p:cNvSpPr>
          <p:nvPr/>
        </p:nvSpPr>
        <p:spPr bwMode="auto">
          <a:xfrm>
            <a:off x="4846638" y="6705600"/>
            <a:ext cx="3711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2" name="AutoShape 11" descr="浅色横线"/>
          <p:cNvSpPr>
            <a:spLocks noChangeArrowheads="1"/>
          </p:cNvSpPr>
          <p:nvPr/>
        </p:nvSpPr>
        <p:spPr bwMode="auto">
          <a:xfrm rot="5400000">
            <a:off x="143669" y="-16669"/>
            <a:ext cx="617538" cy="739775"/>
          </a:xfrm>
          <a:prstGeom prst="rtTriangle">
            <a:avLst/>
          </a:prstGeom>
          <a:pattFill prst="ltHorz">
            <a:fgClr>
              <a:schemeClr val="bg1"/>
            </a:fgClr>
            <a:bgClr>
              <a:srgbClr val="8C253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3" name="Rectangle 12" descr="浅色横线"/>
          <p:cNvSpPr>
            <a:spLocks noChangeArrowheads="1"/>
          </p:cNvSpPr>
          <p:nvPr/>
        </p:nvSpPr>
        <p:spPr bwMode="auto">
          <a:xfrm>
            <a:off x="7531100" y="652463"/>
            <a:ext cx="1612900" cy="50800"/>
          </a:xfrm>
          <a:prstGeom prst="rect">
            <a:avLst/>
          </a:prstGeom>
          <a:pattFill prst="ltHorz">
            <a:fgClr>
              <a:schemeClr val="bg1"/>
            </a:fgClr>
            <a:bgClr>
              <a:srgbClr val="4C141B"/>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Rectangle 13" descr="浅色横线"/>
          <p:cNvSpPr>
            <a:spLocks noChangeArrowheads="1"/>
          </p:cNvSpPr>
          <p:nvPr/>
        </p:nvSpPr>
        <p:spPr bwMode="auto">
          <a:xfrm>
            <a:off x="76200" y="652463"/>
            <a:ext cx="5253038" cy="42862"/>
          </a:xfrm>
          <a:prstGeom prst="rect">
            <a:avLst/>
          </a:prstGeom>
          <a:pattFill prst="ltHorz">
            <a:fgClr>
              <a:schemeClr val="bg1"/>
            </a:fgClr>
            <a:bgClr>
              <a:srgbClr val="8C253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5" name="Text Box 14"/>
          <p:cNvSpPr txBox="1">
            <a:spLocks noChangeArrowheads="1"/>
          </p:cNvSpPr>
          <p:nvPr/>
        </p:nvSpPr>
        <p:spPr bwMode="auto">
          <a:xfrm>
            <a:off x="4643438" y="500063"/>
            <a:ext cx="3662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defRPr/>
            </a:pPr>
            <a:r>
              <a:rPr lang="en-US" altLang="zh-CN" sz="1600" b="1">
                <a:solidFill>
                  <a:srgbClr val="993366"/>
                </a:solidFill>
                <a:latin typeface="AvantGarde Bk BT" pitchFamily="34" charset="0"/>
                <a:ea typeface="黑体" pitchFamily="49" charset="-122"/>
              </a:rPr>
              <a:t>Java Programming</a:t>
            </a:r>
            <a:endParaRPr lang="en-US" altLang="zh-CN" sz="2800">
              <a:solidFill>
                <a:srgbClr val="993366"/>
              </a:solidFill>
            </a:endParaRPr>
          </a:p>
        </p:txBody>
      </p:sp>
      <p:sp>
        <p:nvSpPr>
          <p:cNvPr id="1036" name="Rectangle 16"/>
          <p:cNvSpPr>
            <a:spLocks noChangeArrowheads="1"/>
          </p:cNvSpPr>
          <p:nvPr/>
        </p:nvSpPr>
        <p:spPr bwMode="auto">
          <a:xfrm>
            <a:off x="708660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fld id="{E1619379-538D-4411-9A93-AAF06DEC4D96}" type="slidenum">
              <a:rPr lang="en-US" altLang="zh-CN" sz="1400"/>
              <a:pPr algn="r"/>
              <a:t>‹#›</a:t>
            </a:fld>
            <a:endParaRPr lang="en-US" altLang="zh-CN"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50000"/>
        </a:spcBef>
        <a:spcAft>
          <a:spcPct val="0"/>
        </a:spcAft>
        <a:defRPr kumimoji="1" sz="2400">
          <a:solidFill>
            <a:schemeClr val="tx1"/>
          </a:solidFill>
          <a:effectLst>
            <a:outerShdw blurRad="38100" dist="38100" dir="2700000" algn="tl">
              <a:srgbClr val="C0C0C0"/>
            </a:outerShdw>
          </a:effectLst>
          <a:latin typeface="+mj-lt"/>
          <a:ea typeface="+mj-ea"/>
          <a:cs typeface="+mj-cs"/>
        </a:defRPr>
      </a:lvl1pPr>
      <a:lvl2pPr algn="l" rtl="0" eaLnBrk="0" fontAlgn="base" hangingPunct="0">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2pPr>
      <a:lvl3pPr algn="l" rtl="0" eaLnBrk="0" fontAlgn="base" hangingPunct="0">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3pPr>
      <a:lvl4pPr algn="l" rtl="0" eaLnBrk="0" fontAlgn="base" hangingPunct="0">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4pPr>
      <a:lvl5pPr algn="l" rtl="0" eaLnBrk="0" fontAlgn="base" hangingPunct="0">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5pPr>
      <a:lvl6pPr marL="457200" algn="l" rtl="0" fontAlgn="base">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6pPr>
      <a:lvl7pPr marL="914400" algn="l" rtl="0" fontAlgn="base">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7pPr>
      <a:lvl8pPr marL="1371600" algn="l" rtl="0" fontAlgn="base">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8pPr>
      <a:lvl9pPr marL="1828800" algn="l" rtl="0" fontAlgn="base">
        <a:spcBef>
          <a:spcPct val="50000"/>
        </a:spcBef>
        <a:spcAft>
          <a:spcPct val="0"/>
        </a:spcAft>
        <a:defRPr kumimoji="1" sz="2400">
          <a:solidFill>
            <a:schemeClr val="tx1"/>
          </a:solidFill>
          <a:effectLst>
            <a:outerShdw blurRad="38100" dist="38100" dir="2700000" algn="tl">
              <a:srgbClr val="C0C0C0"/>
            </a:outerShdw>
          </a:effectLst>
          <a:latin typeface="黑体" pitchFamily="49" charset="-122"/>
          <a:ea typeface="黑体" pitchFamily="49" charset="-122"/>
        </a:defRPr>
      </a:lvl9pPr>
    </p:titleStyle>
    <p:bodyStyle>
      <a:lvl1pPr marL="342900" indent="-342900" algn="l" rtl="0" eaLnBrk="0" fontAlgn="base" hangingPunct="0">
        <a:spcBef>
          <a:spcPct val="20000"/>
        </a:spcBef>
        <a:spcAft>
          <a:spcPct val="0"/>
        </a:spcAft>
        <a:defRPr kumimoji="1" sz="24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v"/>
        <a:defRPr kumimoji="1" sz="2400">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Symbol" pitchFamily="18" charset="2"/>
        <a:buChar char="-"/>
        <a:defRPr kumimoji="1" sz="2000">
          <a:solidFill>
            <a:schemeClr val="tx1"/>
          </a:solidFill>
          <a:latin typeface="+mn-lt"/>
          <a:ea typeface="楷体_GB2312" pitchFamily="49" charset="-122"/>
        </a:defRPr>
      </a:lvl3pPr>
      <a:lvl4pPr marL="1600200" indent="-228600" algn="l" rtl="0" eaLnBrk="0" fontAlgn="base" hangingPunct="0">
        <a:spcBef>
          <a:spcPct val="20000"/>
        </a:spcBef>
        <a:spcAft>
          <a:spcPct val="0"/>
        </a:spcAft>
        <a:buChar char="–"/>
        <a:defRPr kumimoji="1" sz="2400">
          <a:solidFill>
            <a:schemeClr val="tx1"/>
          </a:solidFill>
          <a:latin typeface="+mn-lt"/>
          <a:ea typeface="+mn-ea"/>
        </a:defRPr>
      </a:lvl4pPr>
      <a:lvl5pPr marL="2057400" indent="-228600" algn="l" rtl="0" eaLnBrk="0" fontAlgn="base" hangingPunct="0">
        <a:spcBef>
          <a:spcPct val="20000"/>
        </a:spcBef>
        <a:spcAft>
          <a:spcPct val="0"/>
        </a:spcAft>
        <a:buChar char="»"/>
        <a:defRPr kumimoji="1" sz="2400">
          <a:solidFill>
            <a:schemeClr val="tx1"/>
          </a:solidFill>
          <a:latin typeface="+mn-lt"/>
          <a:ea typeface="+mn-ea"/>
        </a:defRPr>
      </a:lvl5pPr>
      <a:lvl6pPr marL="2514600" indent="-228600" algn="l" rtl="0" fontAlgn="base">
        <a:spcBef>
          <a:spcPct val="20000"/>
        </a:spcBef>
        <a:spcAft>
          <a:spcPct val="0"/>
        </a:spcAft>
        <a:buChar char="»"/>
        <a:defRPr kumimoji="1" sz="2400">
          <a:solidFill>
            <a:schemeClr val="tx1"/>
          </a:solidFill>
          <a:latin typeface="+mn-lt"/>
          <a:ea typeface="+mn-ea"/>
        </a:defRPr>
      </a:lvl6pPr>
      <a:lvl7pPr marL="2971800" indent="-228600" algn="l" rtl="0" fontAlgn="base">
        <a:spcBef>
          <a:spcPct val="20000"/>
        </a:spcBef>
        <a:spcAft>
          <a:spcPct val="0"/>
        </a:spcAft>
        <a:buChar char="»"/>
        <a:defRPr kumimoji="1" sz="2400">
          <a:solidFill>
            <a:schemeClr val="tx1"/>
          </a:solidFill>
          <a:latin typeface="+mn-lt"/>
          <a:ea typeface="+mn-ea"/>
        </a:defRPr>
      </a:lvl7pPr>
      <a:lvl8pPr marL="3429000" indent="-228600" algn="l" rtl="0" fontAlgn="base">
        <a:spcBef>
          <a:spcPct val="20000"/>
        </a:spcBef>
        <a:spcAft>
          <a:spcPct val="0"/>
        </a:spcAft>
        <a:buChar char="»"/>
        <a:defRPr kumimoji="1" sz="2400">
          <a:solidFill>
            <a:schemeClr val="tx1"/>
          </a:solidFill>
          <a:latin typeface="+mn-lt"/>
          <a:ea typeface="+mn-ea"/>
        </a:defRPr>
      </a:lvl8pPr>
      <a:lvl9pPr marL="3886200" indent="-228600" algn="l" rtl="0" fontAlgn="base">
        <a:spcBef>
          <a:spcPct val="20000"/>
        </a:spcBef>
        <a:spcAft>
          <a:spcPct val="0"/>
        </a:spcAft>
        <a:buChar char="»"/>
        <a:defRPr kumimoji="1"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zhihu.com/question/37236236"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stackoverflow.com/questions/889097/what-advantages-are-to-be-had-by-using-javaswing-over-cwinforms-wp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0"/>
          <a:ext cx="9144000" cy="1971675"/>
        </p:xfrm>
        <a:graphic>
          <a:graphicData uri="http://schemas.openxmlformats.org/presentationml/2006/ole">
            <mc:AlternateContent xmlns:mc="http://schemas.openxmlformats.org/markup-compatibility/2006">
              <mc:Choice xmlns:v="urn:schemas-microsoft-com:vml" Requires="v">
                <p:oleObj spid="_x0000_s152728" name="Image" r:id="rId4" imgW="11614543" imgH="2630427" progId="Photoshop.Image.5">
                  <p:embed/>
                </p:oleObj>
              </mc:Choice>
              <mc:Fallback>
                <p:oleObj name="Image" r:id="rId4" imgW="11614543" imgH="2630427"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Text Box 18"/>
          <p:cNvSpPr txBox="1">
            <a:spLocks noChangeArrowheads="1"/>
          </p:cNvSpPr>
          <p:nvPr/>
        </p:nvSpPr>
        <p:spPr bwMode="auto">
          <a:xfrm>
            <a:off x="1110843" y="1209675"/>
            <a:ext cx="71096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4800" dirty="0">
                <a:ea typeface="楷体_GB2312" pitchFamily="49" charset="-122"/>
              </a:rPr>
              <a:t>第九章 图形用户界面编程</a:t>
            </a:r>
          </a:p>
        </p:txBody>
      </p:sp>
      <p:sp>
        <p:nvSpPr>
          <p:cNvPr id="9" name="Rectangle 3">
            <a:extLst>
              <a:ext uri="{FF2B5EF4-FFF2-40B4-BE49-F238E27FC236}">
                <a16:creationId xmlns:a16="http://schemas.microsoft.com/office/drawing/2014/main" id="{A8FAC1D0-E57F-4163-A586-115F031C0095}"/>
              </a:ext>
            </a:extLst>
          </p:cNvPr>
          <p:cNvSpPr>
            <a:spLocks noChangeArrowheads="1"/>
          </p:cNvSpPr>
          <p:nvPr/>
        </p:nvSpPr>
        <p:spPr bwMode="auto">
          <a:xfrm>
            <a:off x="0" y="6172200"/>
            <a:ext cx="9144000" cy="685800"/>
          </a:xfrm>
          <a:prstGeom prst="rect">
            <a:avLst/>
          </a:prstGeom>
          <a:solidFill>
            <a:srgbClr val="8C25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13" name="Text Box 9">
            <a:extLst>
              <a:ext uri="{FF2B5EF4-FFF2-40B4-BE49-F238E27FC236}">
                <a16:creationId xmlns:a16="http://schemas.microsoft.com/office/drawing/2014/main" id="{627B78DC-4118-4132-954D-01BAADCB021E}"/>
              </a:ext>
            </a:extLst>
          </p:cNvPr>
          <p:cNvSpPr txBox="1">
            <a:spLocks noChangeArrowheads="1"/>
          </p:cNvSpPr>
          <p:nvPr/>
        </p:nvSpPr>
        <p:spPr bwMode="auto">
          <a:xfrm>
            <a:off x="438150" y="2774950"/>
            <a:ext cx="84328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Font typeface="Symbol" panose="05050102010706020507" pitchFamily="18" charset="2"/>
              <a:buChar char="-"/>
              <a:defRPr kumimoji="1" sz="2000">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br>
              <a:rPr kumimoji="0" lang="en-US" altLang="zh-CN" sz="1800" dirty="0">
                <a:latin typeface="Arial" panose="020B0604020202020204" pitchFamily="34" charset="0"/>
              </a:rPr>
            </a:br>
            <a:r>
              <a:rPr kumimoji="0" lang="en-US" altLang="zh-CN" sz="1800" dirty="0">
                <a:latin typeface="Arial" panose="020B0604020202020204" pitchFamily="34" charset="0"/>
              </a:rPr>
              <a:t>13757125851(685851) </a:t>
            </a:r>
            <a:r>
              <a:rPr kumimoji="0" lang="en-US" altLang="zh-CN" sz="1800" dirty="0">
                <a:latin typeface="Adobe 黑体 Std R" panose="020B0400000000000000" pitchFamily="34" charset="-122"/>
                <a:ea typeface="Adobe 黑体 Std R" panose="020B0400000000000000" pitchFamily="34" charset="-122"/>
              </a:rPr>
              <a:t> </a:t>
            </a:r>
            <a:r>
              <a:rPr kumimoji="0" lang="zh-CN" altLang="en-US" sz="1800" dirty="0">
                <a:latin typeface="Adobe 黑体 Std R" panose="020B0400000000000000" pitchFamily="34" charset="-122"/>
                <a:ea typeface="Adobe 黑体 Std R" panose="020B0400000000000000" pitchFamily="34" charset="-122"/>
              </a:rPr>
              <a:t>计</a:t>
            </a:r>
            <a:r>
              <a:rPr kumimoji="0" lang="en-US" altLang="zh-CN" sz="1800">
                <a:latin typeface="Adobe 黑体 Std R" panose="020B0400000000000000" pitchFamily="34" charset="-122"/>
                <a:ea typeface="Adobe 黑体 Std R" panose="020B0400000000000000" pitchFamily="34" charset="-122"/>
              </a:rPr>
              <a:t>C516</a:t>
            </a:r>
            <a:endParaRPr kumimoji="0" lang="en-US" altLang="zh-CN" sz="1800" dirty="0">
              <a:latin typeface="Adobe 黑体 Std R" panose="020B0400000000000000" pitchFamily="34" charset="-122"/>
              <a:ea typeface="Adobe 黑体 Std R" panose="020B0400000000000000" pitchFamily="34" charset="-122"/>
            </a:endParaRPr>
          </a:p>
          <a:p>
            <a:pPr algn="r" eaLnBrk="1" hangingPunct="1">
              <a:spcBef>
                <a:spcPct val="50000"/>
              </a:spcBef>
            </a:pPr>
            <a:r>
              <a:rPr kumimoji="0" lang="en-US" altLang="zh-CN" sz="1800" dirty="0">
                <a:latin typeface="Arial" panose="020B0604020202020204" pitchFamily="34" charset="0"/>
              </a:rPr>
              <a:t>Homepage: http://godoorsun.org</a:t>
            </a:r>
          </a:p>
          <a:p>
            <a:pPr algn="r" eaLnBrk="1" hangingPunct="1">
              <a:spcBef>
                <a:spcPct val="50000"/>
              </a:spcBef>
            </a:pPr>
            <a:r>
              <a:rPr kumimoji="0" lang="en-US" altLang="zh-CN" sz="1800" dirty="0">
                <a:latin typeface="Arial" panose="020B0604020202020204" pitchFamily="34" charset="0"/>
              </a:rPr>
              <a:t> E-Mail: godoor.sun@gmail.com</a:t>
            </a:r>
          </a:p>
          <a:p>
            <a:pPr algn="r" eaLnBrk="1" hangingPunct="1">
              <a:spcBef>
                <a:spcPct val="0"/>
              </a:spcBef>
            </a:pPr>
            <a:r>
              <a:rPr kumimoji="0" lang="en-US" altLang="zh-CN" sz="1800" dirty="0">
                <a:latin typeface="Arial" panose="020B0604020202020204" pitchFamily="34" charset="0"/>
              </a:rPr>
              <a:t>guodao@zjut.edu.cn</a:t>
            </a:r>
          </a:p>
        </p:txBody>
      </p:sp>
      <p:pic>
        <p:nvPicPr>
          <p:cNvPr id="14" name="Picture 176" descr="工大透明图标">
            <a:extLst>
              <a:ext uri="{FF2B5EF4-FFF2-40B4-BE49-F238E27FC236}">
                <a16:creationId xmlns:a16="http://schemas.microsoft.com/office/drawing/2014/main" id="{225157B4-7236-49CC-90F5-63824F604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6163" y="4845050"/>
            <a:ext cx="11604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9F61E844-20B9-4A07-ACF2-9ABB05C70A12}"/>
              </a:ext>
            </a:extLst>
          </p:cNvPr>
          <p:cNvSpPr/>
          <p:nvPr/>
        </p:nvSpPr>
        <p:spPr>
          <a:xfrm>
            <a:off x="4913832" y="2640363"/>
            <a:ext cx="4642879" cy="461665"/>
          </a:xfrm>
          <a:prstGeom prst="rect">
            <a:avLst/>
          </a:prstGeom>
        </p:spPr>
        <p:txBody>
          <a:bodyPr wrap="square">
            <a:spAutoFit/>
          </a:bodyPr>
          <a:lstStyle/>
          <a:p>
            <a:r>
              <a:rPr kumimoji="0" lang="zh-CN" altLang="en-US" dirty="0">
                <a:latin typeface="微软雅黑" panose="020B0503020204020204" pitchFamily="34" charset="-122"/>
                <a:ea typeface="微软雅黑" panose="020B0503020204020204" pitchFamily="34" charset="-122"/>
              </a:rPr>
              <a:t>孙国道</a:t>
            </a:r>
            <a:r>
              <a:rPr kumimoji="0" lang="en-US" altLang="zh-CN" sz="1800" dirty="0">
                <a:latin typeface="微软雅黑" panose="020B0503020204020204" pitchFamily="34" charset="-122"/>
                <a:ea typeface="微软雅黑" panose="020B0503020204020204" pitchFamily="34" charset="-122"/>
              </a:rPr>
              <a:t>, </a:t>
            </a:r>
            <a:r>
              <a:rPr kumimoji="0" lang="zh-CN" altLang="en-US" sz="1800" dirty="0">
                <a:latin typeface="微软雅黑" panose="020B0503020204020204" pitchFamily="34" charset="-122"/>
                <a:ea typeface="微软雅黑" panose="020B0503020204020204" pitchFamily="34" charset="-122"/>
              </a:rPr>
              <a:t>博士</a:t>
            </a:r>
            <a:r>
              <a:rPr kumimoji="0" lang="en-US" altLang="zh-CN" sz="1800" dirty="0">
                <a:latin typeface="微软雅黑" panose="020B0503020204020204" pitchFamily="34" charset="-122"/>
                <a:ea typeface="微软雅黑" panose="020B0503020204020204" pitchFamily="34" charset="-122"/>
              </a:rPr>
              <a:t>, </a:t>
            </a:r>
            <a:r>
              <a:rPr kumimoji="0" lang="zh-CN" altLang="en-US" sz="1800" dirty="0">
                <a:latin typeface="微软雅黑" panose="020B0503020204020204" pitchFamily="34" charset="-122"/>
                <a:ea typeface="微软雅黑" panose="020B0503020204020204" pitchFamily="34" charset="-122"/>
              </a:rPr>
              <a:t>副教授，博士生导师</a:t>
            </a:r>
            <a:endParaRPr lang="zh-CN" altLang="en-US" sz="1200" dirty="0"/>
          </a:p>
        </p:txBody>
      </p:sp>
      <p:sp>
        <p:nvSpPr>
          <p:cNvPr id="16" name="Text Box 37">
            <a:extLst>
              <a:ext uri="{FF2B5EF4-FFF2-40B4-BE49-F238E27FC236}">
                <a16:creationId xmlns:a16="http://schemas.microsoft.com/office/drawing/2014/main" id="{ED55BA12-DB7A-4B21-93C0-A99A4E5BC56B}"/>
              </a:ext>
            </a:extLst>
          </p:cNvPr>
          <p:cNvSpPr txBox="1">
            <a:spLocks noChangeArrowheads="1"/>
          </p:cNvSpPr>
          <p:nvPr/>
        </p:nvSpPr>
        <p:spPr bwMode="auto">
          <a:xfrm>
            <a:off x="3476625" y="5028997"/>
            <a:ext cx="3175000" cy="7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Font typeface="Symbol" panose="05050102010706020507" pitchFamily="18" charset="2"/>
              <a:buChar char="-"/>
              <a:defRPr kumimoji="1" sz="2000">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400">
                <a:solidFill>
                  <a:schemeClr val="tx1"/>
                </a:solidFill>
                <a:latin typeface="Times New Roman" panose="02020603050405020304" pitchFamily="18" charset="0"/>
                <a:ea typeface="宋体" panose="02010600030101010101" pitchFamily="2" charset="-122"/>
              </a:defRPr>
            </a:lvl9pPr>
          </a:lstStyle>
          <a:p>
            <a:pPr algn="dist" eaLnBrk="1" hangingPunct="1">
              <a:lnSpc>
                <a:spcPct val="120000"/>
              </a:lnSpc>
              <a:spcBef>
                <a:spcPct val="50000"/>
              </a:spcBef>
            </a:pPr>
            <a:r>
              <a:rPr lang="zh-CN" altLang="en-US" sz="1600" dirty="0">
                <a:solidFill>
                  <a:srgbClr val="8C2532"/>
                </a:solidFill>
                <a:latin typeface="Zurich UBlkEx BT" pitchFamily="34" charset="0"/>
                <a:ea typeface="黑体" panose="02010609060101010101" pitchFamily="49" charset="-122"/>
              </a:rPr>
              <a:t>计算机科学与技术学院</a:t>
            </a:r>
            <a:endParaRPr lang="en-US" altLang="zh-CN" sz="1600" dirty="0">
              <a:solidFill>
                <a:srgbClr val="8C2532"/>
              </a:solidFill>
              <a:latin typeface="Zurich UBlkEx BT" pitchFamily="34" charset="0"/>
              <a:ea typeface="黑体" panose="02010609060101010101" pitchFamily="49" charset="-122"/>
            </a:endParaRPr>
          </a:p>
          <a:p>
            <a:pPr algn="dist" eaLnBrk="1" hangingPunct="1">
              <a:lnSpc>
                <a:spcPct val="120000"/>
              </a:lnSpc>
              <a:spcBef>
                <a:spcPct val="50000"/>
              </a:spcBef>
            </a:pPr>
            <a:r>
              <a:rPr lang="zh-CN" altLang="en-US" sz="1600" dirty="0">
                <a:solidFill>
                  <a:srgbClr val="8C2532"/>
                </a:solidFill>
                <a:latin typeface="Zurich UBlkEx BT" pitchFamily="34" charset="0"/>
                <a:ea typeface="黑体" panose="02010609060101010101" pitchFamily="49" charset="-122"/>
              </a:rPr>
              <a:t>浙江工业大学</a:t>
            </a:r>
          </a:p>
        </p:txBody>
      </p:sp>
    </p:spTree>
    <p:extLst>
      <p:ext uri="{BB962C8B-B14F-4D97-AF65-F5344CB8AC3E}">
        <p14:creationId xmlns:p14="http://schemas.microsoft.com/office/powerpoint/2010/main" val="388751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685800" y="88900"/>
            <a:ext cx="7772400" cy="457200"/>
          </a:xfrm>
        </p:spPr>
        <p:txBody>
          <a:bodyPr/>
          <a:lstStyle/>
          <a:p>
            <a:pPr eaLnBrk="1" hangingPunct="1">
              <a:defRPr/>
            </a:pPr>
            <a:r>
              <a:rPr lang="en-US" altLang="zh-CN"/>
              <a:t>9.1.2</a:t>
            </a:r>
            <a:r>
              <a:rPr lang="zh-CN" altLang="en-US"/>
              <a:t>、</a:t>
            </a:r>
            <a:r>
              <a:rPr lang="en-US" altLang="zh-CN"/>
              <a:t>AWT</a:t>
            </a:r>
            <a:r>
              <a:rPr lang="zh-CN" altLang="en-US"/>
              <a:t>和</a:t>
            </a:r>
            <a:r>
              <a:rPr lang="en-US" altLang="zh-CN"/>
              <a:t>Swing</a:t>
            </a:r>
          </a:p>
        </p:txBody>
      </p:sp>
      <p:sp>
        <p:nvSpPr>
          <p:cNvPr id="371716" name="Rectangle 4"/>
          <p:cNvSpPr>
            <a:spLocks noChangeArrowheads="1"/>
          </p:cNvSpPr>
          <p:nvPr/>
        </p:nvSpPr>
        <p:spPr bwMode="auto">
          <a:xfrm>
            <a:off x="398463" y="850900"/>
            <a:ext cx="8440737"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46088" indent="-446088">
              <a:buFont typeface="Symbol" pitchFamily="18" charset="2"/>
              <a:buChar char="¾"/>
            </a:pPr>
            <a:r>
              <a:rPr lang="en-US" altLang="zh-CN"/>
              <a:t>Java 1.2</a:t>
            </a:r>
            <a:r>
              <a:rPr lang="zh-CN" altLang="en-US"/>
              <a:t>开始，</a:t>
            </a:r>
            <a:r>
              <a:rPr lang="en-US" altLang="zh-CN"/>
              <a:t>AWT</a:t>
            </a:r>
            <a:r>
              <a:rPr lang="zh-CN" altLang="en-US"/>
              <a:t>被</a:t>
            </a:r>
            <a:r>
              <a:rPr lang="en-US" altLang="zh-CN"/>
              <a:t>Swing</a:t>
            </a:r>
            <a:r>
              <a:rPr lang="zh-CN" altLang="en-US"/>
              <a:t>替代 </a:t>
            </a:r>
          </a:p>
          <a:p>
            <a:pPr marL="446088" indent="-446088">
              <a:buFont typeface="Symbol" pitchFamily="18" charset="2"/>
              <a:buChar char="¾"/>
            </a:pPr>
            <a:r>
              <a:rPr lang="en-US" altLang="zh-CN"/>
              <a:t>Swing</a:t>
            </a:r>
            <a:r>
              <a:rPr lang="zh-CN" altLang="en-US"/>
              <a:t>包含的组件的平台相关性较小，所以称为轻量级组件</a:t>
            </a:r>
          </a:p>
          <a:p>
            <a:pPr marL="446088" indent="-446088">
              <a:buFont typeface="Symbol" pitchFamily="18" charset="2"/>
              <a:buChar char="¾"/>
            </a:pPr>
            <a:r>
              <a:rPr lang="zh-CN" altLang="en-US"/>
              <a:t>所在的包：</a:t>
            </a:r>
            <a:r>
              <a:rPr lang="en-US" altLang="zh-CN"/>
              <a:t>javax.swing  </a:t>
            </a:r>
          </a:p>
          <a:p>
            <a:pPr marL="446088" indent="-446088">
              <a:buFont typeface="Symbol" pitchFamily="18" charset="2"/>
              <a:buChar char="¾"/>
            </a:pPr>
            <a:r>
              <a:rPr lang="zh-CN" altLang="en-US"/>
              <a:t>由</a:t>
            </a:r>
            <a:r>
              <a:rPr lang="en-US" altLang="zh-CN"/>
              <a:t>100%</a:t>
            </a:r>
            <a:r>
              <a:rPr lang="zh-CN" altLang="en-US"/>
              <a:t>纯</a:t>
            </a:r>
            <a:r>
              <a:rPr lang="en-US" altLang="zh-CN"/>
              <a:t>java</a:t>
            </a:r>
            <a:r>
              <a:rPr lang="zh-CN" altLang="en-US"/>
              <a:t>实现的 </a:t>
            </a:r>
          </a:p>
        </p:txBody>
      </p:sp>
      <p:grpSp>
        <p:nvGrpSpPr>
          <p:cNvPr id="371726" name="Group 14"/>
          <p:cNvGrpSpPr>
            <a:grpSpLocks/>
          </p:cNvGrpSpPr>
          <p:nvPr/>
        </p:nvGrpSpPr>
        <p:grpSpPr bwMode="auto">
          <a:xfrm>
            <a:off x="906463" y="2566988"/>
            <a:ext cx="7440612" cy="3733800"/>
            <a:chOff x="571" y="1617"/>
            <a:chExt cx="4687" cy="2352"/>
          </a:xfrm>
        </p:grpSpPr>
        <p:pic>
          <p:nvPicPr>
            <p:cNvPr id="6149" name="Picture 6" descr="lin-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 y="1617"/>
              <a:ext cx="1443"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7" descr="mac-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 y="1639"/>
              <a:ext cx="1514"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8" descr="win-example"/>
            <p:cNvPicPr>
              <a:picLocks noChangeAspect="1" noChangeArrowheads="1"/>
            </p:cNvPicPr>
            <p:nvPr/>
          </p:nvPicPr>
          <p:blipFill>
            <a:blip r:embed="rId5">
              <a:extLst>
                <a:ext uri="{28A0092B-C50C-407E-A947-70E740481C1C}">
                  <a14:useLocalDpi xmlns:a14="http://schemas.microsoft.com/office/drawing/2010/main" val="0"/>
                </a:ext>
              </a:extLst>
            </a:blip>
            <a:srcRect b="1596"/>
            <a:stretch>
              <a:fillRect/>
            </a:stretch>
          </p:blipFill>
          <p:spPr bwMode="auto">
            <a:xfrm>
              <a:off x="3621" y="1632"/>
              <a:ext cx="1637"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10"/>
            <p:cNvSpPr>
              <a:spLocks noChangeArrowheads="1"/>
            </p:cNvSpPr>
            <p:nvPr/>
          </p:nvSpPr>
          <p:spPr bwMode="auto">
            <a:xfrm>
              <a:off x="717" y="3288"/>
              <a:ext cx="11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 (a) Linux</a:t>
              </a:r>
              <a:r>
                <a:rPr lang="zh-CN" altLang="en-US"/>
                <a:t>下 </a:t>
              </a:r>
            </a:p>
          </p:txBody>
        </p:sp>
        <p:sp>
          <p:nvSpPr>
            <p:cNvPr id="6153" name="Rectangle 11"/>
            <p:cNvSpPr>
              <a:spLocks noChangeArrowheads="1"/>
            </p:cNvSpPr>
            <p:nvPr/>
          </p:nvSpPr>
          <p:spPr bwMode="auto">
            <a:xfrm>
              <a:off x="2207" y="3308"/>
              <a:ext cx="1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(b) Mac OS</a:t>
              </a:r>
              <a:r>
                <a:rPr lang="zh-CN" altLang="en-US"/>
                <a:t>下 </a:t>
              </a:r>
            </a:p>
          </p:txBody>
        </p:sp>
        <p:sp>
          <p:nvSpPr>
            <p:cNvPr id="6154" name="Rectangle 12"/>
            <p:cNvSpPr>
              <a:spLocks noChangeArrowheads="1"/>
            </p:cNvSpPr>
            <p:nvPr/>
          </p:nvSpPr>
          <p:spPr bwMode="auto">
            <a:xfrm>
              <a:off x="3732" y="3301"/>
              <a:ext cx="13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(c)Windows</a:t>
              </a:r>
              <a:r>
                <a:rPr lang="zh-CN" altLang="en-US"/>
                <a:t>下 </a:t>
              </a:r>
            </a:p>
          </p:txBody>
        </p:sp>
        <p:sp>
          <p:nvSpPr>
            <p:cNvPr id="6155" name="Rectangle 13"/>
            <p:cNvSpPr>
              <a:spLocks noChangeArrowheads="1"/>
            </p:cNvSpPr>
            <p:nvPr/>
          </p:nvSpPr>
          <p:spPr bwMode="auto">
            <a:xfrm>
              <a:off x="1124" y="3681"/>
              <a:ext cx="35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同样的</a:t>
              </a:r>
              <a:r>
                <a:rPr lang="en-US" altLang="zh-CN"/>
                <a:t>java</a:t>
              </a:r>
              <a:r>
                <a:rPr lang="zh-CN" altLang="en-US"/>
                <a:t>代码在不同操作系统下的表现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17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17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7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1379" name="Text Box 3"/>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相关注意事项</a:t>
            </a:r>
          </a:p>
        </p:txBody>
      </p:sp>
      <p:sp>
        <p:nvSpPr>
          <p:cNvPr id="101380" name="Rectangle 8"/>
          <p:cNvSpPr>
            <a:spLocks noChangeArrowheads="1"/>
          </p:cNvSpPr>
          <p:nvPr/>
        </p:nvSpPr>
        <p:spPr bwMode="auto">
          <a:xfrm>
            <a:off x="952500" y="1719263"/>
            <a:ext cx="7534275"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446088" indent="-446088">
              <a:buFont typeface="Symbol" pitchFamily="18" charset="2"/>
              <a:buChar char="¾"/>
              <a:tabLst>
                <a:tab pos="446088" algn="l"/>
              </a:tabLst>
            </a:pPr>
            <a:r>
              <a:rPr lang="en-US" altLang="zh-CN" sz="2000"/>
              <a:t>JFrame</a:t>
            </a:r>
            <a:r>
              <a:rPr lang="zh-CN" altLang="en-US" sz="2000"/>
              <a:t>是一个顶级窗口。</a:t>
            </a:r>
            <a:r>
              <a:rPr lang="en-US" altLang="zh-CN" sz="2000" b="1">
                <a:solidFill>
                  <a:srgbClr val="FF0000"/>
                </a:solidFill>
              </a:rPr>
              <a:t>JFrame</a:t>
            </a:r>
            <a:r>
              <a:rPr lang="zh-CN" altLang="en-US" sz="2000" b="1">
                <a:solidFill>
                  <a:srgbClr val="FF0000"/>
                </a:solidFill>
              </a:rPr>
              <a:t>的缺省</a:t>
            </a:r>
            <a:r>
              <a:rPr lang="zh-CN" altLang="en-US" sz="2000"/>
              <a:t>布局管理器为</a:t>
            </a:r>
            <a:r>
              <a:rPr lang="en-US" altLang="zh-CN" sz="2000" b="1">
                <a:solidFill>
                  <a:srgbClr val="FF0000"/>
                </a:solidFill>
              </a:rPr>
              <a:t>BorderLayout</a:t>
            </a:r>
            <a:r>
              <a:rPr lang="zh-CN" altLang="en-US" sz="2000"/>
              <a:t>。</a:t>
            </a:r>
          </a:p>
          <a:p>
            <a:pPr marL="446088" indent="-446088">
              <a:buFont typeface="Symbol" pitchFamily="18" charset="2"/>
              <a:buChar char="¾"/>
              <a:tabLst>
                <a:tab pos="446088" algn="l"/>
              </a:tabLst>
            </a:pPr>
            <a:r>
              <a:rPr lang="en-US" altLang="zh-CN" sz="2000"/>
              <a:t>JPanel</a:t>
            </a:r>
            <a:r>
              <a:rPr lang="zh-CN" altLang="en-US" sz="2000"/>
              <a:t>无法单独显示，必须添加到某个容器中。</a:t>
            </a:r>
            <a:r>
              <a:rPr lang="en-US" altLang="zh-CN" sz="2000" b="1">
                <a:solidFill>
                  <a:srgbClr val="FF0000"/>
                </a:solidFill>
              </a:rPr>
              <a:t>JPanel</a:t>
            </a:r>
            <a:r>
              <a:rPr lang="zh-CN" altLang="en-US" sz="2000" b="1">
                <a:solidFill>
                  <a:srgbClr val="FF0000"/>
                </a:solidFill>
              </a:rPr>
              <a:t>的缺省布局管理器为</a:t>
            </a:r>
            <a:r>
              <a:rPr lang="en-US" altLang="zh-CN" sz="2000" b="1">
                <a:solidFill>
                  <a:srgbClr val="FF0000"/>
                </a:solidFill>
              </a:rPr>
              <a:t>FlowLayout</a:t>
            </a:r>
            <a:r>
              <a:rPr lang="zh-CN" altLang="en-US" sz="2000"/>
              <a:t>。</a:t>
            </a:r>
          </a:p>
          <a:p>
            <a:pPr marL="446088" indent="-446088">
              <a:buFont typeface="Symbol" pitchFamily="18" charset="2"/>
              <a:buChar char="¾"/>
              <a:tabLst>
                <a:tab pos="446088" algn="l"/>
              </a:tabLst>
            </a:pPr>
            <a:r>
              <a:rPr lang="zh-CN" altLang="en-US" sz="2000"/>
              <a:t>当把</a:t>
            </a:r>
            <a:r>
              <a:rPr lang="en-US" altLang="zh-CN" sz="2000"/>
              <a:t>JPanel </a:t>
            </a:r>
            <a:r>
              <a:rPr lang="zh-CN" altLang="en-US" sz="2000"/>
              <a:t>作为一个组件添加到某个容器中后，该</a:t>
            </a:r>
            <a:r>
              <a:rPr lang="en-US" altLang="zh-CN" sz="2000"/>
              <a:t>JPanel </a:t>
            </a:r>
            <a:r>
              <a:rPr lang="zh-CN" altLang="en-US" sz="2000"/>
              <a:t>仍然可以有自己的布局管理器。因此，可以利用</a:t>
            </a:r>
            <a:r>
              <a:rPr lang="en-US" altLang="zh-CN" sz="2000"/>
              <a:t>JPanel </a:t>
            </a:r>
            <a:r>
              <a:rPr lang="zh-CN" altLang="en-US" sz="2000"/>
              <a:t>使得</a:t>
            </a:r>
            <a:r>
              <a:rPr lang="en-US" altLang="zh-CN" sz="2000"/>
              <a:t>BorderLayout </a:t>
            </a:r>
            <a:r>
              <a:rPr lang="zh-CN" altLang="en-US" sz="2000"/>
              <a:t>中某个区域显示多个组件，达到设计复杂用户界面的目的 。 </a:t>
            </a:r>
          </a:p>
          <a:p>
            <a:pPr marL="446088" indent="-446088">
              <a:buFont typeface="Symbol" pitchFamily="18" charset="2"/>
              <a:buChar char="¾"/>
              <a:tabLst>
                <a:tab pos="446088" algn="l"/>
              </a:tabLst>
            </a:pPr>
            <a:r>
              <a:rPr lang="zh-CN" altLang="en-US" sz="2000"/>
              <a:t>如果采用无布局管理器 </a:t>
            </a:r>
            <a:r>
              <a:rPr lang="en-US" altLang="zh-CN" sz="2000"/>
              <a:t>setLayout(null)</a:t>
            </a:r>
            <a:r>
              <a:rPr lang="zh-CN" altLang="en-US" sz="2000"/>
              <a:t>，则必须使用</a:t>
            </a:r>
            <a:r>
              <a:rPr lang="en-US" altLang="zh-CN" sz="2000"/>
              <a:t>setLocation(); setSize(); setBounds()</a:t>
            </a:r>
            <a:r>
              <a:rPr lang="zh-CN" altLang="en-US" sz="2000"/>
              <a:t>等方法手工设置组件的大小和位置，但是此方法会导致平台相关，不鼓励使用。</a:t>
            </a:r>
          </a:p>
          <a:p>
            <a:pPr marL="446088" indent="-446088">
              <a:buFont typeface="Symbol" pitchFamily="18" charset="2"/>
              <a:buChar char="¾"/>
              <a:tabLst>
                <a:tab pos="446088" algn="l"/>
              </a:tabLst>
            </a:pPr>
            <a:r>
              <a:rPr lang="zh-CN" altLang="en-US" sz="2000"/>
              <a:t>除了</a:t>
            </a:r>
            <a:r>
              <a:rPr lang="en-US" altLang="zh-CN" sz="2000" b="1">
                <a:solidFill>
                  <a:srgbClr val="FF0000"/>
                </a:solidFill>
              </a:rPr>
              <a:t>BoxLayout</a:t>
            </a:r>
            <a:r>
              <a:rPr lang="zh-CN" altLang="en-US" sz="2000" b="1">
                <a:solidFill>
                  <a:srgbClr val="FF0000"/>
                </a:solidFill>
              </a:rPr>
              <a:t>位于</a:t>
            </a:r>
            <a:r>
              <a:rPr lang="en-US" altLang="zh-CN" sz="2000" b="1">
                <a:solidFill>
                  <a:srgbClr val="FF0000"/>
                </a:solidFill>
              </a:rPr>
              <a:t>javax.swing</a:t>
            </a:r>
            <a:r>
              <a:rPr lang="zh-CN" altLang="en-US" sz="2000" b="1">
                <a:solidFill>
                  <a:srgbClr val="FF0000"/>
                </a:solidFill>
              </a:rPr>
              <a:t>包</a:t>
            </a:r>
            <a:r>
              <a:rPr lang="zh-CN" altLang="en-US" sz="2000"/>
              <a:t>中，其余</a:t>
            </a:r>
            <a:r>
              <a:rPr lang="en-US" altLang="zh-CN" sz="2000" b="1">
                <a:solidFill>
                  <a:srgbClr val="FF0000"/>
                </a:solidFill>
              </a:rPr>
              <a:t>5</a:t>
            </a:r>
            <a:r>
              <a:rPr lang="zh-CN" altLang="en-US" sz="2000" b="1">
                <a:solidFill>
                  <a:srgbClr val="FF0000"/>
                </a:solidFill>
              </a:rPr>
              <a:t>种布局管理器均位于</a:t>
            </a:r>
            <a:r>
              <a:rPr lang="en-US" altLang="zh-CN" sz="2000" b="1">
                <a:solidFill>
                  <a:srgbClr val="FF0000"/>
                </a:solidFill>
              </a:rPr>
              <a:t>java.awt</a:t>
            </a:r>
            <a:r>
              <a:rPr lang="zh-CN" altLang="en-US" sz="2000" b="1">
                <a:solidFill>
                  <a:srgbClr val="FF0000"/>
                </a:solidFill>
              </a:rPr>
              <a:t>包</a:t>
            </a:r>
            <a:r>
              <a:rPr lang="zh-CN" altLang="en-US" sz="2000"/>
              <a:t>中。</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2403" name="Text Box 3"/>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参考准则</a:t>
            </a:r>
          </a:p>
        </p:txBody>
      </p:sp>
      <p:sp>
        <p:nvSpPr>
          <p:cNvPr id="102404" name="Rectangle 4"/>
          <p:cNvSpPr>
            <a:spLocks noChangeArrowheads="1"/>
          </p:cNvSpPr>
          <p:nvPr/>
        </p:nvSpPr>
        <p:spPr bwMode="auto">
          <a:xfrm>
            <a:off x="874918" y="1591438"/>
            <a:ext cx="797411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46088" indent="-446088">
              <a:buFont typeface="Symbol" pitchFamily="18" charset="2"/>
              <a:buChar char="¾"/>
              <a:tabLst>
                <a:tab pos="446088" algn="l"/>
              </a:tabLst>
            </a:pPr>
            <a:r>
              <a:rPr lang="zh-CN" altLang="en-US" dirty="0"/>
              <a:t>若组件尽量充满容器空间，可以考虑使用</a:t>
            </a:r>
            <a:r>
              <a:rPr lang="en-US" altLang="zh-CN" dirty="0" err="1"/>
              <a:t>BorderLayout</a:t>
            </a:r>
            <a:endParaRPr lang="en-US" altLang="zh-CN" sz="2000" dirty="0"/>
          </a:p>
          <a:p>
            <a:pPr marL="446088" indent="-446088">
              <a:buFont typeface="Symbol" pitchFamily="18" charset="2"/>
              <a:buChar char="¾"/>
              <a:tabLst>
                <a:tab pos="446088" algn="l"/>
              </a:tabLst>
            </a:pPr>
            <a:r>
              <a:rPr lang="zh-CN" altLang="en-US" dirty="0"/>
              <a:t>若用户需要在紧凑的一行中以组件的自然尺寸显示较少的组件，用户可以考虑用面板容纳组件，并使用面板的默认布局管理器</a:t>
            </a:r>
            <a:r>
              <a:rPr lang="en-US" altLang="zh-CN" dirty="0" err="1"/>
              <a:t>FlowLayout</a:t>
            </a:r>
            <a:r>
              <a:rPr lang="zh-CN" altLang="en-US" dirty="0"/>
              <a:t>。 </a:t>
            </a:r>
            <a:endParaRPr lang="zh-CN" altLang="en-US" sz="2000" dirty="0"/>
          </a:p>
          <a:p>
            <a:pPr marL="446088" indent="-446088">
              <a:buFont typeface="Symbol" pitchFamily="18" charset="2"/>
              <a:buChar char="¾"/>
              <a:tabLst>
                <a:tab pos="446088" algn="l"/>
              </a:tabLst>
            </a:pPr>
            <a:r>
              <a:rPr lang="zh-CN" altLang="en-US" dirty="0"/>
              <a:t>若用户需要在多行或多列中显示一些同样尺寸的组件，</a:t>
            </a:r>
            <a:r>
              <a:rPr lang="en-US" altLang="zh-CN" dirty="0" err="1"/>
              <a:t>GridLayout</a:t>
            </a:r>
            <a:r>
              <a:rPr lang="zh-CN" altLang="en-US" dirty="0"/>
              <a:t>最适合此情况。 </a:t>
            </a:r>
            <a:endParaRPr lang="zh-CN" altLang="en-US" sz="2000" dirty="0"/>
          </a:p>
          <a:p>
            <a:pPr marL="446088" indent="-446088">
              <a:buFont typeface="Symbol" pitchFamily="18" charset="2"/>
              <a:buChar char="¾"/>
              <a:tabLst>
                <a:tab pos="446088" algn="l"/>
              </a:tabLst>
            </a:pPr>
            <a:r>
              <a:rPr lang="zh-CN" altLang="en-US" dirty="0"/>
              <a:t>若界面较为复杂，可先使用面板来容纳组件，然后选用适当的布局管理器。 </a:t>
            </a:r>
            <a:endParaRPr lang="zh-CN" altLang="en-US" sz="20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3427" name="Text Box 3"/>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容器变化时，布局的变化规律</a:t>
            </a:r>
          </a:p>
        </p:txBody>
      </p:sp>
      <p:sp>
        <p:nvSpPr>
          <p:cNvPr id="103428" name="Rectangle 4"/>
          <p:cNvSpPr>
            <a:spLocks noChangeArrowheads="1"/>
          </p:cNvSpPr>
          <p:nvPr/>
        </p:nvSpPr>
        <p:spPr bwMode="auto">
          <a:xfrm>
            <a:off x="930275" y="2113627"/>
            <a:ext cx="75342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446088" indent="-446088">
              <a:buFont typeface="Symbol" pitchFamily="18" charset="2"/>
              <a:buChar char="¾"/>
              <a:tabLst>
                <a:tab pos="446088" algn="l"/>
              </a:tabLst>
            </a:pPr>
            <a:r>
              <a:rPr lang="en-US" altLang="zh-CN" dirty="0" err="1"/>
              <a:t>FlowLayout</a:t>
            </a:r>
            <a:r>
              <a:rPr lang="zh-CN" altLang="en-US" dirty="0"/>
              <a:t>：容器大小发生变化，组件的大小不变，但是相对位置会发生变化。 </a:t>
            </a:r>
            <a:endParaRPr lang="zh-CN" altLang="en-US" sz="2000" dirty="0"/>
          </a:p>
          <a:p>
            <a:pPr marL="446088" indent="-446088">
              <a:buFont typeface="Symbol" pitchFamily="18" charset="2"/>
              <a:buChar char="¾"/>
              <a:tabLst>
                <a:tab pos="446088" algn="l"/>
              </a:tabLst>
            </a:pPr>
            <a:endParaRPr lang="zh-CN" altLang="en-US" sz="2000" dirty="0"/>
          </a:p>
          <a:p>
            <a:pPr marL="446088" indent="-446088">
              <a:buFont typeface="Symbol" pitchFamily="18" charset="2"/>
              <a:buChar char="¾"/>
              <a:tabLst>
                <a:tab pos="446088" algn="l"/>
              </a:tabLst>
            </a:pPr>
            <a:r>
              <a:rPr lang="en-US" altLang="zh-CN" dirty="0" err="1"/>
              <a:t>BorderLayout</a:t>
            </a:r>
            <a:r>
              <a:rPr lang="en-US" altLang="zh-CN" dirty="0"/>
              <a:t>, </a:t>
            </a:r>
            <a:r>
              <a:rPr lang="en-US" altLang="zh-CN" dirty="0" err="1"/>
              <a:t>GridLayout</a:t>
            </a:r>
            <a:r>
              <a:rPr lang="zh-CN" altLang="en-US" dirty="0"/>
              <a:t>：容器的大小发生变化，组件的相对位置不变，大小发生变化。</a:t>
            </a:r>
          </a:p>
          <a:p>
            <a:pPr marL="446088" indent="-446088">
              <a:buFont typeface="Symbol" pitchFamily="18" charset="2"/>
              <a:buChar char="¾"/>
              <a:tabLst>
                <a:tab pos="446088" algn="l"/>
              </a:tabLst>
            </a:pPr>
            <a:endParaRPr lang="zh-CN" altLang="en-US" sz="2000" dirty="0"/>
          </a:p>
          <a:p>
            <a:pPr marL="446088" indent="-446088">
              <a:buFont typeface="Symbol" pitchFamily="18" charset="2"/>
              <a:buNone/>
              <a:tabLst>
                <a:tab pos="446088" algn="l"/>
              </a:tabLst>
            </a:pPr>
            <a:endParaRPr lang="en-US" altLang="zh-CN"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4451" name="Rectangle 31"/>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04452"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5" y="879475"/>
            <a:ext cx="7486650"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2"/>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562" name="Rectangle 2"/>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5476" name="Rectangle 3"/>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05477" name="Group 42"/>
          <p:cNvGrpSpPr>
            <a:grpSpLocks/>
          </p:cNvGrpSpPr>
          <p:nvPr/>
        </p:nvGrpSpPr>
        <p:grpSpPr bwMode="auto">
          <a:xfrm>
            <a:off x="582613" y="814388"/>
            <a:ext cx="3198812" cy="1760537"/>
            <a:chOff x="367" y="513"/>
            <a:chExt cx="2015" cy="1109"/>
          </a:xfrm>
        </p:grpSpPr>
        <p:pic>
          <p:nvPicPr>
            <p:cNvPr id="105479" name="Picture 4"/>
            <p:cNvPicPr>
              <a:picLocks noChangeAspect="1" noChangeArrowheads="1"/>
            </p:cNvPicPr>
            <p:nvPr/>
          </p:nvPicPr>
          <p:blipFill>
            <a:blip r:embed="rId3">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5480" name="Text Box 16"/>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dirty="0"/>
                <a:t>panel1</a:t>
              </a:r>
            </a:p>
          </p:txBody>
        </p:sp>
        <p:sp>
          <p:nvSpPr>
            <p:cNvPr id="105481" name="Line 17"/>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2" name="Line 19"/>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478" name="Rectangle 51"/>
          <p:cNvSpPr>
            <a:spLocks noChangeArrowheads="1"/>
          </p:cNvSpPr>
          <p:nvPr/>
        </p:nvSpPr>
        <p:spPr bwMode="auto">
          <a:xfrm>
            <a:off x="4916488" y="1182688"/>
            <a:ext cx="391477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t>//</a:t>
            </a:r>
            <a:r>
              <a:rPr lang="zh-CN" altLang="en-US" sz="1600"/>
              <a:t>创建</a:t>
            </a:r>
            <a:r>
              <a:rPr lang="en-US" altLang="zh-CN" sz="1600"/>
              <a:t>panel1</a:t>
            </a:r>
          </a:p>
          <a:p>
            <a:r>
              <a:rPr lang="en-US" altLang="zh-CN" sz="1600"/>
              <a:t>JPanel panel1=new JPanel();</a:t>
            </a:r>
          </a:p>
          <a:p>
            <a:r>
              <a:rPr lang="en-US" altLang="zh-CN" sz="1600"/>
              <a:t>panel1.setLayout(new FlowLayout(FlowLayout.LEFT));</a:t>
            </a:r>
          </a:p>
          <a:p>
            <a:r>
              <a:rPr lang="en-US" altLang="zh-CN" sz="1600"/>
              <a:t>panel1.add(new JLabel("</a:t>
            </a:r>
            <a:r>
              <a:rPr lang="zh-CN" altLang="en-US" sz="1600"/>
              <a:t>当前打印机</a:t>
            </a:r>
            <a:r>
              <a:rPr lang="en-US" altLang="zh-CN" sz="1600"/>
              <a:t>: Canon LBP3410/3460"));</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6708"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6500"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06501" name="Group 6"/>
          <p:cNvGrpSpPr>
            <a:grpSpLocks/>
          </p:cNvGrpSpPr>
          <p:nvPr/>
        </p:nvGrpSpPr>
        <p:grpSpPr bwMode="auto">
          <a:xfrm>
            <a:off x="582613" y="814388"/>
            <a:ext cx="3198812" cy="1760537"/>
            <a:chOff x="367" y="513"/>
            <a:chExt cx="2015" cy="1109"/>
          </a:xfrm>
        </p:grpSpPr>
        <p:pic>
          <p:nvPicPr>
            <p:cNvPr id="106508" name="Picture 7"/>
            <p:cNvPicPr>
              <a:picLocks noChangeAspect="1" noChangeArrowheads="1"/>
            </p:cNvPicPr>
            <p:nvPr/>
          </p:nvPicPr>
          <p:blipFill>
            <a:blip r:embed="rId3">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6509"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06510"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1"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502" name="Group 21"/>
          <p:cNvGrpSpPr>
            <a:grpSpLocks/>
          </p:cNvGrpSpPr>
          <p:nvPr/>
        </p:nvGrpSpPr>
        <p:grpSpPr bwMode="auto">
          <a:xfrm>
            <a:off x="3833813" y="814388"/>
            <a:ext cx="1174750" cy="4081462"/>
            <a:chOff x="2415" y="513"/>
            <a:chExt cx="740" cy="2571"/>
          </a:xfrm>
        </p:grpSpPr>
        <p:pic>
          <p:nvPicPr>
            <p:cNvPr id="106504" name="Picture 22"/>
            <p:cNvPicPr>
              <a:picLocks noChangeAspect="1" noChangeArrowheads="1"/>
            </p:cNvPicPr>
            <p:nvPr/>
          </p:nvPicPr>
          <p:blipFill>
            <a:blip r:embed="rId3">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5"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06"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06507"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503" name="Rectangle 45"/>
          <p:cNvSpPr>
            <a:spLocks noChangeArrowheads="1"/>
          </p:cNvSpPr>
          <p:nvPr/>
        </p:nvSpPr>
        <p:spPr bwMode="auto">
          <a:xfrm>
            <a:off x="5364163" y="1033463"/>
            <a:ext cx="3535362"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t>//</a:t>
            </a:r>
            <a:r>
              <a:rPr lang="zh-CN" altLang="en-US" sz="1400"/>
              <a:t>创建</a:t>
            </a:r>
            <a:r>
              <a:rPr lang="en-US" altLang="zh-CN" sz="1400"/>
              <a:t>panel2</a:t>
            </a:r>
          </a:p>
          <a:p>
            <a:r>
              <a:rPr lang="en-US" altLang="zh-CN" sz="1400"/>
              <a:t>JPanel panel2=new JPanel();</a:t>
            </a:r>
          </a:p>
          <a:p>
            <a:r>
              <a:rPr lang="en-US" altLang="zh-CN" sz="1400"/>
              <a:t>panel2.setLayout(new GridLayout(4,1,15,15));</a:t>
            </a:r>
          </a:p>
          <a:p>
            <a:r>
              <a:rPr lang="en-US" altLang="zh-CN" sz="1400"/>
              <a:t>JButton[] btn={new JButton("</a:t>
            </a:r>
            <a:r>
              <a:rPr lang="zh-CN" altLang="en-US" sz="1400"/>
              <a:t>确定</a:t>
            </a:r>
            <a:r>
              <a:rPr lang="en-US" altLang="zh-CN" sz="1400"/>
              <a:t>"), </a:t>
            </a:r>
          </a:p>
          <a:p>
            <a:r>
              <a:rPr lang="en-US" altLang="zh-CN" sz="1400"/>
              <a:t>                         new JButton("</a:t>
            </a:r>
            <a:r>
              <a:rPr lang="zh-CN" altLang="en-US" sz="1400"/>
              <a:t>取消</a:t>
            </a:r>
            <a:r>
              <a:rPr lang="en-US" altLang="zh-CN" sz="1400"/>
              <a:t>"),</a:t>
            </a:r>
          </a:p>
          <a:p>
            <a:r>
              <a:rPr lang="en-US" altLang="zh-CN" sz="1400"/>
              <a:t>                         new JButton("</a:t>
            </a:r>
            <a:r>
              <a:rPr lang="zh-CN" altLang="en-US" sz="1400"/>
              <a:t>设置</a:t>
            </a:r>
            <a:r>
              <a:rPr lang="en-US" altLang="zh-CN" sz="1400"/>
              <a:t>..."),</a:t>
            </a:r>
          </a:p>
          <a:p>
            <a:r>
              <a:rPr lang="en-US" altLang="zh-CN" sz="1400"/>
              <a:t>                         new JButton("</a:t>
            </a:r>
            <a:r>
              <a:rPr lang="zh-CN" altLang="en-US" sz="1400"/>
              <a:t>帮助</a:t>
            </a:r>
            <a:r>
              <a:rPr lang="en-US" altLang="zh-CN" sz="1400"/>
              <a:t>")};</a:t>
            </a:r>
          </a:p>
          <a:p>
            <a:r>
              <a:rPr lang="en-US" altLang="zh-CN" sz="1400"/>
              <a:t>int maxWidth=0;</a:t>
            </a:r>
          </a:p>
          <a:p>
            <a:r>
              <a:rPr lang="en-US" altLang="zh-CN" sz="1400"/>
              <a:t>int i;</a:t>
            </a:r>
          </a:p>
          <a:p>
            <a:r>
              <a:rPr lang="en-US" altLang="zh-CN" sz="1400"/>
              <a:t>for(i=0;i&lt;btn.length;i++)</a:t>
            </a:r>
          </a:p>
          <a:p>
            <a:pPr lvl="1"/>
            <a:r>
              <a:rPr lang="en-US" altLang="zh-CN" sz="1400"/>
              <a:t>panel2.add(btn[i]);</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7732"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7524"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07525" name="Group 6"/>
          <p:cNvGrpSpPr>
            <a:grpSpLocks/>
          </p:cNvGrpSpPr>
          <p:nvPr/>
        </p:nvGrpSpPr>
        <p:grpSpPr bwMode="auto">
          <a:xfrm>
            <a:off x="582613" y="814388"/>
            <a:ext cx="3198812" cy="1760537"/>
            <a:chOff x="367" y="513"/>
            <a:chExt cx="2015" cy="1109"/>
          </a:xfrm>
        </p:grpSpPr>
        <p:pic>
          <p:nvPicPr>
            <p:cNvPr id="107537" name="Picture 7"/>
            <p:cNvPicPr>
              <a:picLocks noChangeAspect="1" noChangeArrowheads="1"/>
            </p:cNvPicPr>
            <p:nvPr/>
          </p:nvPicPr>
          <p:blipFill>
            <a:blip r:embed="rId2">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538"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07539"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40"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7526" name="Group 21"/>
          <p:cNvGrpSpPr>
            <a:grpSpLocks/>
          </p:cNvGrpSpPr>
          <p:nvPr/>
        </p:nvGrpSpPr>
        <p:grpSpPr bwMode="auto">
          <a:xfrm>
            <a:off x="3833813" y="773113"/>
            <a:ext cx="1174750" cy="4081462"/>
            <a:chOff x="2415" y="513"/>
            <a:chExt cx="740" cy="2571"/>
          </a:xfrm>
        </p:grpSpPr>
        <p:pic>
          <p:nvPicPr>
            <p:cNvPr id="107533" name="Picture 22"/>
            <p:cNvPicPr>
              <a:picLocks noChangeAspect="1" noChangeArrowheads="1"/>
            </p:cNvPicPr>
            <p:nvPr/>
          </p:nvPicPr>
          <p:blipFill>
            <a:blip r:embed="rId2">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4"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5"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07536"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7527" name="Group 30"/>
          <p:cNvGrpSpPr>
            <a:grpSpLocks/>
          </p:cNvGrpSpPr>
          <p:nvPr/>
        </p:nvGrpSpPr>
        <p:grpSpPr bwMode="auto">
          <a:xfrm>
            <a:off x="592138" y="4359275"/>
            <a:ext cx="3181350" cy="1684338"/>
            <a:chOff x="373" y="2746"/>
            <a:chExt cx="2004" cy="1061"/>
          </a:xfrm>
        </p:grpSpPr>
        <p:pic>
          <p:nvPicPr>
            <p:cNvPr id="107529" name="Picture 31"/>
            <p:cNvPicPr>
              <a:picLocks noChangeAspect="1" noChangeArrowheads="1"/>
            </p:cNvPicPr>
            <p:nvPr/>
          </p:nvPicPr>
          <p:blipFill>
            <a:blip r:embed="rId2">
              <a:extLst>
                <a:ext uri="{28A0092B-C50C-407E-A947-70E740481C1C}">
                  <a14:useLocalDpi xmlns:a14="http://schemas.microsoft.com/office/drawing/2010/main" val="0"/>
                </a:ext>
              </a:extLst>
            </a:blip>
            <a:srcRect l="4030" t="78433" r="26363" b="5804"/>
            <a:stretch>
              <a:fillRect/>
            </a:stretch>
          </p:blipFill>
          <p:spPr bwMode="auto">
            <a:xfrm>
              <a:off x="373" y="2746"/>
              <a:ext cx="200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530" name="Text Box 32"/>
            <p:cNvSpPr txBox="1">
              <a:spLocks noChangeArrowheads="1"/>
            </p:cNvSpPr>
            <p:nvPr/>
          </p:nvSpPr>
          <p:spPr bwMode="auto">
            <a:xfrm>
              <a:off x="992"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panel3</a:t>
              </a:r>
            </a:p>
          </p:txBody>
        </p:sp>
        <p:sp>
          <p:nvSpPr>
            <p:cNvPr id="107531" name="Line 33"/>
            <p:cNvSpPr>
              <a:spLocks noChangeShapeType="1"/>
            </p:cNvSpPr>
            <p:nvPr/>
          </p:nvSpPr>
          <p:spPr bwMode="auto">
            <a:xfrm>
              <a:off x="1027"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2" name="Line 34"/>
            <p:cNvSpPr>
              <a:spLocks noChangeShapeType="1"/>
            </p:cNvSpPr>
            <p:nvPr/>
          </p:nvSpPr>
          <p:spPr bwMode="auto">
            <a:xfrm>
              <a:off x="831" y="2986"/>
              <a:ext cx="197" cy="8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7528" name="Rectangle 45"/>
          <p:cNvSpPr>
            <a:spLocks noChangeArrowheads="1"/>
          </p:cNvSpPr>
          <p:nvPr/>
        </p:nvSpPr>
        <p:spPr bwMode="auto">
          <a:xfrm>
            <a:off x="4941888" y="3032125"/>
            <a:ext cx="4002087"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t>//</a:t>
            </a:r>
            <a:r>
              <a:rPr lang="zh-CN" altLang="en-US" sz="1600"/>
              <a:t>创建</a:t>
            </a:r>
            <a:r>
              <a:rPr lang="en-US" altLang="zh-CN" sz="1600"/>
              <a:t>panel3</a:t>
            </a:r>
          </a:p>
          <a:p>
            <a:r>
              <a:rPr lang="en-US" altLang="zh-CN" sz="1600"/>
              <a:t>JPanel panel3=new JPanel();</a:t>
            </a:r>
          </a:p>
          <a:p>
            <a:r>
              <a:rPr lang="en-US" altLang="zh-CN" sz="1600"/>
              <a:t>panel3.add(new JLabel("</a:t>
            </a:r>
            <a:r>
              <a:rPr lang="zh-CN" altLang="en-US" sz="1600"/>
              <a:t>打印质量：</a:t>
            </a:r>
            <a:r>
              <a:rPr lang="en-US" altLang="zh-CN" sz="1600"/>
              <a:t>"));</a:t>
            </a:r>
          </a:p>
          <a:p>
            <a:r>
              <a:rPr lang="en-US" altLang="zh-CN" sz="1600"/>
              <a:t>panel3.setLayout(new FlowLayout(FlowLayout.LEFT));</a:t>
            </a:r>
          </a:p>
          <a:p>
            <a:r>
              <a:rPr lang="en-US" altLang="zh-CN" sz="1600"/>
              <a:t>JComboBox jcb=new JComboBox();</a:t>
            </a:r>
          </a:p>
          <a:p>
            <a:r>
              <a:rPr lang="en-US" altLang="zh-CN" sz="1600"/>
              <a:t>jcb.addItem("</a:t>
            </a:r>
            <a:r>
              <a:rPr lang="zh-CN" altLang="en-US" sz="1600"/>
              <a:t>高</a:t>
            </a:r>
            <a:r>
              <a:rPr lang="en-US" altLang="zh-CN" sz="1600"/>
              <a:t>");</a:t>
            </a:r>
          </a:p>
          <a:p>
            <a:r>
              <a:rPr lang="en-US" altLang="zh-CN" sz="1600"/>
              <a:t>jcb.addItem("</a:t>
            </a:r>
            <a:r>
              <a:rPr lang="zh-CN" altLang="en-US" sz="1600"/>
              <a:t>中</a:t>
            </a:r>
            <a:r>
              <a:rPr lang="en-US" altLang="zh-CN" sz="1600"/>
              <a:t>");</a:t>
            </a:r>
          </a:p>
          <a:p>
            <a:r>
              <a:rPr lang="en-US" altLang="zh-CN" sz="1600"/>
              <a:t>jcb.addItem("</a:t>
            </a:r>
            <a:r>
              <a:rPr lang="zh-CN" altLang="en-US" sz="1600"/>
              <a:t>低</a:t>
            </a:r>
            <a:r>
              <a:rPr lang="en-US" altLang="zh-CN" sz="1600"/>
              <a:t>");</a:t>
            </a:r>
          </a:p>
          <a:p>
            <a:r>
              <a:rPr lang="en-US" altLang="zh-CN" sz="1600"/>
              <a:t>jcb.setSelectedIndex(0);</a:t>
            </a:r>
          </a:p>
          <a:p>
            <a:r>
              <a:rPr lang="en-US" altLang="zh-CN" sz="1600"/>
              <a:t>panel3.add(jcb);</a:t>
            </a:r>
          </a:p>
          <a:p>
            <a:r>
              <a:rPr lang="en-US" altLang="zh-CN" sz="1600"/>
              <a:t>panel3.add(new JCheckBox("</a:t>
            </a:r>
            <a:r>
              <a:rPr lang="zh-CN" altLang="en-US" sz="1600"/>
              <a:t>打印到文件</a:t>
            </a:r>
            <a:r>
              <a:rPr lang="en-US" altLang="zh-CN" sz="1600"/>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8756"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8548"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08549" name="Group 6"/>
          <p:cNvGrpSpPr>
            <a:grpSpLocks/>
          </p:cNvGrpSpPr>
          <p:nvPr/>
        </p:nvGrpSpPr>
        <p:grpSpPr bwMode="auto">
          <a:xfrm>
            <a:off x="582613" y="814388"/>
            <a:ext cx="3198812" cy="1760537"/>
            <a:chOff x="367" y="513"/>
            <a:chExt cx="2015" cy="1109"/>
          </a:xfrm>
        </p:grpSpPr>
        <p:pic>
          <p:nvPicPr>
            <p:cNvPr id="108566" name="Picture 7"/>
            <p:cNvPicPr>
              <a:picLocks noChangeAspect="1" noChangeArrowheads="1"/>
            </p:cNvPicPr>
            <p:nvPr/>
          </p:nvPicPr>
          <p:blipFill>
            <a:blip r:embed="rId2">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67"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08568"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9"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8550" name="Group 11"/>
          <p:cNvGrpSpPr>
            <a:grpSpLocks/>
          </p:cNvGrpSpPr>
          <p:nvPr/>
        </p:nvGrpSpPr>
        <p:grpSpPr bwMode="auto">
          <a:xfrm>
            <a:off x="469900" y="814388"/>
            <a:ext cx="1350963" cy="3443287"/>
            <a:chOff x="296" y="513"/>
            <a:chExt cx="851" cy="2169"/>
          </a:xfrm>
        </p:grpSpPr>
        <p:pic>
          <p:nvPicPr>
            <p:cNvPr id="108562" name="Picture 12"/>
            <p:cNvPicPr>
              <a:picLocks noChangeAspect="1" noChangeArrowheads="1"/>
            </p:cNvPicPr>
            <p:nvPr/>
          </p:nvPicPr>
          <p:blipFill>
            <a:blip r:embed="rId2">
              <a:extLst>
                <a:ext uri="{28A0092B-C50C-407E-A947-70E740481C1C}">
                  <a14:useLocalDpi xmlns:a14="http://schemas.microsoft.com/office/drawing/2010/main" val="0"/>
                </a:ext>
              </a:extLst>
            </a:blip>
            <a:srcRect l="12921" t="29259" r="69885" b="23738"/>
            <a:stretch>
              <a:fillRect/>
            </a:stretch>
          </p:blipFill>
          <p:spPr bwMode="auto">
            <a:xfrm>
              <a:off x="652" y="1686"/>
              <a:ext cx="495"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63" name="Text Box 13"/>
            <p:cNvSpPr txBox="1">
              <a:spLocks noChangeArrowheads="1"/>
            </p:cNvSpPr>
            <p:nvPr/>
          </p:nvSpPr>
          <p:spPr bwMode="auto">
            <a:xfrm>
              <a:off x="296"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panel4</a:t>
              </a:r>
            </a:p>
          </p:txBody>
        </p:sp>
        <p:sp>
          <p:nvSpPr>
            <p:cNvPr id="108564" name="Line 14"/>
            <p:cNvSpPr>
              <a:spLocks noChangeShapeType="1"/>
            </p:cNvSpPr>
            <p:nvPr/>
          </p:nvSpPr>
          <p:spPr bwMode="auto">
            <a:xfrm>
              <a:off x="331" y="850"/>
              <a:ext cx="464" cy="1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5" name="Line 15"/>
            <p:cNvSpPr>
              <a:spLocks noChangeShapeType="1"/>
            </p:cNvSpPr>
            <p:nvPr/>
          </p:nvSpPr>
          <p:spPr bwMode="auto">
            <a:xfrm>
              <a:off x="331"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8551" name="Group 21"/>
          <p:cNvGrpSpPr>
            <a:grpSpLocks/>
          </p:cNvGrpSpPr>
          <p:nvPr/>
        </p:nvGrpSpPr>
        <p:grpSpPr bwMode="auto">
          <a:xfrm>
            <a:off x="3833813" y="814388"/>
            <a:ext cx="1174750" cy="4081462"/>
            <a:chOff x="2415" y="513"/>
            <a:chExt cx="740" cy="2571"/>
          </a:xfrm>
        </p:grpSpPr>
        <p:pic>
          <p:nvPicPr>
            <p:cNvPr id="108558" name="Picture 22"/>
            <p:cNvPicPr>
              <a:picLocks noChangeAspect="1" noChangeArrowheads="1"/>
            </p:cNvPicPr>
            <p:nvPr/>
          </p:nvPicPr>
          <p:blipFill>
            <a:blip r:embed="rId2">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9"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60"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08561"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8552" name="Group 30"/>
          <p:cNvGrpSpPr>
            <a:grpSpLocks/>
          </p:cNvGrpSpPr>
          <p:nvPr/>
        </p:nvGrpSpPr>
        <p:grpSpPr bwMode="auto">
          <a:xfrm>
            <a:off x="592138" y="4359275"/>
            <a:ext cx="3181350" cy="1684338"/>
            <a:chOff x="373" y="2746"/>
            <a:chExt cx="2004" cy="1061"/>
          </a:xfrm>
        </p:grpSpPr>
        <p:pic>
          <p:nvPicPr>
            <p:cNvPr id="108554" name="Picture 31"/>
            <p:cNvPicPr>
              <a:picLocks noChangeAspect="1" noChangeArrowheads="1"/>
            </p:cNvPicPr>
            <p:nvPr/>
          </p:nvPicPr>
          <p:blipFill>
            <a:blip r:embed="rId2">
              <a:extLst>
                <a:ext uri="{28A0092B-C50C-407E-A947-70E740481C1C}">
                  <a14:useLocalDpi xmlns:a14="http://schemas.microsoft.com/office/drawing/2010/main" val="0"/>
                </a:ext>
              </a:extLst>
            </a:blip>
            <a:srcRect l="4030" t="78433" r="26363" b="5804"/>
            <a:stretch>
              <a:fillRect/>
            </a:stretch>
          </p:blipFill>
          <p:spPr bwMode="auto">
            <a:xfrm>
              <a:off x="373" y="2746"/>
              <a:ext cx="200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55" name="Text Box 32"/>
            <p:cNvSpPr txBox="1">
              <a:spLocks noChangeArrowheads="1"/>
            </p:cNvSpPr>
            <p:nvPr/>
          </p:nvSpPr>
          <p:spPr bwMode="auto">
            <a:xfrm>
              <a:off x="992"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panel3</a:t>
              </a:r>
            </a:p>
          </p:txBody>
        </p:sp>
        <p:sp>
          <p:nvSpPr>
            <p:cNvPr id="108556" name="Line 33"/>
            <p:cNvSpPr>
              <a:spLocks noChangeShapeType="1"/>
            </p:cNvSpPr>
            <p:nvPr/>
          </p:nvSpPr>
          <p:spPr bwMode="auto">
            <a:xfrm>
              <a:off x="1027"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7" name="Line 34"/>
            <p:cNvSpPr>
              <a:spLocks noChangeShapeType="1"/>
            </p:cNvSpPr>
            <p:nvPr/>
          </p:nvSpPr>
          <p:spPr bwMode="auto">
            <a:xfrm>
              <a:off x="831" y="2986"/>
              <a:ext cx="197" cy="8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3" name="Rectangle 45"/>
          <p:cNvSpPr>
            <a:spLocks noChangeArrowheads="1"/>
          </p:cNvSpPr>
          <p:nvPr/>
        </p:nvSpPr>
        <p:spPr bwMode="auto">
          <a:xfrm>
            <a:off x="4929188" y="1792288"/>
            <a:ext cx="404812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t>//</a:t>
            </a:r>
            <a:r>
              <a:rPr lang="zh-CN" altLang="en-US" sz="1600"/>
              <a:t>创建</a:t>
            </a:r>
            <a:r>
              <a:rPr lang="en-US" altLang="zh-CN" sz="1600"/>
              <a:t>panel4</a:t>
            </a:r>
          </a:p>
          <a:p>
            <a:r>
              <a:rPr lang="en-US" altLang="zh-CN" sz="1600"/>
              <a:t>JPanel panel4=new JPanel();</a:t>
            </a:r>
          </a:p>
          <a:p>
            <a:r>
              <a:rPr lang="en-US" altLang="zh-CN" sz="1600"/>
              <a:t>panel4.setLayout(new GridLayout(3,1,15,15));</a:t>
            </a:r>
          </a:p>
          <a:p>
            <a:r>
              <a:rPr lang="en-US" altLang="zh-CN" sz="1600"/>
              <a:t>panel4.add(new JCheckBox("</a:t>
            </a:r>
            <a:r>
              <a:rPr lang="zh-CN" altLang="en-US" sz="1600"/>
              <a:t>图像</a:t>
            </a:r>
            <a:r>
              <a:rPr lang="en-US" altLang="zh-CN" sz="1600"/>
              <a:t>"));</a:t>
            </a:r>
          </a:p>
          <a:p>
            <a:r>
              <a:rPr lang="en-US" altLang="zh-CN" sz="1600"/>
              <a:t>panel4.add(new JCheckBox("</a:t>
            </a:r>
            <a:r>
              <a:rPr lang="zh-CN" altLang="en-US" sz="1600"/>
              <a:t>文本</a:t>
            </a:r>
            <a:r>
              <a:rPr lang="en-US" altLang="zh-CN" sz="1600"/>
              <a:t>",true));</a:t>
            </a:r>
          </a:p>
          <a:p>
            <a:r>
              <a:rPr lang="en-US" altLang="zh-CN" sz="1600"/>
              <a:t>panel4.add(new JCheckBox("</a:t>
            </a:r>
            <a:r>
              <a:rPr lang="zh-CN" altLang="en-US" sz="1600"/>
              <a:t>编码</a:t>
            </a:r>
            <a:r>
              <a:rPr lang="en-US" altLang="zh-CN" sz="1600"/>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9780"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09572"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09573" name="Group 6"/>
          <p:cNvGrpSpPr>
            <a:grpSpLocks/>
          </p:cNvGrpSpPr>
          <p:nvPr/>
        </p:nvGrpSpPr>
        <p:grpSpPr bwMode="auto">
          <a:xfrm>
            <a:off x="582613" y="814388"/>
            <a:ext cx="3198812" cy="1760537"/>
            <a:chOff x="367" y="513"/>
            <a:chExt cx="2015" cy="1109"/>
          </a:xfrm>
        </p:grpSpPr>
        <p:pic>
          <p:nvPicPr>
            <p:cNvPr id="109595" name="Picture 7"/>
            <p:cNvPicPr>
              <a:picLocks noChangeAspect="1" noChangeArrowheads="1"/>
            </p:cNvPicPr>
            <p:nvPr/>
          </p:nvPicPr>
          <p:blipFill>
            <a:blip r:embed="rId2">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596"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09597"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8"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574" name="Group 11"/>
          <p:cNvGrpSpPr>
            <a:grpSpLocks/>
          </p:cNvGrpSpPr>
          <p:nvPr/>
        </p:nvGrpSpPr>
        <p:grpSpPr bwMode="auto">
          <a:xfrm>
            <a:off x="469900" y="814388"/>
            <a:ext cx="1350963" cy="3443287"/>
            <a:chOff x="296" y="513"/>
            <a:chExt cx="851" cy="2169"/>
          </a:xfrm>
        </p:grpSpPr>
        <p:pic>
          <p:nvPicPr>
            <p:cNvPr id="109591" name="Picture 12"/>
            <p:cNvPicPr>
              <a:picLocks noChangeAspect="1" noChangeArrowheads="1"/>
            </p:cNvPicPr>
            <p:nvPr/>
          </p:nvPicPr>
          <p:blipFill>
            <a:blip r:embed="rId2">
              <a:extLst>
                <a:ext uri="{28A0092B-C50C-407E-A947-70E740481C1C}">
                  <a14:useLocalDpi xmlns:a14="http://schemas.microsoft.com/office/drawing/2010/main" val="0"/>
                </a:ext>
              </a:extLst>
            </a:blip>
            <a:srcRect l="12921" t="29259" r="69885" b="23738"/>
            <a:stretch>
              <a:fillRect/>
            </a:stretch>
          </p:blipFill>
          <p:spPr bwMode="auto">
            <a:xfrm>
              <a:off x="652" y="1686"/>
              <a:ext cx="495"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592" name="Text Box 13"/>
            <p:cNvSpPr txBox="1">
              <a:spLocks noChangeArrowheads="1"/>
            </p:cNvSpPr>
            <p:nvPr/>
          </p:nvSpPr>
          <p:spPr bwMode="auto">
            <a:xfrm>
              <a:off x="296"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panel4</a:t>
              </a:r>
            </a:p>
          </p:txBody>
        </p:sp>
        <p:sp>
          <p:nvSpPr>
            <p:cNvPr id="109593" name="Line 14"/>
            <p:cNvSpPr>
              <a:spLocks noChangeShapeType="1"/>
            </p:cNvSpPr>
            <p:nvPr/>
          </p:nvSpPr>
          <p:spPr bwMode="auto">
            <a:xfrm>
              <a:off x="331" y="850"/>
              <a:ext cx="464" cy="1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4" name="Line 15"/>
            <p:cNvSpPr>
              <a:spLocks noChangeShapeType="1"/>
            </p:cNvSpPr>
            <p:nvPr/>
          </p:nvSpPr>
          <p:spPr bwMode="auto">
            <a:xfrm>
              <a:off x="331"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575" name="Group 16"/>
          <p:cNvGrpSpPr>
            <a:grpSpLocks/>
          </p:cNvGrpSpPr>
          <p:nvPr/>
        </p:nvGrpSpPr>
        <p:grpSpPr bwMode="auto">
          <a:xfrm>
            <a:off x="2224088" y="814388"/>
            <a:ext cx="1568450" cy="3446462"/>
            <a:chOff x="1401" y="513"/>
            <a:chExt cx="988" cy="2171"/>
          </a:xfrm>
        </p:grpSpPr>
        <p:pic>
          <p:nvPicPr>
            <p:cNvPr id="109587" name="Picture 17"/>
            <p:cNvPicPr>
              <a:picLocks noChangeAspect="1" noChangeArrowheads="1"/>
            </p:cNvPicPr>
            <p:nvPr/>
          </p:nvPicPr>
          <p:blipFill>
            <a:blip r:embed="rId2">
              <a:extLst>
                <a:ext uri="{28A0092B-C50C-407E-A947-70E740481C1C}">
                  <a14:useLocalDpi xmlns:a14="http://schemas.microsoft.com/office/drawing/2010/main" val="0"/>
                </a:ext>
              </a:extLst>
            </a:blip>
            <a:srcRect l="39284" t="29259" r="35707" b="23738"/>
            <a:stretch>
              <a:fillRect/>
            </a:stretch>
          </p:blipFill>
          <p:spPr bwMode="auto">
            <a:xfrm>
              <a:off x="1401" y="1688"/>
              <a:ext cx="720"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588" name="Line 18"/>
            <p:cNvSpPr>
              <a:spLocks noChangeShapeType="1"/>
            </p:cNvSpPr>
            <p:nvPr/>
          </p:nvSpPr>
          <p:spPr bwMode="auto">
            <a:xfrm>
              <a:off x="1770"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9" name="Text Box 19"/>
            <p:cNvSpPr txBox="1">
              <a:spLocks noChangeArrowheads="1"/>
            </p:cNvSpPr>
            <p:nvPr/>
          </p:nvSpPr>
          <p:spPr bwMode="auto">
            <a:xfrm>
              <a:off x="174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panel5</a:t>
              </a:r>
            </a:p>
          </p:txBody>
        </p:sp>
        <p:sp>
          <p:nvSpPr>
            <p:cNvPr id="109590" name="Line 20"/>
            <p:cNvSpPr>
              <a:spLocks noChangeShapeType="1"/>
            </p:cNvSpPr>
            <p:nvPr/>
          </p:nvSpPr>
          <p:spPr bwMode="auto">
            <a:xfrm flipH="1">
              <a:off x="1868" y="850"/>
              <a:ext cx="450" cy="117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576" name="Group 21"/>
          <p:cNvGrpSpPr>
            <a:grpSpLocks/>
          </p:cNvGrpSpPr>
          <p:nvPr/>
        </p:nvGrpSpPr>
        <p:grpSpPr bwMode="auto">
          <a:xfrm>
            <a:off x="3833813" y="814388"/>
            <a:ext cx="1174750" cy="4081462"/>
            <a:chOff x="2415" y="513"/>
            <a:chExt cx="740" cy="2571"/>
          </a:xfrm>
        </p:grpSpPr>
        <p:pic>
          <p:nvPicPr>
            <p:cNvPr id="109583" name="Picture 22"/>
            <p:cNvPicPr>
              <a:picLocks noChangeAspect="1" noChangeArrowheads="1"/>
            </p:cNvPicPr>
            <p:nvPr/>
          </p:nvPicPr>
          <p:blipFill>
            <a:blip r:embed="rId2">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5"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09586"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577" name="Group 30"/>
          <p:cNvGrpSpPr>
            <a:grpSpLocks/>
          </p:cNvGrpSpPr>
          <p:nvPr/>
        </p:nvGrpSpPr>
        <p:grpSpPr bwMode="auto">
          <a:xfrm>
            <a:off x="592138" y="4359275"/>
            <a:ext cx="3181350" cy="1684338"/>
            <a:chOff x="373" y="2746"/>
            <a:chExt cx="2004" cy="1061"/>
          </a:xfrm>
        </p:grpSpPr>
        <p:pic>
          <p:nvPicPr>
            <p:cNvPr id="109579" name="Picture 31"/>
            <p:cNvPicPr>
              <a:picLocks noChangeAspect="1" noChangeArrowheads="1"/>
            </p:cNvPicPr>
            <p:nvPr/>
          </p:nvPicPr>
          <p:blipFill>
            <a:blip r:embed="rId2">
              <a:extLst>
                <a:ext uri="{28A0092B-C50C-407E-A947-70E740481C1C}">
                  <a14:useLocalDpi xmlns:a14="http://schemas.microsoft.com/office/drawing/2010/main" val="0"/>
                </a:ext>
              </a:extLst>
            </a:blip>
            <a:srcRect l="4030" t="78433" r="26363" b="5804"/>
            <a:stretch>
              <a:fillRect/>
            </a:stretch>
          </p:blipFill>
          <p:spPr bwMode="auto">
            <a:xfrm>
              <a:off x="373" y="2746"/>
              <a:ext cx="200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580" name="Text Box 32"/>
            <p:cNvSpPr txBox="1">
              <a:spLocks noChangeArrowheads="1"/>
            </p:cNvSpPr>
            <p:nvPr/>
          </p:nvSpPr>
          <p:spPr bwMode="auto">
            <a:xfrm>
              <a:off x="992"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panel3</a:t>
              </a:r>
            </a:p>
          </p:txBody>
        </p:sp>
        <p:sp>
          <p:nvSpPr>
            <p:cNvPr id="109581" name="Line 33"/>
            <p:cNvSpPr>
              <a:spLocks noChangeShapeType="1"/>
            </p:cNvSpPr>
            <p:nvPr/>
          </p:nvSpPr>
          <p:spPr bwMode="auto">
            <a:xfrm>
              <a:off x="1027"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2" name="Line 34"/>
            <p:cNvSpPr>
              <a:spLocks noChangeShapeType="1"/>
            </p:cNvSpPr>
            <p:nvPr/>
          </p:nvSpPr>
          <p:spPr bwMode="auto">
            <a:xfrm>
              <a:off x="831" y="2986"/>
              <a:ext cx="197" cy="8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9578" name="Rectangle 45"/>
          <p:cNvSpPr>
            <a:spLocks noChangeArrowheads="1"/>
          </p:cNvSpPr>
          <p:nvPr/>
        </p:nvSpPr>
        <p:spPr bwMode="auto">
          <a:xfrm>
            <a:off x="4940300" y="2197100"/>
            <a:ext cx="4025900"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t>//</a:t>
            </a:r>
            <a:r>
              <a:rPr lang="zh-CN" altLang="en-US" sz="1400"/>
              <a:t>创建</a:t>
            </a:r>
            <a:r>
              <a:rPr lang="en-US" altLang="zh-CN" sz="1400"/>
              <a:t>panel5</a:t>
            </a:r>
          </a:p>
          <a:p>
            <a:r>
              <a:rPr lang="en-US" altLang="zh-CN" sz="1400"/>
              <a:t>JPanel panel5=new JPanel();</a:t>
            </a:r>
          </a:p>
          <a:p>
            <a:r>
              <a:rPr lang="en-US" altLang="zh-CN" sz="1400"/>
              <a:t>panel5.setLayout(new GridLayout(3,1,15,15));</a:t>
            </a:r>
          </a:p>
          <a:p>
            <a:r>
              <a:rPr lang="en-US" altLang="zh-CN" sz="1400"/>
              <a:t>ButtonGroup bg=new ButtonGroup();</a:t>
            </a:r>
          </a:p>
          <a:p>
            <a:r>
              <a:rPr lang="en-US" altLang="zh-CN" sz="1400"/>
              <a:t>JRadioButton[] rb={new JRadioButton("</a:t>
            </a:r>
            <a:r>
              <a:rPr lang="zh-CN" altLang="en-US" sz="1400"/>
              <a:t>所选区域</a:t>
            </a:r>
            <a:r>
              <a:rPr lang="en-US" altLang="zh-CN" sz="1400"/>
              <a:t>"),</a:t>
            </a:r>
          </a:p>
          <a:p>
            <a:r>
              <a:rPr lang="en-US" altLang="zh-CN" sz="1400"/>
              <a:t>                                 new JRadioButton("</a:t>
            </a:r>
            <a:r>
              <a:rPr lang="zh-CN" altLang="en-US" sz="1400"/>
              <a:t>全部</a:t>
            </a:r>
            <a:r>
              <a:rPr lang="en-US" altLang="zh-CN" sz="1400"/>
              <a:t>",true),</a:t>
            </a:r>
          </a:p>
          <a:p>
            <a:r>
              <a:rPr lang="en-US" altLang="zh-CN" sz="1400"/>
              <a:t>                                 new JRadioButton("Applet")};</a:t>
            </a:r>
          </a:p>
          <a:p>
            <a:r>
              <a:rPr lang="en-US" altLang="zh-CN" sz="1400"/>
              <a:t>for(i=0;i&lt;rb.length;i++){</a:t>
            </a:r>
          </a:p>
          <a:p>
            <a:pPr lvl="1"/>
            <a:r>
              <a:rPr lang="en-US" altLang="zh-CN" sz="1400"/>
              <a:t>bg.add(rb[i]);</a:t>
            </a:r>
          </a:p>
          <a:p>
            <a:pPr lvl="1"/>
            <a:r>
              <a:rPr lang="en-US" altLang="zh-CN" sz="1400"/>
              <a:t>panel5.add(rb[i]);</a:t>
            </a:r>
          </a:p>
          <a:p>
            <a:r>
              <a:rPr lang="en-US" altLang="zh-CN" sz="1400"/>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30"/>
          <p:cNvGrpSpPr>
            <a:grpSpLocks/>
          </p:cNvGrpSpPr>
          <p:nvPr/>
        </p:nvGrpSpPr>
        <p:grpSpPr bwMode="auto">
          <a:xfrm>
            <a:off x="592138" y="4359275"/>
            <a:ext cx="3181350" cy="1684338"/>
            <a:chOff x="373" y="2746"/>
            <a:chExt cx="2004" cy="1061"/>
          </a:xfrm>
        </p:grpSpPr>
        <p:pic>
          <p:nvPicPr>
            <p:cNvPr id="110623" name="Picture 31"/>
            <p:cNvPicPr>
              <a:picLocks noChangeAspect="1" noChangeArrowheads="1"/>
            </p:cNvPicPr>
            <p:nvPr/>
          </p:nvPicPr>
          <p:blipFill>
            <a:blip r:embed="rId2">
              <a:extLst>
                <a:ext uri="{28A0092B-C50C-407E-A947-70E740481C1C}">
                  <a14:useLocalDpi xmlns:a14="http://schemas.microsoft.com/office/drawing/2010/main" val="0"/>
                </a:ext>
              </a:extLst>
            </a:blip>
            <a:srcRect l="4030" t="78433" r="26363" b="5804"/>
            <a:stretch>
              <a:fillRect/>
            </a:stretch>
          </p:blipFill>
          <p:spPr bwMode="auto">
            <a:xfrm>
              <a:off x="373" y="2746"/>
              <a:ext cx="200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624" name="Text Box 32"/>
            <p:cNvSpPr txBox="1">
              <a:spLocks noChangeArrowheads="1"/>
            </p:cNvSpPr>
            <p:nvPr/>
          </p:nvSpPr>
          <p:spPr bwMode="auto">
            <a:xfrm>
              <a:off x="992"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panel3</a:t>
              </a:r>
            </a:p>
          </p:txBody>
        </p:sp>
        <p:sp>
          <p:nvSpPr>
            <p:cNvPr id="110625" name="Line 33"/>
            <p:cNvSpPr>
              <a:spLocks noChangeShapeType="1"/>
            </p:cNvSpPr>
            <p:nvPr/>
          </p:nvSpPr>
          <p:spPr bwMode="auto">
            <a:xfrm>
              <a:off x="1027"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26" name="Line 34"/>
            <p:cNvSpPr>
              <a:spLocks noChangeShapeType="1"/>
            </p:cNvSpPr>
            <p:nvPr/>
          </p:nvSpPr>
          <p:spPr bwMode="auto">
            <a:xfrm>
              <a:off x="831" y="2986"/>
              <a:ext cx="197" cy="8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595"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04"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10597"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10598" name="Group 6"/>
          <p:cNvGrpSpPr>
            <a:grpSpLocks/>
          </p:cNvGrpSpPr>
          <p:nvPr/>
        </p:nvGrpSpPr>
        <p:grpSpPr bwMode="auto">
          <a:xfrm>
            <a:off x="582613" y="814388"/>
            <a:ext cx="3198812" cy="1760537"/>
            <a:chOff x="367" y="513"/>
            <a:chExt cx="2015" cy="1109"/>
          </a:xfrm>
        </p:grpSpPr>
        <p:pic>
          <p:nvPicPr>
            <p:cNvPr id="110619" name="Picture 7"/>
            <p:cNvPicPr>
              <a:picLocks noChangeAspect="1" noChangeArrowheads="1"/>
            </p:cNvPicPr>
            <p:nvPr/>
          </p:nvPicPr>
          <p:blipFill>
            <a:blip r:embed="rId2">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620"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10621"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22"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0599" name="Group 11"/>
          <p:cNvGrpSpPr>
            <a:grpSpLocks/>
          </p:cNvGrpSpPr>
          <p:nvPr/>
        </p:nvGrpSpPr>
        <p:grpSpPr bwMode="auto">
          <a:xfrm>
            <a:off x="469900" y="814388"/>
            <a:ext cx="1350963" cy="3443287"/>
            <a:chOff x="296" y="513"/>
            <a:chExt cx="851" cy="2169"/>
          </a:xfrm>
        </p:grpSpPr>
        <p:pic>
          <p:nvPicPr>
            <p:cNvPr id="110615" name="Picture 12"/>
            <p:cNvPicPr>
              <a:picLocks noChangeAspect="1" noChangeArrowheads="1"/>
            </p:cNvPicPr>
            <p:nvPr/>
          </p:nvPicPr>
          <p:blipFill>
            <a:blip r:embed="rId2">
              <a:extLst>
                <a:ext uri="{28A0092B-C50C-407E-A947-70E740481C1C}">
                  <a14:useLocalDpi xmlns:a14="http://schemas.microsoft.com/office/drawing/2010/main" val="0"/>
                </a:ext>
              </a:extLst>
            </a:blip>
            <a:srcRect l="12921" t="29259" r="69885" b="23738"/>
            <a:stretch>
              <a:fillRect/>
            </a:stretch>
          </p:blipFill>
          <p:spPr bwMode="auto">
            <a:xfrm>
              <a:off x="652" y="1686"/>
              <a:ext cx="495"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616" name="Text Box 13"/>
            <p:cNvSpPr txBox="1">
              <a:spLocks noChangeArrowheads="1"/>
            </p:cNvSpPr>
            <p:nvPr/>
          </p:nvSpPr>
          <p:spPr bwMode="auto">
            <a:xfrm>
              <a:off x="296"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panel4</a:t>
              </a:r>
            </a:p>
          </p:txBody>
        </p:sp>
        <p:sp>
          <p:nvSpPr>
            <p:cNvPr id="110617" name="Line 14"/>
            <p:cNvSpPr>
              <a:spLocks noChangeShapeType="1"/>
            </p:cNvSpPr>
            <p:nvPr/>
          </p:nvSpPr>
          <p:spPr bwMode="auto">
            <a:xfrm>
              <a:off x="331" y="850"/>
              <a:ext cx="464" cy="1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8" name="Line 15"/>
            <p:cNvSpPr>
              <a:spLocks noChangeShapeType="1"/>
            </p:cNvSpPr>
            <p:nvPr/>
          </p:nvSpPr>
          <p:spPr bwMode="auto">
            <a:xfrm>
              <a:off x="331"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0600" name="Group 16"/>
          <p:cNvGrpSpPr>
            <a:grpSpLocks/>
          </p:cNvGrpSpPr>
          <p:nvPr/>
        </p:nvGrpSpPr>
        <p:grpSpPr bwMode="auto">
          <a:xfrm>
            <a:off x="2224088" y="814388"/>
            <a:ext cx="1568450" cy="3446462"/>
            <a:chOff x="1401" y="513"/>
            <a:chExt cx="988" cy="2171"/>
          </a:xfrm>
        </p:grpSpPr>
        <p:pic>
          <p:nvPicPr>
            <p:cNvPr id="110611" name="Picture 17"/>
            <p:cNvPicPr>
              <a:picLocks noChangeAspect="1" noChangeArrowheads="1"/>
            </p:cNvPicPr>
            <p:nvPr/>
          </p:nvPicPr>
          <p:blipFill>
            <a:blip r:embed="rId2">
              <a:extLst>
                <a:ext uri="{28A0092B-C50C-407E-A947-70E740481C1C}">
                  <a14:useLocalDpi xmlns:a14="http://schemas.microsoft.com/office/drawing/2010/main" val="0"/>
                </a:ext>
              </a:extLst>
            </a:blip>
            <a:srcRect l="39284" t="29259" r="35707" b="23738"/>
            <a:stretch>
              <a:fillRect/>
            </a:stretch>
          </p:blipFill>
          <p:spPr bwMode="auto">
            <a:xfrm>
              <a:off x="1401" y="1688"/>
              <a:ext cx="720"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612" name="Line 18"/>
            <p:cNvSpPr>
              <a:spLocks noChangeShapeType="1"/>
            </p:cNvSpPr>
            <p:nvPr/>
          </p:nvSpPr>
          <p:spPr bwMode="auto">
            <a:xfrm>
              <a:off x="1770"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3" name="Text Box 19"/>
            <p:cNvSpPr txBox="1">
              <a:spLocks noChangeArrowheads="1"/>
            </p:cNvSpPr>
            <p:nvPr/>
          </p:nvSpPr>
          <p:spPr bwMode="auto">
            <a:xfrm>
              <a:off x="174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panel5</a:t>
              </a:r>
            </a:p>
          </p:txBody>
        </p:sp>
        <p:sp>
          <p:nvSpPr>
            <p:cNvPr id="110614" name="Line 20"/>
            <p:cNvSpPr>
              <a:spLocks noChangeShapeType="1"/>
            </p:cNvSpPr>
            <p:nvPr/>
          </p:nvSpPr>
          <p:spPr bwMode="auto">
            <a:xfrm flipH="1">
              <a:off x="1868" y="850"/>
              <a:ext cx="450" cy="117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0601" name="Group 21"/>
          <p:cNvGrpSpPr>
            <a:grpSpLocks/>
          </p:cNvGrpSpPr>
          <p:nvPr/>
        </p:nvGrpSpPr>
        <p:grpSpPr bwMode="auto">
          <a:xfrm>
            <a:off x="3833813" y="814388"/>
            <a:ext cx="1174750" cy="4081462"/>
            <a:chOff x="2415" y="513"/>
            <a:chExt cx="740" cy="2571"/>
          </a:xfrm>
        </p:grpSpPr>
        <p:pic>
          <p:nvPicPr>
            <p:cNvPr id="110607" name="Picture 22"/>
            <p:cNvPicPr>
              <a:picLocks noChangeAspect="1" noChangeArrowheads="1"/>
            </p:cNvPicPr>
            <p:nvPr/>
          </p:nvPicPr>
          <p:blipFill>
            <a:blip r:embed="rId2">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8"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9"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10610"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0602" name="Group 26"/>
          <p:cNvGrpSpPr>
            <a:grpSpLocks/>
          </p:cNvGrpSpPr>
          <p:nvPr/>
        </p:nvGrpSpPr>
        <p:grpSpPr bwMode="auto">
          <a:xfrm>
            <a:off x="469900" y="3825875"/>
            <a:ext cx="1025525" cy="2217738"/>
            <a:chOff x="296" y="2410"/>
            <a:chExt cx="646" cy="1397"/>
          </a:xfrm>
        </p:grpSpPr>
        <p:sp>
          <p:nvSpPr>
            <p:cNvPr id="110604" name="Text Box 27"/>
            <p:cNvSpPr txBox="1">
              <a:spLocks noChangeArrowheads="1"/>
            </p:cNvSpPr>
            <p:nvPr/>
          </p:nvSpPr>
          <p:spPr bwMode="auto">
            <a:xfrm>
              <a:off x="296"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panel6</a:t>
              </a:r>
            </a:p>
          </p:txBody>
        </p:sp>
        <p:sp>
          <p:nvSpPr>
            <p:cNvPr id="110605" name="Line 28"/>
            <p:cNvSpPr>
              <a:spLocks noChangeShapeType="1"/>
            </p:cNvSpPr>
            <p:nvPr/>
          </p:nvSpPr>
          <p:spPr bwMode="auto">
            <a:xfrm>
              <a:off x="331"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6" name="Line 29"/>
            <p:cNvSpPr>
              <a:spLocks noChangeShapeType="1"/>
            </p:cNvSpPr>
            <p:nvPr/>
          </p:nvSpPr>
          <p:spPr bwMode="auto">
            <a:xfrm flipH="1">
              <a:off x="332" y="2410"/>
              <a:ext cx="175" cy="138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603" name="Rectangle 46"/>
          <p:cNvSpPr>
            <a:spLocks noChangeArrowheads="1"/>
          </p:cNvSpPr>
          <p:nvPr/>
        </p:nvSpPr>
        <p:spPr bwMode="auto">
          <a:xfrm>
            <a:off x="4962525" y="2192338"/>
            <a:ext cx="39814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a:t>
            </a:r>
            <a:r>
              <a:rPr lang="zh-CN" altLang="en-US" sz="1800" dirty="0"/>
              <a:t>创建</a:t>
            </a:r>
            <a:r>
              <a:rPr lang="en-US" altLang="zh-CN" sz="1800" dirty="0"/>
              <a:t>panel6,</a:t>
            </a:r>
          </a:p>
          <a:p>
            <a:r>
              <a:rPr lang="en-US" altLang="zh-CN" sz="1800" dirty="0"/>
              <a:t>//</a:t>
            </a:r>
            <a:r>
              <a:rPr lang="zh-CN" altLang="en-US" sz="1800" dirty="0"/>
              <a:t>并将</a:t>
            </a:r>
            <a:r>
              <a:rPr lang="en-US" altLang="zh-CN" sz="1800" dirty="0"/>
              <a:t>panel4</a:t>
            </a:r>
            <a:r>
              <a:rPr lang="zh-CN" altLang="en-US" sz="1800" dirty="0"/>
              <a:t>、</a:t>
            </a:r>
            <a:r>
              <a:rPr lang="en-US" altLang="zh-CN" sz="1800" dirty="0"/>
              <a:t>panel5</a:t>
            </a:r>
            <a:r>
              <a:rPr lang="zh-CN" altLang="en-US" sz="1800" dirty="0"/>
              <a:t>添加到</a:t>
            </a:r>
            <a:r>
              <a:rPr lang="en-US" altLang="zh-CN" sz="1800" dirty="0"/>
              <a:t>panel6</a:t>
            </a:r>
            <a:r>
              <a:rPr lang="zh-CN" altLang="en-US" sz="1800" dirty="0"/>
              <a:t>上面</a:t>
            </a:r>
          </a:p>
          <a:p>
            <a:r>
              <a:rPr lang="en-US" altLang="zh-CN" sz="1800" dirty="0" err="1"/>
              <a:t>JPanel</a:t>
            </a:r>
            <a:r>
              <a:rPr lang="en-US" altLang="zh-CN" sz="1800" dirty="0"/>
              <a:t> panel6=new </a:t>
            </a:r>
            <a:r>
              <a:rPr lang="en-US" altLang="zh-CN" sz="1800" dirty="0" err="1"/>
              <a:t>JPanel</a:t>
            </a:r>
            <a:r>
              <a:rPr lang="en-US" altLang="zh-CN" sz="1800" dirty="0"/>
              <a:t>();</a:t>
            </a:r>
          </a:p>
          <a:p>
            <a:r>
              <a:rPr lang="en-US" altLang="zh-CN" sz="1800" dirty="0"/>
              <a:t>panel6.setBackground(</a:t>
            </a:r>
            <a:r>
              <a:rPr lang="en-US" altLang="zh-CN" sz="1800" dirty="0" err="1"/>
              <a:t>Color.WHITE</a:t>
            </a:r>
            <a:r>
              <a:rPr lang="en-US" altLang="zh-CN" sz="1800" dirty="0"/>
              <a:t>);</a:t>
            </a:r>
          </a:p>
          <a:p>
            <a:r>
              <a:rPr lang="en-US" altLang="zh-CN" sz="1800" dirty="0"/>
              <a:t>panel6.setLayout(new </a:t>
            </a:r>
            <a:r>
              <a:rPr lang="en-US" altLang="zh-CN" sz="1800" dirty="0" err="1"/>
              <a:t>FlowLayout</a:t>
            </a:r>
            <a:r>
              <a:rPr lang="en-US" altLang="zh-CN" sz="1800" dirty="0"/>
              <a:t>(FlowLayout.LEFT,30,5));</a:t>
            </a:r>
          </a:p>
          <a:p>
            <a:r>
              <a:rPr lang="en-US" altLang="zh-CN" sz="1800" dirty="0"/>
              <a:t>panel6.add(panel4);</a:t>
            </a:r>
          </a:p>
          <a:p>
            <a:r>
              <a:rPr lang="en-US" altLang="zh-CN" sz="1800" dirty="0"/>
              <a:t>panel6.add(panel5);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685800" y="88900"/>
            <a:ext cx="7772400" cy="457200"/>
          </a:xfrm>
        </p:spPr>
        <p:txBody>
          <a:bodyPr/>
          <a:lstStyle/>
          <a:p>
            <a:pPr eaLnBrk="1" hangingPunct="1">
              <a:defRPr/>
            </a:pPr>
            <a:r>
              <a:rPr lang="en-US" altLang="zh-CN" dirty="0"/>
              <a:t>9.1.2</a:t>
            </a:r>
            <a:r>
              <a:rPr lang="zh-CN" altLang="en-US" dirty="0"/>
              <a:t>、</a:t>
            </a:r>
            <a:r>
              <a:rPr lang="en-US" altLang="zh-CN" b="1" dirty="0"/>
              <a:t>JavaFX</a:t>
            </a:r>
          </a:p>
        </p:txBody>
      </p:sp>
      <p:pic>
        <p:nvPicPr>
          <p:cNvPr id="2" name="图片 1"/>
          <p:cNvPicPr>
            <a:picLocks noChangeAspect="1"/>
          </p:cNvPicPr>
          <p:nvPr/>
        </p:nvPicPr>
        <p:blipFill>
          <a:blip r:embed="rId3"/>
          <a:stretch>
            <a:fillRect/>
          </a:stretch>
        </p:blipFill>
        <p:spPr>
          <a:xfrm>
            <a:off x="204187" y="881966"/>
            <a:ext cx="8549196" cy="5648793"/>
          </a:xfrm>
          <a:prstGeom prst="rect">
            <a:avLst/>
          </a:prstGeom>
        </p:spPr>
      </p:pic>
    </p:spTree>
    <p:extLst>
      <p:ext uri="{BB962C8B-B14F-4D97-AF65-F5344CB8AC3E}">
        <p14:creationId xmlns:p14="http://schemas.microsoft.com/office/powerpoint/2010/main" val="2974074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30"/>
          <p:cNvGrpSpPr>
            <a:grpSpLocks/>
          </p:cNvGrpSpPr>
          <p:nvPr/>
        </p:nvGrpSpPr>
        <p:grpSpPr bwMode="auto">
          <a:xfrm>
            <a:off x="592138" y="4359275"/>
            <a:ext cx="3181350" cy="1684338"/>
            <a:chOff x="373" y="2746"/>
            <a:chExt cx="2004" cy="1061"/>
          </a:xfrm>
        </p:grpSpPr>
        <p:pic>
          <p:nvPicPr>
            <p:cNvPr id="111652" name="Picture 31"/>
            <p:cNvPicPr>
              <a:picLocks noChangeAspect="1" noChangeArrowheads="1"/>
            </p:cNvPicPr>
            <p:nvPr/>
          </p:nvPicPr>
          <p:blipFill>
            <a:blip r:embed="rId2">
              <a:extLst>
                <a:ext uri="{28A0092B-C50C-407E-A947-70E740481C1C}">
                  <a14:useLocalDpi xmlns:a14="http://schemas.microsoft.com/office/drawing/2010/main" val="0"/>
                </a:ext>
              </a:extLst>
            </a:blip>
            <a:srcRect l="4030" t="78433" r="26363" b="5804"/>
            <a:stretch>
              <a:fillRect/>
            </a:stretch>
          </p:blipFill>
          <p:spPr bwMode="auto">
            <a:xfrm>
              <a:off x="373" y="2746"/>
              <a:ext cx="200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53" name="Text Box 32"/>
            <p:cNvSpPr txBox="1">
              <a:spLocks noChangeArrowheads="1"/>
            </p:cNvSpPr>
            <p:nvPr/>
          </p:nvSpPr>
          <p:spPr bwMode="auto">
            <a:xfrm>
              <a:off x="992"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panel3</a:t>
              </a:r>
            </a:p>
          </p:txBody>
        </p:sp>
        <p:sp>
          <p:nvSpPr>
            <p:cNvPr id="111654" name="Line 33"/>
            <p:cNvSpPr>
              <a:spLocks noChangeShapeType="1"/>
            </p:cNvSpPr>
            <p:nvPr/>
          </p:nvSpPr>
          <p:spPr bwMode="auto">
            <a:xfrm>
              <a:off x="1027"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5" name="Line 34"/>
            <p:cNvSpPr>
              <a:spLocks noChangeShapeType="1"/>
            </p:cNvSpPr>
            <p:nvPr/>
          </p:nvSpPr>
          <p:spPr bwMode="auto">
            <a:xfrm>
              <a:off x="831" y="2986"/>
              <a:ext cx="197" cy="8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1619"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828"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11621"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11622" name="Group 6"/>
          <p:cNvGrpSpPr>
            <a:grpSpLocks/>
          </p:cNvGrpSpPr>
          <p:nvPr/>
        </p:nvGrpSpPr>
        <p:grpSpPr bwMode="auto">
          <a:xfrm>
            <a:off x="582613" y="814388"/>
            <a:ext cx="3198812" cy="1760537"/>
            <a:chOff x="367" y="513"/>
            <a:chExt cx="2015" cy="1109"/>
          </a:xfrm>
        </p:grpSpPr>
        <p:pic>
          <p:nvPicPr>
            <p:cNvPr id="111648" name="Picture 7"/>
            <p:cNvPicPr>
              <a:picLocks noChangeAspect="1" noChangeArrowheads="1"/>
            </p:cNvPicPr>
            <p:nvPr/>
          </p:nvPicPr>
          <p:blipFill>
            <a:blip r:embed="rId2">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49"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11650"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1"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623" name="Group 11"/>
          <p:cNvGrpSpPr>
            <a:grpSpLocks/>
          </p:cNvGrpSpPr>
          <p:nvPr/>
        </p:nvGrpSpPr>
        <p:grpSpPr bwMode="auto">
          <a:xfrm>
            <a:off x="469900" y="814388"/>
            <a:ext cx="1350963" cy="3443287"/>
            <a:chOff x="296" y="513"/>
            <a:chExt cx="851" cy="2169"/>
          </a:xfrm>
        </p:grpSpPr>
        <p:pic>
          <p:nvPicPr>
            <p:cNvPr id="111644" name="Picture 12"/>
            <p:cNvPicPr>
              <a:picLocks noChangeAspect="1" noChangeArrowheads="1"/>
            </p:cNvPicPr>
            <p:nvPr/>
          </p:nvPicPr>
          <p:blipFill>
            <a:blip r:embed="rId2">
              <a:extLst>
                <a:ext uri="{28A0092B-C50C-407E-A947-70E740481C1C}">
                  <a14:useLocalDpi xmlns:a14="http://schemas.microsoft.com/office/drawing/2010/main" val="0"/>
                </a:ext>
              </a:extLst>
            </a:blip>
            <a:srcRect l="12921" t="29259" r="69885" b="23738"/>
            <a:stretch>
              <a:fillRect/>
            </a:stretch>
          </p:blipFill>
          <p:spPr bwMode="auto">
            <a:xfrm>
              <a:off x="652" y="1686"/>
              <a:ext cx="495"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45" name="Text Box 13"/>
            <p:cNvSpPr txBox="1">
              <a:spLocks noChangeArrowheads="1"/>
            </p:cNvSpPr>
            <p:nvPr/>
          </p:nvSpPr>
          <p:spPr bwMode="auto">
            <a:xfrm>
              <a:off x="296"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panel4</a:t>
              </a:r>
            </a:p>
          </p:txBody>
        </p:sp>
        <p:sp>
          <p:nvSpPr>
            <p:cNvPr id="111646" name="Line 14"/>
            <p:cNvSpPr>
              <a:spLocks noChangeShapeType="1"/>
            </p:cNvSpPr>
            <p:nvPr/>
          </p:nvSpPr>
          <p:spPr bwMode="auto">
            <a:xfrm>
              <a:off x="331" y="850"/>
              <a:ext cx="464" cy="1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47" name="Line 15"/>
            <p:cNvSpPr>
              <a:spLocks noChangeShapeType="1"/>
            </p:cNvSpPr>
            <p:nvPr/>
          </p:nvSpPr>
          <p:spPr bwMode="auto">
            <a:xfrm>
              <a:off x="331"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624" name="Group 16"/>
          <p:cNvGrpSpPr>
            <a:grpSpLocks/>
          </p:cNvGrpSpPr>
          <p:nvPr/>
        </p:nvGrpSpPr>
        <p:grpSpPr bwMode="auto">
          <a:xfrm>
            <a:off x="2224088" y="814388"/>
            <a:ext cx="1568450" cy="3446462"/>
            <a:chOff x="1401" y="513"/>
            <a:chExt cx="988" cy="2171"/>
          </a:xfrm>
        </p:grpSpPr>
        <p:pic>
          <p:nvPicPr>
            <p:cNvPr id="111640" name="Picture 17"/>
            <p:cNvPicPr>
              <a:picLocks noChangeAspect="1" noChangeArrowheads="1"/>
            </p:cNvPicPr>
            <p:nvPr/>
          </p:nvPicPr>
          <p:blipFill>
            <a:blip r:embed="rId2">
              <a:extLst>
                <a:ext uri="{28A0092B-C50C-407E-A947-70E740481C1C}">
                  <a14:useLocalDpi xmlns:a14="http://schemas.microsoft.com/office/drawing/2010/main" val="0"/>
                </a:ext>
              </a:extLst>
            </a:blip>
            <a:srcRect l="39284" t="29259" r="35707" b="23738"/>
            <a:stretch>
              <a:fillRect/>
            </a:stretch>
          </p:blipFill>
          <p:spPr bwMode="auto">
            <a:xfrm>
              <a:off x="1401" y="1688"/>
              <a:ext cx="720"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41" name="Line 18"/>
            <p:cNvSpPr>
              <a:spLocks noChangeShapeType="1"/>
            </p:cNvSpPr>
            <p:nvPr/>
          </p:nvSpPr>
          <p:spPr bwMode="auto">
            <a:xfrm>
              <a:off x="1770"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42" name="Text Box 19"/>
            <p:cNvSpPr txBox="1">
              <a:spLocks noChangeArrowheads="1"/>
            </p:cNvSpPr>
            <p:nvPr/>
          </p:nvSpPr>
          <p:spPr bwMode="auto">
            <a:xfrm>
              <a:off x="174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panel5</a:t>
              </a:r>
            </a:p>
          </p:txBody>
        </p:sp>
        <p:sp>
          <p:nvSpPr>
            <p:cNvPr id="111643" name="Line 20"/>
            <p:cNvSpPr>
              <a:spLocks noChangeShapeType="1"/>
            </p:cNvSpPr>
            <p:nvPr/>
          </p:nvSpPr>
          <p:spPr bwMode="auto">
            <a:xfrm flipH="1">
              <a:off x="1868" y="850"/>
              <a:ext cx="450" cy="117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625" name="Group 21"/>
          <p:cNvGrpSpPr>
            <a:grpSpLocks/>
          </p:cNvGrpSpPr>
          <p:nvPr/>
        </p:nvGrpSpPr>
        <p:grpSpPr bwMode="auto">
          <a:xfrm>
            <a:off x="3833813" y="814388"/>
            <a:ext cx="1174750" cy="4081462"/>
            <a:chOff x="2415" y="513"/>
            <a:chExt cx="740" cy="2571"/>
          </a:xfrm>
        </p:grpSpPr>
        <p:pic>
          <p:nvPicPr>
            <p:cNvPr id="111636" name="Picture 22"/>
            <p:cNvPicPr>
              <a:picLocks noChangeAspect="1" noChangeArrowheads="1"/>
            </p:cNvPicPr>
            <p:nvPr/>
          </p:nvPicPr>
          <p:blipFill>
            <a:blip r:embed="rId2">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7"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8"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11639"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626" name="Group 26"/>
          <p:cNvGrpSpPr>
            <a:grpSpLocks/>
          </p:cNvGrpSpPr>
          <p:nvPr/>
        </p:nvGrpSpPr>
        <p:grpSpPr bwMode="auto">
          <a:xfrm>
            <a:off x="469900" y="3825875"/>
            <a:ext cx="1025525" cy="2217738"/>
            <a:chOff x="296" y="2410"/>
            <a:chExt cx="646" cy="1397"/>
          </a:xfrm>
        </p:grpSpPr>
        <p:sp>
          <p:nvSpPr>
            <p:cNvPr id="111633" name="Text Box 27"/>
            <p:cNvSpPr txBox="1">
              <a:spLocks noChangeArrowheads="1"/>
            </p:cNvSpPr>
            <p:nvPr/>
          </p:nvSpPr>
          <p:spPr bwMode="auto">
            <a:xfrm>
              <a:off x="296"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panel6</a:t>
              </a:r>
            </a:p>
          </p:txBody>
        </p:sp>
        <p:sp>
          <p:nvSpPr>
            <p:cNvPr id="111634" name="Line 28"/>
            <p:cNvSpPr>
              <a:spLocks noChangeShapeType="1"/>
            </p:cNvSpPr>
            <p:nvPr/>
          </p:nvSpPr>
          <p:spPr bwMode="auto">
            <a:xfrm>
              <a:off x="331"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5" name="Line 29"/>
            <p:cNvSpPr>
              <a:spLocks noChangeShapeType="1"/>
            </p:cNvSpPr>
            <p:nvPr/>
          </p:nvSpPr>
          <p:spPr bwMode="auto">
            <a:xfrm flipH="1">
              <a:off x="332" y="2410"/>
              <a:ext cx="175" cy="138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627" name="Group 35"/>
          <p:cNvGrpSpPr>
            <a:grpSpLocks/>
          </p:cNvGrpSpPr>
          <p:nvPr/>
        </p:nvGrpSpPr>
        <p:grpSpPr bwMode="auto">
          <a:xfrm>
            <a:off x="577850" y="2170113"/>
            <a:ext cx="3227388" cy="3873500"/>
            <a:chOff x="364" y="1367"/>
            <a:chExt cx="2033" cy="2440"/>
          </a:xfrm>
        </p:grpSpPr>
        <p:sp>
          <p:nvSpPr>
            <p:cNvPr id="111629" name="Rectangle 36"/>
            <p:cNvSpPr>
              <a:spLocks noChangeArrowheads="1"/>
            </p:cNvSpPr>
            <p:nvPr/>
          </p:nvSpPr>
          <p:spPr bwMode="auto">
            <a:xfrm>
              <a:off x="364" y="1367"/>
              <a:ext cx="2026" cy="170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30" name="Text Box 37"/>
            <p:cNvSpPr txBox="1">
              <a:spLocks noChangeArrowheads="1"/>
            </p:cNvSpPr>
            <p:nvPr/>
          </p:nvSpPr>
          <p:spPr bwMode="auto">
            <a:xfrm>
              <a:off x="1751"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panel7</a:t>
              </a:r>
            </a:p>
          </p:txBody>
        </p:sp>
        <p:sp>
          <p:nvSpPr>
            <p:cNvPr id="111631" name="Line 38"/>
            <p:cNvSpPr>
              <a:spLocks noChangeShapeType="1"/>
            </p:cNvSpPr>
            <p:nvPr/>
          </p:nvSpPr>
          <p:spPr bwMode="auto">
            <a:xfrm>
              <a:off x="1786"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2" name="Line 39"/>
            <p:cNvSpPr>
              <a:spLocks noChangeShapeType="1"/>
            </p:cNvSpPr>
            <p:nvPr/>
          </p:nvSpPr>
          <p:spPr bwMode="auto">
            <a:xfrm>
              <a:off x="1520" y="3071"/>
              <a:ext cx="267" cy="7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1628" name="Rectangle 45"/>
          <p:cNvSpPr>
            <a:spLocks noChangeArrowheads="1"/>
          </p:cNvSpPr>
          <p:nvPr/>
        </p:nvSpPr>
        <p:spPr bwMode="auto">
          <a:xfrm>
            <a:off x="4918075" y="2132013"/>
            <a:ext cx="4014788"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t>//</a:t>
            </a:r>
            <a:r>
              <a:rPr lang="zh-CN" altLang="en-US" sz="1800"/>
              <a:t>创建</a:t>
            </a:r>
            <a:r>
              <a:rPr lang="en-US" altLang="zh-CN" sz="1800"/>
              <a:t>panel7,</a:t>
            </a:r>
          </a:p>
          <a:p>
            <a:r>
              <a:rPr lang="en-US" altLang="zh-CN" sz="1800"/>
              <a:t>//</a:t>
            </a:r>
            <a:r>
              <a:rPr lang="zh-CN" altLang="en-US" sz="1800"/>
              <a:t>并将</a:t>
            </a:r>
            <a:r>
              <a:rPr lang="en-US" altLang="zh-CN" sz="1800"/>
              <a:t>panel1</a:t>
            </a:r>
            <a:r>
              <a:rPr lang="zh-CN" altLang="en-US" sz="1800"/>
              <a:t>、</a:t>
            </a:r>
            <a:r>
              <a:rPr lang="en-US" altLang="zh-CN" sz="1800"/>
              <a:t>panel3</a:t>
            </a:r>
            <a:r>
              <a:rPr lang="zh-CN" altLang="en-US" sz="1800"/>
              <a:t>、</a:t>
            </a:r>
            <a:r>
              <a:rPr lang="en-US" altLang="zh-CN" sz="1800"/>
              <a:t>panel6</a:t>
            </a:r>
            <a:r>
              <a:rPr lang="zh-CN" altLang="en-US" sz="1800"/>
              <a:t>添加到 </a:t>
            </a:r>
            <a:r>
              <a:rPr lang="en-US" altLang="zh-CN" sz="1800"/>
              <a:t>panel7</a:t>
            </a:r>
            <a:r>
              <a:rPr lang="zh-CN" altLang="en-US" sz="1800"/>
              <a:t>中</a:t>
            </a:r>
          </a:p>
          <a:p>
            <a:r>
              <a:rPr lang="en-US" altLang="zh-CN" sz="1800"/>
              <a:t>JPanel panel7=new JPanel();</a:t>
            </a:r>
          </a:p>
          <a:p>
            <a:r>
              <a:rPr lang="en-US" altLang="zh-CN" sz="1800"/>
              <a:t>panel7.setLayout(new BorderLayout());</a:t>
            </a:r>
          </a:p>
          <a:p>
            <a:r>
              <a:rPr lang="en-US" altLang="zh-CN" sz="1800"/>
              <a:t>panel7.add(panel1, "North");</a:t>
            </a:r>
          </a:p>
          <a:p>
            <a:r>
              <a:rPr lang="en-US" altLang="zh-CN" sz="1800"/>
              <a:t>panel7.add(panel6, "Center");</a:t>
            </a:r>
          </a:p>
          <a:p>
            <a:r>
              <a:rPr lang="en-US" altLang="zh-CN" sz="1800"/>
              <a:t>panel7.add(panel3, "South");</a:t>
            </a:r>
          </a:p>
          <a:p>
            <a:r>
              <a:rPr lang="en-US" altLang="zh-CN" sz="1800"/>
              <a:t>panel7.setBorder(BorderFactory.createLineBorder(Color.RED, 2));//</a:t>
            </a:r>
            <a:r>
              <a:rPr lang="zh-CN" altLang="en-US" sz="1800"/>
              <a:t>红色边框</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30"/>
          <p:cNvGrpSpPr>
            <a:grpSpLocks/>
          </p:cNvGrpSpPr>
          <p:nvPr/>
        </p:nvGrpSpPr>
        <p:grpSpPr bwMode="auto">
          <a:xfrm>
            <a:off x="592138" y="4359275"/>
            <a:ext cx="3181350" cy="1684338"/>
            <a:chOff x="373" y="2746"/>
            <a:chExt cx="2004" cy="1061"/>
          </a:xfrm>
        </p:grpSpPr>
        <p:pic>
          <p:nvPicPr>
            <p:cNvPr id="112681" name="Picture 31"/>
            <p:cNvPicPr>
              <a:picLocks noChangeAspect="1" noChangeArrowheads="1"/>
            </p:cNvPicPr>
            <p:nvPr/>
          </p:nvPicPr>
          <p:blipFill>
            <a:blip r:embed="rId2">
              <a:extLst>
                <a:ext uri="{28A0092B-C50C-407E-A947-70E740481C1C}">
                  <a14:useLocalDpi xmlns:a14="http://schemas.microsoft.com/office/drawing/2010/main" val="0"/>
                </a:ext>
              </a:extLst>
            </a:blip>
            <a:srcRect l="4030" t="78433" r="26363" b="5804"/>
            <a:stretch>
              <a:fillRect/>
            </a:stretch>
          </p:blipFill>
          <p:spPr bwMode="auto">
            <a:xfrm>
              <a:off x="373" y="2746"/>
              <a:ext cx="200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82" name="Text Box 32"/>
            <p:cNvSpPr txBox="1">
              <a:spLocks noChangeArrowheads="1"/>
            </p:cNvSpPr>
            <p:nvPr/>
          </p:nvSpPr>
          <p:spPr bwMode="auto">
            <a:xfrm>
              <a:off x="992"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panel3</a:t>
              </a:r>
            </a:p>
          </p:txBody>
        </p:sp>
        <p:sp>
          <p:nvSpPr>
            <p:cNvPr id="112683" name="Line 33"/>
            <p:cNvSpPr>
              <a:spLocks noChangeShapeType="1"/>
            </p:cNvSpPr>
            <p:nvPr/>
          </p:nvSpPr>
          <p:spPr bwMode="auto">
            <a:xfrm>
              <a:off x="1027"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4" name="Line 34"/>
            <p:cNvSpPr>
              <a:spLocks noChangeShapeType="1"/>
            </p:cNvSpPr>
            <p:nvPr/>
          </p:nvSpPr>
          <p:spPr bwMode="auto">
            <a:xfrm>
              <a:off x="831" y="2986"/>
              <a:ext cx="197" cy="8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43" name="Rectangle 3"/>
          <p:cNvSpPr>
            <a:spLocks noChangeArrowheads="1"/>
          </p:cNvSpPr>
          <p:nvPr/>
        </p:nvSpPr>
        <p:spPr bwMode="auto">
          <a:xfrm>
            <a:off x="581025" y="2609850"/>
            <a:ext cx="3192463" cy="1731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2852"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12645"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12646" name="Group 6"/>
          <p:cNvGrpSpPr>
            <a:grpSpLocks/>
          </p:cNvGrpSpPr>
          <p:nvPr/>
        </p:nvGrpSpPr>
        <p:grpSpPr bwMode="auto">
          <a:xfrm>
            <a:off x="582613" y="814388"/>
            <a:ext cx="3198812" cy="1760537"/>
            <a:chOff x="367" y="513"/>
            <a:chExt cx="2015" cy="1109"/>
          </a:xfrm>
        </p:grpSpPr>
        <p:pic>
          <p:nvPicPr>
            <p:cNvPr id="112677" name="Picture 7"/>
            <p:cNvPicPr>
              <a:picLocks noChangeAspect="1" noChangeArrowheads="1"/>
            </p:cNvPicPr>
            <p:nvPr/>
          </p:nvPicPr>
          <p:blipFill>
            <a:blip r:embed="rId2">
              <a:extLst>
                <a:ext uri="{28A0092B-C50C-407E-A947-70E740481C1C}">
                  <a14:useLocalDpi xmlns:a14="http://schemas.microsoft.com/office/drawing/2010/main" val="0"/>
                </a:ext>
              </a:extLst>
            </a:blip>
            <a:srcRect l="3925" t="14912" r="26085" b="72913"/>
            <a:stretch>
              <a:fillRect/>
            </a:stretch>
          </p:blipFill>
          <p:spPr bwMode="auto">
            <a:xfrm>
              <a:off x="367" y="1364"/>
              <a:ext cx="20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8" name="Text Box 8"/>
            <p:cNvSpPr txBox="1">
              <a:spLocks noChangeArrowheads="1"/>
            </p:cNvSpPr>
            <p:nvPr/>
          </p:nvSpPr>
          <p:spPr bwMode="auto">
            <a:xfrm>
              <a:off x="103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panel1</a:t>
              </a:r>
            </a:p>
          </p:txBody>
        </p:sp>
        <p:sp>
          <p:nvSpPr>
            <p:cNvPr id="112679" name="Line 9"/>
            <p:cNvSpPr>
              <a:spLocks noChangeShapeType="1"/>
            </p:cNvSpPr>
            <p:nvPr/>
          </p:nvSpPr>
          <p:spPr bwMode="auto">
            <a:xfrm>
              <a:off x="1068" y="850"/>
              <a:ext cx="56" cy="58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0" name="Line 10"/>
            <p:cNvSpPr>
              <a:spLocks noChangeShapeType="1"/>
            </p:cNvSpPr>
            <p:nvPr/>
          </p:nvSpPr>
          <p:spPr bwMode="auto">
            <a:xfrm>
              <a:off x="1068"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647" name="Group 11"/>
          <p:cNvGrpSpPr>
            <a:grpSpLocks/>
          </p:cNvGrpSpPr>
          <p:nvPr/>
        </p:nvGrpSpPr>
        <p:grpSpPr bwMode="auto">
          <a:xfrm>
            <a:off x="469900" y="814388"/>
            <a:ext cx="1350963" cy="3443287"/>
            <a:chOff x="296" y="513"/>
            <a:chExt cx="851" cy="2169"/>
          </a:xfrm>
        </p:grpSpPr>
        <p:pic>
          <p:nvPicPr>
            <p:cNvPr id="112673" name="Picture 12"/>
            <p:cNvPicPr>
              <a:picLocks noChangeAspect="1" noChangeArrowheads="1"/>
            </p:cNvPicPr>
            <p:nvPr/>
          </p:nvPicPr>
          <p:blipFill>
            <a:blip r:embed="rId2">
              <a:extLst>
                <a:ext uri="{28A0092B-C50C-407E-A947-70E740481C1C}">
                  <a14:useLocalDpi xmlns:a14="http://schemas.microsoft.com/office/drawing/2010/main" val="0"/>
                </a:ext>
              </a:extLst>
            </a:blip>
            <a:srcRect l="12921" t="29259" r="69885" b="23738"/>
            <a:stretch>
              <a:fillRect/>
            </a:stretch>
          </p:blipFill>
          <p:spPr bwMode="auto">
            <a:xfrm>
              <a:off x="652" y="1686"/>
              <a:ext cx="495"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4" name="Text Box 13"/>
            <p:cNvSpPr txBox="1">
              <a:spLocks noChangeArrowheads="1"/>
            </p:cNvSpPr>
            <p:nvPr/>
          </p:nvSpPr>
          <p:spPr bwMode="auto">
            <a:xfrm>
              <a:off x="296"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panel4</a:t>
              </a:r>
            </a:p>
          </p:txBody>
        </p:sp>
        <p:sp>
          <p:nvSpPr>
            <p:cNvPr id="112675" name="Line 14"/>
            <p:cNvSpPr>
              <a:spLocks noChangeShapeType="1"/>
            </p:cNvSpPr>
            <p:nvPr/>
          </p:nvSpPr>
          <p:spPr bwMode="auto">
            <a:xfrm>
              <a:off x="331" y="850"/>
              <a:ext cx="464" cy="1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76" name="Line 15"/>
            <p:cNvSpPr>
              <a:spLocks noChangeShapeType="1"/>
            </p:cNvSpPr>
            <p:nvPr/>
          </p:nvSpPr>
          <p:spPr bwMode="auto">
            <a:xfrm>
              <a:off x="331"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648" name="Group 16"/>
          <p:cNvGrpSpPr>
            <a:grpSpLocks/>
          </p:cNvGrpSpPr>
          <p:nvPr/>
        </p:nvGrpSpPr>
        <p:grpSpPr bwMode="auto">
          <a:xfrm>
            <a:off x="2224088" y="814388"/>
            <a:ext cx="1568450" cy="3446462"/>
            <a:chOff x="1401" y="513"/>
            <a:chExt cx="988" cy="2171"/>
          </a:xfrm>
        </p:grpSpPr>
        <p:pic>
          <p:nvPicPr>
            <p:cNvPr id="112669" name="Picture 17"/>
            <p:cNvPicPr>
              <a:picLocks noChangeAspect="1" noChangeArrowheads="1"/>
            </p:cNvPicPr>
            <p:nvPr/>
          </p:nvPicPr>
          <p:blipFill>
            <a:blip r:embed="rId2">
              <a:extLst>
                <a:ext uri="{28A0092B-C50C-407E-A947-70E740481C1C}">
                  <a14:useLocalDpi xmlns:a14="http://schemas.microsoft.com/office/drawing/2010/main" val="0"/>
                </a:ext>
              </a:extLst>
            </a:blip>
            <a:srcRect l="39284" t="29259" r="35707" b="23738"/>
            <a:stretch>
              <a:fillRect/>
            </a:stretch>
          </p:blipFill>
          <p:spPr bwMode="auto">
            <a:xfrm>
              <a:off x="1401" y="1688"/>
              <a:ext cx="720"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0" name="Line 18"/>
            <p:cNvSpPr>
              <a:spLocks noChangeShapeType="1"/>
            </p:cNvSpPr>
            <p:nvPr/>
          </p:nvSpPr>
          <p:spPr bwMode="auto">
            <a:xfrm>
              <a:off x="1770"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71" name="Text Box 19"/>
            <p:cNvSpPr txBox="1">
              <a:spLocks noChangeArrowheads="1"/>
            </p:cNvSpPr>
            <p:nvPr/>
          </p:nvSpPr>
          <p:spPr bwMode="auto">
            <a:xfrm>
              <a:off x="1743"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panel5</a:t>
              </a:r>
            </a:p>
          </p:txBody>
        </p:sp>
        <p:sp>
          <p:nvSpPr>
            <p:cNvPr id="112672" name="Line 20"/>
            <p:cNvSpPr>
              <a:spLocks noChangeShapeType="1"/>
            </p:cNvSpPr>
            <p:nvPr/>
          </p:nvSpPr>
          <p:spPr bwMode="auto">
            <a:xfrm flipH="1">
              <a:off x="1868" y="850"/>
              <a:ext cx="450" cy="117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649" name="Group 21"/>
          <p:cNvGrpSpPr>
            <a:grpSpLocks/>
          </p:cNvGrpSpPr>
          <p:nvPr/>
        </p:nvGrpSpPr>
        <p:grpSpPr bwMode="auto">
          <a:xfrm>
            <a:off x="3833813" y="814388"/>
            <a:ext cx="1174750" cy="4081462"/>
            <a:chOff x="2415" y="513"/>
            <a:chExt cx="740" cy="2571"/>
          </a:xfrm>
        </p:grpSpPr>
        <p:pic>
          <p:nvPicPr>
            <p:cNvPr id="112665" name="Picture 22"/>
            <p:cNvPicPr>
              <a:picLocks noChangeAspect="1" noChangeArrowheads="1"/>
            </p:cNvPicPr>
            <p:nvPr/>
          </p:nvPicPr>
          <p:blipFill>
            <a:blip r:embed="rId2">
              <a:extLst>
                <a:ext uri="{28A0092B-C50C-407E-A947-70E740481C1C}">
                  <a14:useLocalDpi xmlns:a14="http://schemas.microsoft.com/office/drawing/2010/main" val="0"/>
                </a:ext>
              </a:extLst>
            </a:blip>
            <a:srcRect l="74678" t="14252" r="3891" b="5286"/>
            <a:stretch>
              <a:fillRect/>
            </a:stretch>
          </p:blipFill>
          <p:spPr bwMode="auto">
            <a:xfrm>
              <a:off x="2415" y="1379"/>
              <a:ext cx="617" cy="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6" name="Line 23"/>
            <p:cNvSpPr>
              <a:spLocks noChangeShapeType="1"/>
            </p:cNvSpPr>
            <p:nvPr/>
          </p:nvSpPr>
          <p:spPr bwMode="auto">
            <a:xfrm>
              <a:off x="2536" y="850"/>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7" name="Text Box 24"/>
            <p:cNvSpPr txBox="1">
              <a:spLocks noChangeArrowheads="1"/>
            </p:cNvSpPr>
            <p:nvPr/>
          </p:nvSpPr>
          <p:spPr bwMode="auto">
            <a:xfrm>
              <a:off x="2509" y="513"/>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panel2</a:t>
              </a:r>
            </a:p>
          </p:txBody>
        </p:sp>
        <p:sp>
          <p:nvSpPr>
            <p:cNvPr id="112668" name="Line 25"/>
            <p:cNvSpPr>
              <a:spLocks noChangeShapeType="1"/>
            </p:cNvSpPr>
            <p:nvPr/>
          </p:nvSpPr>
          <p:spPr bwMode="auto">
            <a:xfrm flipH="1">
              <a:off x="2690" y="850"/>
              <a:ext cx="394" cy="9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650" name="Group 26"/>
          <p:cNvGrpSpPr>
            <a:grpSpLocks/>
          </p:cNvGrpSpPr>
          <p:nvPr/>
        </p:nvGrpSpPr>
        <p:grpSpPr bwMode="auto">
          <a:xfrm>
            <a:off x="469900" y="3825875"/>
            <a:ext cx="1025525" cy="2217738"/>
            <a:chOff x="296" y="2410"/>
            <a:chExt cx="646" cy="1397"/>
          </a:xfrm>
        </p:grpSpPr>
        <p:sp>
          <p:nvSpPr>
            <p:cNvPr id="112662" name="Text Box 27"/>
            <p:cNvSpPr txBox="1">
              <a:spLocks noChangeArrowheads="1"/>
            </p:cNvSpPr>
            <p:nvPr/>
          </p:nvSpPr>
          <p:spPr bwMode="auto">
            <a:xfrm>
              <a:off x="296"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panel6</a:t>
              </a:r>
            </a:p>
          </p:txBody>
        </p:sp>
        <p:sp>
          <p:nvSpPr>
            <p:cNvPr id="112663" name="Line 28"/>
            <p:cNvSpPr>
              <a:spLocks noChangeShapeType="1"/>
            </p:cNvSpPr>
            <p:nvPr/>
          </p:nvSpPr>
          <p:spPr bwMode="auto">
            <a:xfrm>
              <a:off x="331"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4" name="Line 29"/>
            <p:cNvSpPr>
              <a:spLocks noChangeShapeType="1"/>
            </p:cNvSpPr>
            <p:nvPr/>
          </p:nvSpPr>
          <p:spPr bwMode="auto">
            <a:xfrm flipH="1">
              <a:off x="332" y="2410"/>
              <a:ext cx="175" cy="138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651" name="Group 35"/>
          <p:cNvGrpSpPr>
            <a:grpSpLocks/>
          </p:cNvGrpSpPr>
          <p:nvPr/>
        </p:nvGrpSpPr>
        <p:grpSpPr bwMode="auto">
          <a:xfrm>
            <a:off x="577850" y="2170113"/>
            <a:ext cx="3227388" cy="3873500"/>
            <a:chOff x="364" y="1367"/>
            <a:chExt cx="2033" cy="2440"/>
          </a:xfrm>
        </p:grpSpPr>
        <p:sp>
          <p:nvSpPr>
            <p:cNvPr id="112658" name="Rectangle 36"/>
            <p:cNvSpPr>
              <a:spLocks noChangeArrowheads="1"/>
            </p:cNvSpPr>
            <p:nvPr/>
          </p:nvSpPr>
          <p:spPr bwMode="auto">
            <a:xfrm>
              <a:off x="364" y="1367"/>
              <a:ext cx="2026" cy="170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9" name="Text Box 37"/>
            <p:cNvSpPr txBox="1">
              <a:spLocks noChangeArrowheads="1"/>
            </p:cNvSpPr>
            <p:nvPr/>
          </p:nvSpPr>
          <p:spPr bwMode="auto">
            <a:xfrm>
              <a:off x="1751"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panel7</a:t>
              </a:r>
            </a:p>
          </p:txBody>
        </p:sp>
        <p:sp>
          <p:nvSpPr>
            <p:cNvPr id="112660" name="Line 38"/>
            <p:cNvSpPr>
              <a:spLocks noChangeShapeType="1"/>
            </p:cNvSpPr>
            <p:nvPr/>
          </p:nvSpPr>
          <p:spPr bwMode="auto">
            <a:xfrm>
              <a:off x="1786"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61" name="Line 39"/>
            <p:cNvSpPr>
              <a:spLocks noChangeShapeType="1"/>
            </p:cNvSpPr>
            <p:nvPr/>
          </p:nvSpPr>
          <p:spPr bwMode="auto">
            <a:xfrm>
              <a:off x="1520" y="3071"/>
              <a:ext cx="267" cy="7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652" name="Group 40"/>
          <p:cNvGrpSpPr>
            <a:grpSpLocks/>
          </p:cNvGrpSpPr>
          <p:nvPr/>
        </p:nvGrpSpPr>
        <p:grpSpPr bwMode="auto">
          <a:xfrm>
            <a:off x="531813" y="2135188"/>
            <a:ext cx="4389437" cy="3908425"/>
            <a:chOff x="335" y="1345"/>
            <a:chExt cx="2765" cy="2462"/>
          </a:xfrm>
        </p:grpSpPr>
        <p:sp>
          <p:nvSpPr>
            <p:cNvPr id="112654" name="Rectangle 41"/>
            <p:cNvSpPr>
              <a:spLocks noChangeArrowheads="1"/>
            </p:cNvSpPr>
            <p:nvPr/>
          </p:nvSpPr>
          <p:spPr bwMode="auto">
            <a:xfrm>
              <a:off x="335" y="1345"/>
              <a:ext cx="2726" cy="1754"/>
            </a:xfrm>
            <a:prstGeom prst="rect">
              <a:avLst/>
            </a:prstGeom>
            <a:noFill/>
            <a:ln w="28575">
              <a:solidFill>
                <a:srgbClr val="66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5" name="Text Box 42"/>
            <p:cNvSpPr txBox="1">
              <a:spLocks noChangeArrowheads="1"/>
            </p:cNvSpPr>
            <p:nvPr/>
          </p:nvSpPr>
          <p:spPr bwMode="auto">
            <a:xfrm>
              <a:off x="2454" y="3470"/>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spcBef>
                  <a:spcPct val="50000"/>
                </a:spcBef>
              </a:pPr>
              <a:r>
                <a:rPr lang="en-US" altLang="zh-CN"/>
                <a:t>panel8</a:t>
              </a:r>
            </a:p>
          </p:txBody>
        </p:sp>
        <p:sp>
          <p:nvSpPr>
            <p:cNvPr id="112656" name="Line 43"/>
            <p:cNvSpPr>
              <a:spLocks noChangeShapeType="1"/>
            </p:cNvSpPr>
            <p:nvPr/>
          </p:nvSpPr>
          <p:spPr bwMode="auto">
            <a:xfrm>
              <a:off x="2489" y="3807"/>
              <a:ext cx="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7" name="Line 44"/>
            <p:cNvSpPr>
              <a:spLocks noChangeShapeType="1"/>
            </p:cNvSpPr>
            <p:nvPr/>
          </p:nvSpPr>
          <p:spPr bwMode="auto">
            <a:xfrm flipH="1">
              <a:off x="2490" y="3092"/>
              <a:ext cx="77" cy="7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53" name="Rectangle 46"/>
          <p:cNvSpPr>
            <a:spLocks noChangeArrowheads="1"/>
          </p:cNvSpPr>
          <p:nvPr/>
        </p:nvSpPr>
        <p:spPr bwMode="auto">
          <a:xfrm>
            <a:off x="5005388" y="2159000"/>
            <a:ext cx="3946525"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t>//</a:t>
            </a:r>
            <a:r>
              <a:rPr lang="zh-CN" altLang="en-US" sz="1800"/>
              <a:t>创建</a:t>
            </a:r>
            <a:r>
              <a:rPr lang="en-US" altLang="zh-CN" sz="1800"/>
              <a:t>panel8,</a:t>
            </a:r>
          </a:p>
          <a:p>
            <a:r>
              <a:rPr lang="en-US" altLang="zh-CN" sz="1800"/>
              <a:t>//</a:t>
            </a:r>
            <a:r>
              <a:rPr lang="zh-CN" altLang="en-US" sz="1800"/>
              <a:t>并将</a:t>
            </a:r>
            <a:r>
              <a:rPr lang="en-US" altLang="zh-CN" sz="1800"/>
              <a:t>panel7</a:t>
            </a:r>
            <a:r>
              <a:rPr lang="zh-CN" altLang="en-US" sz="1800"/>
              <a:t>、</a:t>
            </a:r>
            <a:r>
              <a:rPr lang="en-US" altLang="zh-CN" sz="1800"/>
              <a:t>panel2</a:t>
            </a:r>
            <a:r>
              <a:rPr lang="zh-CN" altLang="en-US" sz="1800"/>
              <a:t>添加到</a:t>
            </a:r>
            <a:r>
              <a:rPr lang="en-US" altLang="zh-CN" sz="1800"/>
              <a:t>panel8</a:t>
            </a:r>
            <a:r>
              <a:rPr lang="zh-CN" altLang="en-US" sz="1800"/>
              <a:t>中</a:t>
            </a:r>
          </a:p>
          <a:p>
            <a:r>
              <a:rPr lang="en-US" altLang="zh-CN" sz="1800"/>
              <a:t>JPanel panel8=new JPanel();</a:t>
            </a:r>
          </a:p>
          <a:p>
            <a:r>
              <a:rPr lang="en-US" altLang="zh-CN" sz="1800"/>
              <a:t>panel8.setLayout(new BorderLayout());</a:t>
            </a:r>
          </a:p>
          <a:p>
            <a:r>
              <a:rPr lang="en-US" altLang="zh-CN" sz="1800"/>
              <a:t>panel8.add(panel7, "West");</a:t>
            </a:r>
          </a:p>
          <a:p>
            <a:r>
              <a:rPr lang="en-US" altLang="zh-CN" sz="1800"/>
              <a:t>panel8.add(panel2, "Center");</a:t>
            </a:r>
          </a:p>
          <a:p>
            <a:r>
              <a:rPr lang="en-US" altLang="zh-CN" sz="1800"/>
              <a:t>panel8.setBorder(BorderFactory.createLineBorder(Color.BLUE, 2));//</a:t>
            </a:r>
            <a:r>
              <a:rPr lang="zh-CN" altLang="en-US" sz="1800"/>
              <a:t>蓝色边框</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25" y="1697038"/>
            <a:ext cx="4570413"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900" name="Rectangle 4"/>
          <p:cNvSpPr>
            <a:spLocks noGrp="1" noChangeArrowheads="1"/>
          </p:cNvSpPr>
          <p:nvPr>
            <p:ph type="title"/>
          </p:nvPr>
        </p:nvSpPr>
        <p:spPr/>
        <p:txBody>
          <a:bodyPr/>
          <a:lstStyle/>
          <a:p>
            <a:pPr eaLnBrk="1" hangingPunct="1">
              <a:defRPr/>
            </a:pPr>
            <a:r>
              <a:rPr lang="en-US" altLang="zh-CN"/>
              <a:t>9.6.7</a:t>
            </a:r>
            <a:r>
              <a:rPr lang="zh-CN" altLang="en-US"/>
              <a:t>、布局基本原则及复杂布局举例</a:t>
            </a:r>
          </a:p>
        </p:txBody>
      </p:sp>
      <p:sp>
        <p:nvSpPr>
          <p:cNvPr id="113668" name="Rectangle 5"/>
          <p:cNvSpPr>
            <a:spLocks noChangeArrowheads="1"/>
          </p:cNvSpPr>
          <p:nvPr/>
        </p:nvSpPr>
        <p:spPr bwMode="auto">
          <a:xfrm>
            <a:off x="0" y="2085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3669" name="Rectangle 45"/>
          <p:cNvSpPr>
            <a:spLocks noChangeArrowheads="1"/>
          </p:cNvSpPr>
          <p:nvPr/>
        </p:nvSpPr>
        <p:spPr bwMode="auto">
          <a:xfrm>
            <a:off x="5084763" y="1779588"/>
            <a:ext cx="3857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t>//</a:t>
            </a:r>
            <a:r>
              <a:rPr lang="zh-CN" altLang="en-US" sz="2000"/>
              <a:t>将默认的内容面板替换成</a:t>
            </a:r>
            <a:r>
              <a:rPr lang="en-US" altLang="zh-CN" sz="2000"/>
              <a:t>panel8</a:t>
            </a:r>
          </a:p>
          <a:p>
            <a:r>
              <a:rPr lang="en-US" altLang="zh-CN" sz="2000"/>
              <a:t>setContentPane(panel8);</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eaLnBrk="1" hangingPunct="1">
              <a:defRPr/>
            </a:pPr>
            <a:r>
              <a:rPr lang="en-US" altLang="zh-CN"/>
              <a:t>9.6.8</a:t>
            </a:r>
            <a:r>
              <a:rPr lang="zh-CN" altLang="en-US"/>
              <a:t>、界面风格选择</a:t>
            </a:r>
          </a:p>
        </p:txBody>
      </p:sp>
      <p:sp>
        <p:nvSpPr>
          <p:cNvPr id="114691" name="Text Box 7"/>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获取当前系统支持的界面风格</a:t>
            </a:r>
          </a:p>
        </p:txBody>
      </p:sp>
      <p:sp>
        <p:nvSpPr>
          <p:cNvPr id="114692" name="Rectangle 8"/>
          <p:cNvSpPr>
            <a:spLocks noChangeArrowheads="1"/>
          </p:cNvSpPr>
          <p:nvPr/>
        </p:nvSpPr>
        <p:spPr bwMode="auto">
          <a:xfrm>
            <a:off x="947738" y="1590675"/>
            <a:ext cx="77946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err="1"/>
              <a:t>UIManager.LookAndFeelInfo</a:t>
            </a:r>
            <a:r>
              <a:rPr lang="en-US" altLang="zh-CN" sz="1800" dirty="0"/>
              <a:t>[] </a:t>
            </a:r>
            <a:r>
              <a:rPr lang="en-US" altLang="zh-CN" sz="1800" dirty="0" err="1"/>
              <a:t>ui</a:t>
            </a:r>
            <a:r>
              <a:rPr lang="en-US" altLang="zh-CN" sz="1800" dirty="0"/>
              <a:t>=</a:t>
            </a:r>
            <a:r>
              <a:rPr lang="en-US" altLang="zh-CN" sz="1800" dirty="0" err="1"/>
              <a:t>UIManager.getInstalledLookAndFeels</a:t>
            </a:r>
            <a:r>
              <a:rPr lang="en-US" altLang="zh-CN" sz="1800" dirty="0"/>
              <a:t>();</a:t>
            </a:r>
          </a:p>
          <a:p>
            <a:r>
              <a:rPr lang="en-US" altLang="zh-CN" sz="1800" dirty="0"/>
              <a:t>for(</a:t>
            </a:r>
            <a:r>
              <a:rPr lang="en-US" altLang="zh-CN" sz="1800" dirty="0" err="1"/>
              <a:t>i</a:t>
            </a:r>
            <a:r>
              <a:rPr lang="en-US" altLang="zh-CN" sz="1800" dirty="0"/>
              <a:t>=0;i&lt;</a:t>
            </a:r>
            <a:r>
              <a:rPr lang="en-US" altLang="zh-CN" sz="1800" dirty="0" err="1"/>
              <a:t>ui.length;i</a:t>
            </a:r>
            <a:r>
              <a:rPr lang="en-US" altLang="zh-CN" sz="1800" dirty="0"/>
              <a:t>++)</a:t>
            </a:r>
          </a:p>
          <a:p>
            <a:pPr lvl="1"/>
            <a:r>
              <a:rPr lang="en-US" altLang="zh-CN" sz="1800" dirty="0" err="1"/>
              <a:t>System.out.println</a:t>
            </a:r>
            <a:r>
              <a:rPr lang="en-US" altLang="zh-CN" sz="1800" dirty="0"/>
              <a:t>((i+1)+" - "+</a:t>
            </a:r>
            <a:r>
              <a:rPr lang="en-US" altLang="zh-CN" sz="1800" dirty="0" err="1"/>
              <a:t>ui</a:t>
            </a:r>
            <a:r>
              <a:rPr lang="en-US" altLang="zh-CN" sz="1800" dirty="0"/>
              <a:t>[</a:t>
            </a:r>
            <a:r>
              <a:rPr lang="en-US" altLang="zh-CN" sz="1800" dirty="0" err="1"/>
              <a:t>i</a:t>
            </a:r>
            <a:r>
              <a:rPr lang="en-US" altLang="zh-CN" sz="1800" dirty="0"/>
              <a:t>].</a:t>
            </a:r>
            <a:r>
              <a:rPr lang="en-US" altLang="zh-CN" sz="1800" dirty="0" err="1"/>
              <a:t>getName</a:t>
            </a:r>
            <a:r>
              <a:rPr lang="en-US" altLang="zh-CN" sz="1800" dirty="0"/>
              <a:t>()+": "+</a:t>
            </a:r>
            <a:r>
              <a:rPr lang="en-US" altLang="zh-CN" sz="1800" dirty="0" err="1"/>
              <a:t>ui</a:t>
            </a:r>
            <a:r>
              <a:rPr lang="en-US" altLang="zh-CN" sz="1800" dirty="0"/>
              <a:t>[</a:t>
            </a:r>
            <a:r>
              <a:rPr lang="en-US" altLang="zh-CN" sz="1800" dirty="0" err="1"/>
              <a:t>i</a:t>
            </a:r>
            <a:r>
              <a:rPr lang="en-US" altLang="zh-CN" sz="1800" dirty="0"/>
              <a:t>].</a:t>
            </a:r>
            <a:r>
              <a:rPr lang="en-US" altLang="zh-CN" sz="1800" dirty="0" err="1"/>
              <a:t>getClassName</a:t>
            </a:r>
            <a:r>
              <a:rPr lang="en-US" altLang="zh-CN" sz="1800" dirty="0"/>
              <a:t>());</a:t>
            </a:r>
          </a:p>
        </p:txBody>
      </p:sp>
      <p:sp>
        <p:nvSpPr>
          <p:cNvPr id="337929" name="Rectangle 9"/>
          <p:cNvSpPr>
            <a:spLocks noChangeArrowheads="1"/>
          </p:cNvSpPr>
          <p:nvPr/>
        </p:nvSpPr>
        <p:spPr bwMode="auto">
          <a:xfrm>
            <a:off x="971550" y="3133725"/>
            <a:ext cx="7716838"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dirty="0"/>
              <a:t>系统</a:t>
            </a:r>
            <a:r>
              <a:rPr lang="en-US" altLang="zh-CN" sz="1600" dirty="0"/>
              <a:t>(Windows 7</a:t>
            </a:r>
            <a:r>
              <a:rPr lang="zh-CN" altLang="en-US" sz="1600" dirty="0"/>
              <a:t>简体中文版</a:t>
            </a:r>
            <a:r>
              <a:rPr lang="en-US" altLang="zh-CN" sz="1600" dirty="0"/>
              <a:t>)</a:t>
            </a:r>
            <a:r>
              <a:rPr lang="zh-CN" altLang="en-US" sz="1600" dirty="0"/>
              <a:t>环境下，上述代码输出如下：</a:t>
            </a:r>
          </a:p>
          <a:p>
            <a:r>
              <a:rPr lang="en-US" altLang="zh-CN" sz="1600" dirty="0"/>
              <a:t>1 - Metal: </a:t>
            </a:r>
            <a:r>
              <a:rPr lang="en-US" altLang="zh-CN" sz="1600" dirty="0" err="1"/>
              <a:t>javax.swing.plaf.metal.MetalLookAndFeel</a:t>
            </a:r>
            <a:endParaRPr lang="en-US" altLang="zh-CN" sz="1600" dirty="0"/>
          </a:p>
          <a:p>
            <a:r>
              <a:rPr lang="en-US" altLang="zh-CN" sz="1600" dirty="0"/>
              <a:t>2 - Nimbus: </a:t>
            </a:r>
            <a:r>
              <a:rPr lang="en-US" altLang="zh-CN" sz="1600" dirty="0" err="1"/>
              <a:t>com.sun.java.swing.plaf.nimbus.NimbusLookAndFeel</a:t>
            </a:r>
            <a:endParaRPr lang="en-US" altLang="zh-CN" sz="1600" dirty="0"/>
          </a:p>
          <a:p>
            <a:r>
              <a:rPr lang="en-US" altLang="zh-CN" sz="1600" dirty="0"/>
              <a:t>3 - CDE/Motif: </a:t>
            </a:r>
            <a:r>
              <a:rPr lang="en-US" altLang="zh-CN" sz="1600" dirty="0" err="1"/>
              <a:t>com.sun.java.swing.plaf.motif.MotifLookAndFeel</a:t>
            </a:r>
            <a:endParaRPr lang="en-US" altLang="zh-CN" sz="1600" dirty="0"/>
          </a:p>
          <a:p>
            <a:r>
              <a:rPr lang="en-US" altLang="zh-CN" sz="1600" dirty="0"/>
              <a:t>4 - Windows: </a:t>
            </a:r>
            <a:r>
              <a:rPr lang="en-US" altLang="zh-CN" sz="1600" dirty="0" err="1"/>
              <a:t>com.sun.java.swing.plaf.windows.WindowsLookAndFeel</a:t>
            </a:r>
            <a:endParaRPr lang="en-US" altLang="zh-CN" sz="1600" dirty="0"/>
          </a:p>
          <a:p>
            <a:r>
              <a:rPr lang="en-US" altLang="zh-CN" sz="1600" dirty="0"/>
              <a:t>5 - Windows Classic: </a:t>
            </a:r>
            <a:r>
              <a:rPr lang="en-US" altLang="zh-CN" sz="1600" dirty="0" err="1"/>
              <a:t>com.sun.java.swing.plaf.windows.WindowsClassicLookAndFeel</a:t>
            </a:r>
            <a:endParaRPr lang="en-US" altLang="zh-CN" sz="1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9"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eaLnBrk="1" hangingPunct="1">
              <a:defRPr/>
            </a:pPr>
            <a:r>
              <a:rPr lang="en-US" altLang="zh-CN"/>
              <a:t>9.6.8</a:t>
            </a:r>
            <a:r>
              <a:rPr lang="zh-CN" altLang="en-US"/>
              <a:t>、界面风格选择</a:t>
            </a:r>
          </a:p>
        </p:txBody>
      </p:sp>
      <p:sp>
        <p:nvSpPr>
          <p:cNvPr id="115715" name="Text Box 3"/>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系统默认、跨平台与</a:t>
            </a:r>
            <a:r>
              <a:rPr lang="en-US" altLang="zh-CN" sz="2800">
                <a:ea typeface="黑体" pitchFamily="49" charset="-122"/>
              </a:rPr>
              <a:t>java</a:t>
            </a:r>
            <a:r>
              <a:rPr lang="zh-CN" altLang="en-US" sz="2800">
                <a:ea typeface="黑体" pitchFamily="49" charset="-122"/>
              </a:rPr>
              <a:t>默认风格</a:t>
            </a:r>
          </a:p>
        </p:txBody>
      </p:sp>
      <p:sp>
        <p:nvSpPr>
          <p:cNvPr id="115716" name="Rectangle 6"/>
          <p:cNvSpPr>
            <a:spLocks noChangeArrowheads="1"/>
          </p:cNvSpPr>
          <p:nvPr/>
        </p:nvSpPr>
        <p:spPr bwMode="auto">
          <a:xfrm>
            <a:off x="992188" y="1457325"/>
            <a:ext cx="78962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t>System.out.println("</a:t>
            </a:r>
            <a:r>
              <a:rPr lang="zh-CN" altLang="en-US" sz="1600"/>
              <a:t>系统默认</a:t>
            </a:r>
            <a:r>
              <a:rPr lang="en-US" altLang="zh-CN" sz="1600"/>
              <a:t>L&amp;F: "+UIManager.getSystemLookAndFeelClassName());</a:t>
            </a:r>
          </a:p>
          <a:p>
            <a:r>
              <a:rPr lang="en-US" altLang="zh-CN" sz="1600"/>
              <a:t>System.out.println("java</a:t>
            </a:r>
            <a:r>
              <a:rPr lang="zh-CN" altLang="en-US" sz="1600"/>
              <a:t>程序默认</a:t>
            </a:r>
            <a:r>
              <a:rPr lang="en-US" altLang="zh-CN" sz="1600"/>
              <a:t>L&amp;F: "+UIManager.getLookAndFeel().toString());</a:t>
            </a:r>
          </a:p>
          <a:p>
            <a:r>
              <a:rPr lang="en-US" altLang="zh-CN" sz="1600"/>
              <a:t>System.out.println("</a:t>
            </a:r>
            <a:r>
              <a:rPr lang="zh-CN" altLang="en-US" sz="1600"/>
              <a:t>跨平台</a:t>
            </a:r>
            <a:r>
              <a:rPr lang="en-US" altLang="zh-CN" sz="1600"/>
              <a:t>L&amp;F:"+UIManager.getCrossPlatformLookAndFeelClassName());</a:t>
            </a:r>
          </a:p>
        </p:txBody>
      </p:sp>
      <p:sp>
        <p:nvSpPr>
          <p:cNvPr id="466951" name="Rectangle 7"/>
          <p:cNvSpPr>
            <a:spLocks noChangeArrowheads="1"/>
          </p:cNvSpPr>
          <p:nvPr/>
        </p:nvSpPr>
        <p:spPr bwMode="auto">
          <a:xfrm>
            <a:off x="981075" y="2932113"/>
            <a:ext cx="816292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dirty="0"/>
              <a:t>笔者系统</a:t>
            </a:r>
            <a:r>
              <a:rPr lang="en-US" altLang="zh-CN" sz="1600" dirty="0"/>
              <a:t>(Windows 7</a:t>
            </a:r>
            <a:r>
              <a:rPr lang="zh-CN" altLang="en-US" sz="1600" dirty="0"/>
              <a:t>简体中文版</a:t>
            </a:r>
            <a:r>
              <a:rPr lang="en-US" altLang="zh-CN" sz="1600" dirty="0"/>
              <a:t>)</a:t>
            </a:r>
            <a:r>
              <a:rPr lang="zh-CN" altLang="en-US" sz="1600" dirty="0"/>
              <a:t>环境下，上述代码输出如下：</a:t>
            </a:r>
          </a:p>
          <a:p>
            <a:r>
              <a:rPr lang="zh-CN" altLang="en-US" sz="1600" dirty="0"/>
              <a:t>系统默认</a:t>
            </a:r>
            <a:r>
              <a:rPr lang="en-US" altLang="zh-CN" sz="1600" dirty="0"/>
              <a:t>L&amp;F: </a:t>
            </a:r>
            <a:r>
              <a:rPr lang="en-US" altLang="zh-CN" sz="1600" dirty="0" err="1"/>
              <a:t>com.sun.java.swing.plaf.windows.WindowsLookAndFeel</a:t>
            </a:r>
            <a:endParaRPr lang="en-US" altLang="zh-CN" sz="1600" dirty="0"/>
          </a:p>
          <a:p>
            <a:r>
              <a:rPr lang="en-US" altLang="zh-CN" sz="1600" dirty="0"/>
              <a:t>java</a:t>
            </a:r>
            <a:r>
              <a:rPr lang="zh-CN" altLang="en-US" sz="1600" dirty="0"/>
              <a:t>程序默认 </a:t>
            </a:r>
            <a:r>
              <a:rPr lang="en-US" altLang="zh-CN" sz="1600" dirty="0"/>
              <a:t>L&amp;F: [The Java(tm) Look and Feel – </a:t>
            </a:r>
            <a:r>
              <a:rPr lang="en-US" altLang="zh-CN" sz="1600" dirty="0" err="1"/>
              <a:t>javax.swing.plaf.</a:t>
            </a:r>
            <a:r>
              <a:rPr lang="en-US" altLang="zh-CN" sz="1600" b="1" dirty="0" err="1">
                <a:solidFill>
                  <a:srgbClr val="FF0000"/>
                </a:solidFill>
              </a:rPr>
              <a:t>metal</a:t>
            </a:r>
            <a:r>
              <a:rPr lang="en-US" altLang="zh-CN" sz="1600" dirty="0" err="1"/>
              <a:t>.MetalLookAndFeel</a:t>
            </a:r>
            <a:r>
              <a:rPr lang="en-US" altLang="zh-CN" sz="1600" dirty="0"/>
              <a:t>]</a:t>
            </a:r>
          </a:p>
          <a:p>
            <a:r>
              <a:rPr lang="zh-CN" altLang="en-US" sz="1600" dirty="0"/>
              <a:t>跨平台</a:t>
            </a:r>
            <a:r>
              <a:rPr lang="en-US" altLang="zh-CN" sz="1600" dirty="0"/>
              <a:t>L&amp;F: </a:t>
            </a:r>
            <a:r>
              <a:rPr lang="en-US" altLang="zh-CN" sz="1600" dirty="0" err="1"/>
              <a:t>javax.swing.plaf.</a:t>
            </a:r>
            <a:r>
              <a:rPr lang="en-US" altLang="zh-CN" sz="1600" b="1" dirty="0" err="1">
                <a:solidFill>
                  <a:srgbClr val="FF0000"/>
                </a:solidFill>
              </a:rPr>
              <a:t>metal</a:t>
            </a:r>
            <a:r>
              <a:rPr lang="en-US" altLang="zh-CN" sz="1600" dirty="0" err="1"/>
              <a:t>.MetalLookAndFeel</a:t>
            </a:r>
            <a:endParaRPr lang="en-US" altLang="zh-CN" sz="1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5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eaLnBrk="1" hangingPunct="1">
              <a:defRPr/>
            </a:pPr>
            <a:r>
              <a:rPr lang="en-US" altLang="zh-CN"/>
              <a:t>9.6.8</a:t>
            </a:r>
            <a:r>
              <a:rPr lang="zh-CN" altLang="en-US"/>
              <a:t>、界面风格选择</a:t>
            </a:r>
          </a:p>
        </p:txBody>
      </p:sp>
      <p:sp>
        <p:nvSpPr>
          <p:cNvPr id="116739" name="Text Box 12"/>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设置风格</a:t>
            </a:r>
          </a:p>
        </p:txBody>
      </p:sp>
      <p:sp>
        <p:nvSpPr>
          <p:cNvPr id="116740" name="Rectangle 13"/>
          <p:cNvSpPr>
            <a:spLocks noChangeArrowheads="1"/>
          </p:cNvSpPr>
          <p:nvPr/>
        </p:nvSpPr>
        <p:spPr bwMode="auto">
          <a:xfrm>
            <a:off x="323850" y="1773238"/>
            <a:ext cx="8072438"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dirty="0"/>
              <a:t>例：</a:t>
            </a:r>
          </a:p>
          <a:p>
            <a:pPr lvl="1"/>
            <a:r>
              <a:rPr lang="en-US" altLang="zh-CN" sz="1600" dirty="0"/>
              <a:t>//</a:t>
            </a:r>
            <a:r>
              <a:rPr lang="zh-CN" altLang="en-US" sz="1600" dirty="0"/>
              <a:t>将如下代码片段插入到</a:t>
            </a:r>
            <a:r>
              <a:rPr lang="en-US" altLang="zh-CN" sz="1600" dirty="0"/>
              <a:t>TestComplexLayout.java</a:t>
            </a:r>
            <a:r>
              <a:rPr lang="zh-CN" altLang="en-US" sz="1600" dirty="0"/>
              <a:t>例程中</a:t>
            </a:r>
            <a:r>
              <a:rPr lang="en-US" altLang="zh-CN" sz="1600" dirty="0" err="1"/>
              <a:t>initComponents</a:t>
            </a:r>
            <a:r>
              <a:rPr lang="en-US" altLang="zh-CN" sz="1600" dirty="0"/>
              <a:t>()</a:t>
            </a:r>
            <a:r>
              <a:rPr lang="zh-CN" altLang="en-US" sz="1600" dirty="0"/>
              <a:t>方法</a:t>
            </a:r>
          </a:p>
          <a:p>
            <a:pPr lvl="1"/>
            <a:r>
              <a:rPr lang="en-US" altLang="zh-CN" sz="1600" dirty="0"/>
              <a:t>//</a:t>
            </a:r>
            <a:r>
              <a:rPr lang="zh-CN" altLang="en-US" sz="1600" dirty="0"/>
              <a:t>中</a:t>
            </a:r>
            <a:r>
              <a:rPr lang="en-US" altLang="zh-CN" sz="1600" dirty="0" err="1"/>
              <a:t>setContentPane</a:t>
            </a:r>
            <a:r>
              <a:rPr lang="en-US" altLang="zh-CN" sz="1600" dirty="0"/>
              <a:t>(panel8)</a:t>
            </a:r>
            <a:r>
              <a:rPr lang="zh-CN" altLang="en-US" sz="1600" dirty="0"/>
              <a:t>的后面</a:t>
            </a:r>
          </a:p>
          <a:p>
            <a:pPr lvl="1"/>
            <a:r>
              <a:rPr lang="en-US" altLang="zh-CN" sz="1600" dirty="0"/>
              <a:t>try{ </a:t>
            </a:r>
          </a:p>
          <a:p>
            <a:pPr lvl="2"/>
            <a:r>
              <a:rPr lang="en-US" altLang="zh-CN" sz="1600" dirty="0"/>
              <a:t>//</a:t>
            </a:r>
            <a:r>
              <a:rPr lang="zh-CN" altLang="en-US" sz="1600" dirty="0"/>
              <a:t>以下风格简称</a:t>
            </a:r>
            <a:r>
              <a:rPr lang="en-US" altLang="zh-CN" sz="1600" dirty="0"/>
              <a:t>Nimbus</a:t>
            </a:r>
          </a:p>
          <a:p>
            <a:pPr lvl="2"/>
            <a:r>
              <a:rPr lang="en-US" altLang="zh-CN" sz="1600" dirty="0"/>
              <a:t>String </a:t>
            </a:r>
            <a:r>
              <a:rPr lang="en-US" altLang="zh-CN" sz="1600" dirty="0" err="1"/>
              <a:t>lfClassName</a:t>
            </a:r>
            <a:r>
              <a:rPr lang="en-US" altLang="zh-CN" sz="1600" dirty="0"/>
              <a:t>="</a:t>
            </a:r>
            <a:r>
              <a:rPr lang="en-US" altLang="zh-CN" sz="1600" b="1" dirty="0" err="1">
                <a:solidFill>
                  <a:srgbClr val="FF0000"/>
                </a:solidFill>
              </a:rPr>
              <a:t>com.sun.java.swing.plaf.nimbus.NimbusLookAndFeel</a:t>
            </a:r>
            <a:r>
              <a:rPr lang="en-US" altLang="zh-CN" sz="1600" dirty="0"/>
              <a:t>";</a:t>
            </a:r>
          </a:p>
          <a:p>
            <a:pPr lvl="2"/>
            <a:r>
              <a:rPr lang="en-US" altLang="zh-CN" sz="1600" b="1" dirty="0" err="1">
                <a:solidFill>
                  <a:srgbClr val="FF0000"/>
                </a:solidFill>
              </a:rPr>
              <a:t>UIManager.setLookAndFeel</a:t>
            </a:r>
            <a:r>
              <a:rPr lang="en-US" altLang="zh-CN" sz="1600" dirty="0"/>
              <a:t>(</a:t>
            </a:r>
            <a:r>
              <a:rPr lang="en-US" altLang="zh-CN" sz="1600" dirty="0" err="1"/>
              <a:t>lfClassName</a:t>
            </a:r>
            <a:r>
              <a:rPr lang="en-US" altLang="zh-CN" sz="1600" dirty="0"/>
              <a:t>);//</a:t>
            </a:r>
            <a:r>
              <a:rPr lang="zh-CN" altLang="en-US" sz="1600" dirty="0"/>
              <a:t>设置外观风格</a:t>
            </a:r>
            <a:r>
              <a:rPr lang="en-US" altLang="zh-CN" sz="1600" dirty="0"/>
              <a:t>} </a:t>
            </a:r>
          </a:p>
          <a:p>
            <a:pPr lvl="1"/>
            <a:r>
              <a:rPr lang="en-US" altLang="zh-CN" sz="1600" dirty="0"/>
              <a:t>catch (Exception e) { }</a:t>
            </a:r>
          </a:p>
        </p:txBody>
      </p:sp>
      <p:sp>
        <p:nvSpPr>
          <p:cNvPr id="5" name="矩形 4"/>
          <p:cNvSpPr/>
          <p:nvPr/>
        </p:nvSpPr>
        <p:spPr>
          <a:xfrm>
            <a:off x="5513023" y="4857564"/>
            <a:ext cx="3010761" cy="461665"/>
          </a:xfrm>
          <a:prstGeom prst="rect">
            <a:avLst/>
          </a:prstGeom>
          <a:solidFill>
            <a:schemeClr val="accent6">
              <a:lumMod val="60000"/>
              <a:lumOff val="40000"/>
            </a:schemeClr>
          </a:solidFill>
        </p:spPr>
        <p:txBody>
          <a:bodyPr wrap="none">
            <a:spAutoFit/>
          </a:bodyPr>
          <a:lstStyle/>
          <a:p>
            <a:r>
              <a:rPr lang="en-US" altLang="zh-CN" dirty="0"/>
              <a:t>Eg04_GridLayout.java</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eaLnBrk="1" hangingPunct="1">
              <a:defRPr/>
            </a:pPr>
            <a:r>
              <a:rPr lang="en-US" altLang="zh-CN"/>
              <a:t>9.6.8</a:t>
            </a:r>
            <a:r>
              <a:rPr lang="zh-CN" altLang="en-US"/>
              <a:t>、界面风格选择</a:t>
            </a:r>
          </a:p>
        </p:txBody>
      </p:sp>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8" y="820738"/>
            <a:ext cx="3249612"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828675"/>
            <a:ext cx="27876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88" y="3738563"/>
            <a:ext cx="3459162"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4713" y="3735388"/>
            <a:ext cx="346868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7" name="Rectangle 10"/>
          <p:cNvSpPr>
            <a:spLocks noChangeArrowheads="1"/>
          </p:cNvSpPr>
          <p:nvPr/>
        </p:nvSpPr>
        <p:spPr bwMode="auto">
          <a:xfrm>
            <a:off x="1239838" y="3200400"/>
            <a:ext cx="224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(a) Nimbus</a:t>
            </a:r>
            <a:r>
              <a:rPr lang="zh-CN" altLang="en-US"/>
              <a:t>风格 </a:t>
            </a:r>
          </a:p>
        </p:txBody>
      </p:sp>
      <p:sp>
        <p:nvSpPr>
          <p:cNvPr id="117768" name="Rectangle 11"/>
          <p:cNvSpPr>
            <a:spLocks noChangeArrowheads="1"/>
          </p:cNvSpPr>
          <p:nvPr/>
        </p:nvSpPr>
        <p:spPr bwMode="auto">
          <a:xfrm>
            <a:off x="5068888" y="3201988"/>
            <a:ext cx="268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(b) CDE/Motif</a:t>
            </a:r>
            <a:r>
              <a:rPr lang="zh-CN" altLang="en-US"/>
              <a:t>风格 </a:t>
            </a:r>
          </a:p>
        </p:txBody>
      </p:sp>
      <p:sp>
        <p:nvSpPr>
          <p:cNvPr id="117769" name="Rectangle 12"/>
          <p:cNvSpPr>
            <a:spLocks noChangeArrowheads="1"/>
          </p:cNvSpPr>
          <p:nvPr/>
        </p:nvSpPr>
        <p:spPr bwMode="auto">
          <a:xfrm>
            <a:off x="1193800" y="6088063"/>
            <a:ext cx="2452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(c) Windows</a:t>
            </a:r>
            <a:r>
              <a:rPr lang="zh-CN" altLang="en-US"/>
              <a:t>风格 </a:t>
            </a:r>
          </a:p>
        </p:txBody>
      </p:sp>
      <p:sp>
        <p:nvSpPr>
          <p:cNvPr id="117770" name="Rectangle 13"/>
          <p:cNvSpPr>
            <a:spLocks noChangeArrowheads="1"/>
          </p:cNvSpPr>
          <p:nvPr/>
        </p:nvSpPr>
        <p:spPr bwMode="auto">
          <a:xfrm>
            <a:off x="4721225" y="6065838"/>
            <a:ext cx="342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(d) Windows Classic</a:t>
            </a:r>
            <a:r>
              <a:rPr lang="zh-CN" altLang="en-US"/>
              <a:t>风格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685800" y="88900"/>
            <a:ext cx="7772400" cy="457200"/>
          </a:xfrm>
        </p:spPr>
        <p:txBody>
          <a:bodyPr/>
          <a:lstStyle/>
          <a:p>
            <a:pPr eaLnBrk="1" hangingPunct="1">
              <a:defRPr/>
            </a:pPr>
            <a:r>
              <a:rPr lang="en-US" altLang="zh-CN"/>
              <a:t>9.1.2</a:t>
            </a:r>
            <a:r>
              <a:rPr lang="zh-CN" altLang="en-US"/>
              <a:t>、</a:t>
            </a:r>
            <a:r>
              <a:rPr lang="en-US" altLang="zh-CN"/>
              <a:t>AWT</a:t>
            </a:r>
            <a:r>
              <a:rPr lang="zh-CN" altLang="en-US"/>
              <a:t>和</a:t>
            </a:r>
            <a:r>
              <a:rPr lang="en-US" altLang="zh-CN"/>
              <a:t>Swing</a:t>
            </a:r>
          </a:p>
        </p:txBody>
      </p:sp>
      <p:sp>
        <p:nvSpPr>
          <p:cNvPr id="7171" name="Rectangle 14"/>
          <p:cNvSpPr>
            <a:spLocks noChangeArrowheads="1"/>
          </p:cNvSpPr>
          <p:nvPr/>
        </p:nvSpPr>
        <p:spPr bwMode="auto">
          <a:xfrm>
            <a:off x="0" y="264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172" name="Object 13"/>
          <p:cNvGraphicFramePr>
            <a:graphicFrameLocks noChangeAspect="1"/>
          </p:cNvGraphicFramePr>
          <p:nvPr/>
        </p:nvGraphicFramePr>
        <p:xfrm>
          <a:off x="481013" y="1836738"/>
          <a:ext cx="8110537" cy="2687637"/>
        </p:xfrm>
        <a:graphic>
          <a:graphicData uri="http://schemas.openxmlformats.org/presentationml/2006/ole">
            <mc:AlternateContent xmlns:mc="http://schemas.openxmlformats.org/markup-compatibility/2006">
              <mc:Choice xmlns:v="urn:schemas-microsoft-com:vml" Requires="v">
                <p:oleObj spid="_x0000_s7324" name="Visio" r:id="rId3" imgW="4714740" imgH="1564616" progId="Visio.Drawing.11">
                  <p:embed/>
                </p:oleObj>
              </mc:Choice>
              <mc:Fallback>
                <p:oleObj name="Visio" r:id="rId3" imgW="4714740" imgH="1564616"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3" y="1836738"/>
                        <a:ext cx="8110537"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3" name="Rectangle 16"/>
          <p:cNvSpPr>
            <a:spLocks noChangeArrowheads="1"/>
          </p:cNvSpPr>
          <p:nvPr/>
        </p:nvSpPr>
        <p:spPr bwMode="auto">
          <a:xfrm>
            <a:off x="0" y="171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685800" y="88900"/>
            <a:ext cx="7772400" cy="457200"/>
          </a:xfrm>
        </p:spPr>
        <p:txBody>
          <a:bodyPr/>
          <a:lstStyle/>
          <a:p>
            <a:pPr eaLnBrk="1" hangingPunct="1">
              <a:defRPr/>
            </a:pPr>
            <a:r>
              <a:rPr lang="en-US" altLang="zh-CN"/>
              <a:t>9.1.2</a:t>
            </a:r>
            <a:r>
              <a:rPr lang="zh-CN" altLang="en-US"/>
              <a:t>、</a:t>
            </a:r>
            <a:r>
              <a:rPr lang="en-US" altLang="zh-CN"/>
              <a:t>AWT</a:t>
            </a:r>
            <a:r>
              <a:rPr lang="zh-CN" altLang="en-US"/>
              <a:t>和</a:t>
            </a:r>
            <a:r>
              <a:rPr lang="en-US" altLang="zh-CN"/>
              <a:t>Swing</a:t>
            </a:r>
          </a:p>
        </p:txBody>
      </p:sp>
      <p:sp>
        <p:nvSpPr>
          <p:cNvPr id="8195" name="Rectangle 3"/>
          <p:cNvSpPr>
            <a:spLocks noChangeArrowheads="1"/>
          </p:cNvSpPr>
          <p:nvPr/>
        </p:nvSpPr>
        <p:spPr bwMode="auto">
          <a:xfrm>
            <a:off x="0" y="264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6" name="Rectangle 5"/>
          <p:cNvSpPr>
            <a:spLocks noChangeArrowheads="1"/>
          </p:cNvSpPr>
          <p:nvPr/>
        </p:nvSpPr>
        <p:spPr bwMode="auto">
          <a:xfrm>
            <a:off x="0" y="171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197" name="Group 18"/>
          <p:cNvGrpSpPr>
            <a:grpSpLocks/>
          </p:cNvGrpSpPr>
          <p:nvPr/>
        </p:nvGrpSpPr>
        <p:grpSpPr bwMode="auto">
          <a:xfrm>
            <a:off x="106363" y="816293"/>
            <a:ext cx="8678862" cy="5565775"/>
            <a:chOff x="91" y="519"/>
            <a:chExt cx="5467" cy="3506"/>
          </a:xfrm>
        </p:grpSpPr>
        <p:graphicFrame>
          <p:nvGraphicFramePr>
            <p:cNvPr id="8198" name="Object 6"/>
            <p:cNvGraphicFramePr>
              <a:graphicFrameLocks noChangeAspect="1"/>
            </p:cNvGraphicFramePr>
            <p:nvPr/>
          </p:nvGraphicFramePr>
          <p:xfrm>
            <a:off x="91" y="519"/>
            <a:ext cx="2733" cy="3331"/>
          </p:xfrm>
          <a:graphic>
            <a:graphicData uri="http://schemas.openxmlformats.org/presentationml/2006/ole">
              <mc:AlternateContent xmlns:mc="http://schemas.openxmlformats.org/markup-compatibility/2006">
                <mc:Choice xmlns:v="urn:schemas-microsoft-com:vml" Requires="v">
                  <p:oleObj spid="_x0000_s8508" name="Visio" r:id="rId3" imgW="3364740" imgH="6514561" progId="Visio.Drawing.11">
                    <p:embed/>
                  </p:oleObj>
                </mc:Choice>
                <mc:Fallback>
                  <p:oleObj name="Visio" r:id="rId3" imgW="3364740" imgH="6514561"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r="15877" b="47076"/>
                        <a:stretch>
                          <a:fillRect/>
                        </a:stretch>
                      </p:blipFill>
                      <p:spPr bwMode="auto">
                        <a:xfrm>
                          <a:off x="91" y="519"/>
                          <a:ext cx="2733" cy="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9" name="Object 7"/>
            <p:cNvGraphicFramePr>
              <a:graphicFrameLocks noChangeAspect="1"/>
            </p:cNvGraphicFramePr>
            <p:nvPr/>
          </p:nvGraphicFramePr>
          <p:xfrm>
            <a:off x="3105" y="708"/>
            <a:ext cx="2453" cy="3293"/>
          </p:xfrm>
          <a:graphic>
            <a:graphicData uri="http://schemas.openxmlformats.org/presentationml/2006/ole">
              <mc:AlternateContent xmlns:mc="http://schemas.openxmlformats.org/markup-compatibility/2006">
                <mc:Choice xmlns:v="urn:schemas-microsoft-com:vml" Requires="v">
                  <p:oleObj spid="_x0000_s8509" name="Visio" r:id="rId5" imgW="3364740" imgH="6514561" progId="Visio.Drawing.11">
                    <p:embed/>
                  </p:oleObj>
                </mc:Choice>
                <mc:Fallback>
                  <p:oleObj name="Visio" r:id="rId5" imgW="3364740" imgH="6514561"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l="32152" t="52995"/>
                        <a:stretch>
                          <a:fillRect/>
                        </a:stretch>
                      </p:blipFill>
                      <p:spPr bwMode="auto">
                        <a:xfrm>
                          <a:off x="3105" y="708"/>
                          <a:ext cx="2453" cy="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0" name="Line 9"/>
            <p:cNvSpPr>
              <a:spLocks noChangeShapeType="1"/>
            </p:cNvSpPr>
            <p:nvPr/>
          </p:nvSpPr>
          <p:spPr bwMode="auto">
            <a:xfrm>
              <a:off x="1239" y="4018"/>
              <a:ext cx="17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1" name="Line 10"/>
            <p:cNvSpPr>
              <a:spLocks noChangeShapeType="1"/>
            </p:cNvSpPr>
            <p:nvPr/>
          </p:nvSpPr>
          <p:spPr bwMode="auto">
            <a:xfrm flipV="1">
              <a:off x="3006" y="700"/>
              <a:ext cx="0" cy="3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2" name="Line 11"/>
            <p:cNvSpPr>
              <a:spLocks noChangeShapeType="1"/>
            </p:cNvSpPr>
            <p:nvPr/>
          </p:nvSpPr>
          <p:spPr bwMode="auto">
            <a:xfrm flipH="1">
              <a:off x="2999" y="709"/>
              <a:ext cx="2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3" name="Line 12"/>
            <p:cNvSpPr>
              <a:spLocks noChangeShapeType="1"/>
            </p:cNvSpPr>
            <p:nvPr/>
          </p:nvSpPr>
          <p:spPr bwMode="auto">
            <a:xfrm>
              <a:off x="1580" y="3933"/>
              <a:ext cx="12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4" name="Line 13"/>
            <p:cNvSpPr>
              <a:spLocks noChangeShapeType="1"/>
            </p:cNvSpPr>
            <p:nvPr/>
          </p:nvSpPr>
          <p:spPr bwMode="auto">
            <a:xfrm flipV="1">
              <a:off x="2859" y="569"/>
              <a:ext cx="0" cy="33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14"/>
            <p:cNvSpPr>
              <a:spLocks noChangeShapeType="1"/>
            </p:cNvSpPr>
            <p:nvPr/>
          </p:nvSpPr>
          <p:spPr bwMode="auto">
            <a:xfrm>
              <a:off x="2859" y="569"/>
              <a:ext cx="7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6" name="Line 15"/>
            <p:cNvSpPr>
              <a:spLocks noChangeShapeType="1"/>
            </p:cNvSpPr>
            <p:nvPr/>
          </p:nvSpPr>
          <p:spPr bwMode="auto">
            <a:xfrm>
              <a:off x="3604" y="569"/>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7" name="Line 16"/>
            <p:cNvSpPr>
              <a:spLocks noChangeShapeType="1"/>
            </p:cNvSpPr>
            <p:nvPr/>
          </p:nvSpPr>
          <p:spPr bwMode="auto">
            <a:xfrm flipV="1">
              <a:off x="1584" y="3779"/>
              <a:ext cx="0"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Line 17"/>
            <p:cNvSpPr>
              <a:spLocks noChangeShapeType="1"/>
            </p:cNvSpPr>
            <p:nvPr/>
          </p:nvSpPr>
          <p:spPr bwMode="auto">
            <a:xfrm flipV="1">
              <a:off x="1236" y="3828"/>
              <a:ext cx="0" cy="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9219"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20"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9221"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22"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9223"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9224"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9225"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9226" name="AutoShape 10"/>
          <p:cNvSpPr>
            <a:spLocks noChangeArrowheads="1"/>
          </p:cNvSpPr>
          <p:nvPr/>
        </p:nvSpPr>
        <p:spPr bwMode="auto">
          <a:xfrm>
            <a:off x="8023225" y="1971675"/>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7"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28"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9229"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30"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9231"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32"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9233"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34"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9235"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36"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9237"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38"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9239"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40"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9241"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9242"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685800" y="88900"/>
            <a:ext cx="7772400" cy="457200"/>
          </a:xfrm>
        </p:spPr>
        <p:txBody>
          <a:bodyPr/>
          <a:lstStyle/>
          <a:p>
            <a:pPr eaLnBrk="1" hangingPunct="1">
              <a:defRPr/>
            </a:pPr>
            <a:r>
              <a:rPr lang="en-US" altLang="zh-CN"/>
              <a:t>9.2.1</a:t>
            </a:r>
            <a:r>
              <a:rPr lang="zh-CN" altLang="en-US"/>
              <a:t>、</a:t>
            </a:r>
            <a:r>
              <a:rPr lang="en-US" altLang="zh-CN"/>
              <a:t>JFrame</a:t>
            </a:r>
          </a:p>
        </p:txBody>
      </p:sp>
      <p:sp>
        <p:nvSpPr>
          <p:cNvPr id="10243" name="Rectangle 7"/>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244" name="Rectangle 9"/>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5" name="Object 8"/>
          <p:cNvGraphicFramePr>
            <a:graphicFrameLocks noChangeAspect="1"/>
          </p:cNvGraphicFramePr>
          <p:nvPr/>
        </p:nvGraphicFramePr>
        <p:xfrm>
          <a:off x="769938" y="904875"/>
          <a:ext cx="7515225" cy="5472113"/>
        </p:xfrm>
        <a:graphic>
          <a:graphicData uri="http://schemas.openxmlformats.org/presentationml/2006/ole">
            <mc:AlternateContent xmlns:mc="http://schemas.openxmlformats.org/markup-compatibility/2006">
              <mc:Choice xmlns:v="urn:schemas-microsoft-com:vml" Requires="v">
                <p:oleObj spid="_x0000_s10396" name="图片" r:id="rId3" imgW="5214838" imgH="3956717" progId="Word.Picture.8">
                  <p:embed/>
                </p:oleObj>
              </mc:Choice>
              <mc:Fallback>
                <p:oleObj name="图片" r:id="rId3" imgW="5214838" imgH="3956717" progId="Word.Picture.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t="2403" b="1570"/>
                      <a:stretch>
                        <a:fillRect/>
                      </a:stretch>
                    </p:blipFill>
                    <p:spPr bwMode="auto">
                      <a:xfrm>
                        <a:off x="769938" y="904875"/>
                        <a:ext cx="7515225"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685800" y="88900"/>
            <a:ext cx="7772400" cy="457200"/>
          </a:xfrm>
        </p:spPr>
        <p:txBody>
          <a:bodyPr/>
          <a:lstStyle/>
          <a:p>
            <a:pPr eaLnBrk="1" hangingPunct="1">
              <a:defRPr/>
            </a:pPr>
            <a:r>
              <a:rPr lang="en-US" altLang="zh-CN"/>
              <a:t>9.2.1</a:t>
            </a:r>
            <a:r>
              <a:rPr lang="zh-CN" altLang="en-US"/>
              <a:t>、</a:t>
            </a:r>
            <a:r>
              <a:rPr lang="en-US" altLang="zh-CN"/>
              <a:t>JFrame</a:t>
            </a:r>
          </a:p>
        </p:txBody>
      </p:sp>
      <p:sp>
        <p:nvSpPr>
          <p:cNvPr id="12291"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292"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293" name="Rectangle 11"/>
          <p:cNvSpPr>
            <a:spLocks noChangeArrowheads="1"/>
          </p:cNvSpPr>
          <p:nvPr/>
        </p:nvSpPr>
        <p:spPr bwMode="auto">
          <a:xfrm>
            <a:off x="725488" y="1543050"/>
            <a:ext cx="7481887"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a:t>
            </a:r>
            <a:r>
              <a:rPr lang="zh-CN" altLang="en-US" sz="1600" dirty="0"/>
              <a:t>我的第一个</a:t>
            </a:r>
            <a:r>
              <a:rPr lang="en-US" altLang="zh-CN" sz="1600" dirty="0"/>
              <a:t>java</a:t>
            </a:r>
            <a:r>
              <a:rPr lang="zh-CN" altLang="en-US" sz="1600" dirty="0"/>
              <a:t>窗口程序，采用直接在</a:t>
            </a:r>
            <a:r>
              <a:rPr lang="en-US" altLang="zh-CN" sz="1600" dirty="0"/>
              <a:t>main</a:t>
            </a:r>
            <a:r>
              <a:rPr lang="zh-CN" altLang="en-US" sz="1600" dirty="0"/>
              <a:t>中创建窗口的方法*</a:t>
            </a:r>
            <a:r>
              <a:rPr lang="en-US" altLang="zh-CN" sz="1600" dirty="0"/>
              <a:t>/</a:t>
            </a:r>
          </a:p>
          <a:p>
            <a:r>
              <a:rPr lang="en-US" altLang="zh-CN" sz="1600" dirty="0"/>
              <a:t>import </a:t>
            </a:r>
            <a:r>
              <a:rPr lang="en-US" altLang="zh-CN" sz="1600" dirty="0" err="1"/>
              <a:t>java.awt.event</a:t>
            </a:r>
            <a:r>
              <a:rPr lang="en-US" altLang="zh-CN" sz="1600" dirty="0"/>
              <a:t>.*;</a:t>
            </a:r>
          </a:p>
          <a:p>
            <a:r>
              <a:rPr lang="en-US" altLang="zh-CN" sz="1600" dirty="0"/>
              <a:t>import </a:t>
            </a:r>
            <a:r>
              <a:rPr lang="en-US" altLang="zh-CN" sz="1600" dirty="0" err="1"/>
              <a:t>javax.swing</a:t>
            </a:r>
            <a:r>
              <a:rPr lang="en-US" altLang="zh-CN" sz="1600" dirty="0"/>
              <a:t>.*;</a:t>
            </a:r>
          </a:p>
          <a:p>
            <a:r>
              <a:rPr lang="en-US" altLang="zh-CN" sz="1600" dirty="0"/>
              <a:t>public class </a:t>
            </a:r>
            <a:r>
              <a:rPr lang="en-US" altLang="zh-CN" sz="1600" dirty="0" err="1"/>
              <a:t>TestJFrameDirect</a:t>
            </a:r>
            <a:r>
              <a:rPr lang="en-US" altLang="zh-CN" sz="1600" dirty="0"/>
              <a:t>{</a:t>
            </a:r>
          </a:p>
          <a:p>
            <a:pPr lvl="1"/>
            <a:r>
              <a:rPr lang="en-US" altLang="zh-CN" sz="1600" dirty="0"/>
              <a:t>//**********************************************************</a:t>
            </a:r>
          </a:p>
          <a:p>
            <a:pPr lvl="1"/>
            <a:r>
              <a:rPr lang="en-US" altLang="zh-CN" sz="1600" dirty="0"/>
              <a:t>//</a:t>
            </a:r>
            <a:r>
              <a:rPr lang="zh-CN" altLang="en-US" sz="1600" dirty="0"/>
              <a:t>以下为成员变量（对象）的定义</a:t>
            </a:r>
          </a:p>
          <a:p>
            <a:pPr lvl="1"/>
            <a:r>
              <a:rPr lang="en-US" altLang="zh-CN" sz="1600" dirty="0"/>
              <a:t>//</a:t>
            </a:r>
            <a:r>
              <a:rPr lang="zh-CN" altLang="en-US" sz="1600" dirty="0"/>
              <a:t>定义菜单</a:t>
            </a:r>
          </a:p>
          <a:p>
            <a:pPr lvl="1"/>
            <a:r>
              <a:rPr lang="en-US" altLang="zh-CN" sz="1600" dirty="0"/>
              <a:t>static </a:t>
            </a:r>
            <a:r>
              <a:rPr lang="en-US" altLang="zh-CN" sz="1600" dirty="0" err="1"/>
              <a:t>JMenuBar</a:t>
            </a:r>
            <a:r>
              <a:rPr lang="en-US" altLang="zh-CN" sz="1600" dirty="0"/>
              <a:t>	  </a:t>
            </a:r>
            <a:r>
              <a:rPr lang="en-US" altLang="zh-CN" sz="1600" dirty="0" err="1"/>
              <a:t>mb</a:t>
            </a:r>
            <a:r>
              <a:rPr lang="en-US" altLang="zh-CN" sz="1600" dirty="0"/>
              <a:t>=new </a:t>
            </a:r>
            <a:r>
              <a:rPr lang="en-US" altLang="zh-CN" sz="1600" dirty="0" err="1"/>
              <a:t>JMenuBar</a:t>
            </a:r>
            <a:r>
              <a:rPr lang="en-US" altLang="zh-CN" sz="1600" dirty="0"/>
              <a:t>();//</a:t>
            </a:r>
            <a:r>
              <a:rPr lang="zh-CN" altLang="en-US" sz="1600" dirty="0"/>
              <a:t>菜单栏</a:t>
            </a:r>
          </a:p>
          <a:p>
            <a:pPr lvl="1"/>
            <a:r>
              <a:rPr lang="en-US" altLang="zh-CN" sz="1600" dirty="0"/>
              <a:t>static </a:t>
            </a:r>
            <a:r>
              <a:rPr lang="en-US" altLang="zh-CN" sz="1600" dirty="0" err="1"/>
              <a:t>FgMenu</a:t>
            </a:r>
            <a:r>
              <a:rPr lang="en-US" altLang="zh-CN" sz="1600" dirty="0"/>
              <a:t>	  </a:t>
            </a:r>
            <a:r>
              <a:rPr lang="en-US" altLang="zh-CN" sz="1600" dirty="0" err="1"/>
              <a:t>mFile</a:t>
            </a:r>
            <a:r>
              <a:rPr lang="en-US" altLang="zh-CN" sz="1600" dirty="0"/>
              <a:t>=new </a:t>
            </a:r>
            <a:r>
              <a:rPr lang="en-US" altLang="zh-CN" sz="1600" dirty="0" err="1"/>
              <a:t>FgMenu</a:t>
            </a:r>
            <a:r>
              <a:rPr lang="en-US" altLang="zh-CN" sz="1600" dirty="0"/>
              <a:t>("</a:t>
            </a:r>
            <a:r>
              <a:rPr lang="zh-CN" altLang="en-US" sz="1600" dirty="0"/>
              <a:t>文件</a:t>
            </a:r>
            <a:r>
              <a:rPr lang="en-US" altLang="zh-CN" sz="1600" dirty="0"/>
              <a:t>(F)",</a:t>
            </a:r>
            <a:r>
              <a:rPr lang="en-US" altLang="zh-CN" sz="1600" dirty="0" err="1"/>
              <a:t>KeyEvent.VK_F</a:t>
            </a:r>
            <a:r>
              <a:rPr lang="en-US" altLang="zh-CN" sz="1600" dirty="0"/>
              <a:t>);//"</a:t>
            </a:r>
            <a:r>
              <a:rPr lang="zh-CN" altLang="en-US" sz="1600" dirty="0"/>
              <a:t>文件</a:t>
            </a:r>
            <a:r>
              <a:rPr lang="en-US" altLang="zh-CN" sz="1600" dirty="0"/>
              <a:t>"</a:t>
            </a:r>
            <a:r>
              <a:rPr lang="zh-CN" altLang="en-US" sz="1600" dirty="0"/>
              <a:t>菜单</a:t>
            </a:r>
          </a:p>
          <a:p>
            <a:pPr lvl="1"/>
            <a:r>
              <a:rPr lang="en-US" altLang="zh-CN" sz="1600" dirty="0"/>
              <a:t>static </a:t>
            </a:r>
            <a:r>
              <a:rPr lang="en-US" altLang="zh-CN" sz="1600" dirty="0" err="1"/>
              <a:t>JMenuItem</a:t>
            </a:r>
            <a:r>
              <a:rPr lang="en-US" altLang="zh-CN" sz="1600" dirty="0"/>
              <a:t> </a:t>
            </a:r>
            <a:r>
              <a:rPr lang="en-US" altLang="zh-CN" sz="1600" dirty="0" err="1"/>
              <a:t>miNew</a:t>
            </a:r>
            <a:r>
              <a:rPr lang="en-US" altLang="zh-CN" sz="1600" dirty="0"/>
              <a:t>=new </a:t>
            </a:r>
            <a:r>
              <a:rPr lang="en-US" altLang="zh-CN" sz="1600" dirty="0" err="1"/>
              <a:t>JMenuItem</a:t>
            </a:r>
            <a:r>
              <a:rPr lang="en-US" altLang="zh-CN" sz="1600" dirty="0"/>
              <a:t>("</a:t>
            </a:r>
            <a:r>
              <a:rPr lang="zh-CN" altLang="en-US" sz="1600" dirty="0"/>
              <a:t>新建</a:t>
            </a:r>
            <a:r>
              <a:rPr lang="en-US" altLang="zh-CN" sz="1600" dirty="0"/>
              <a:t>(N)",</a:t>
            </a:r>
            <a:r>
              <a:rPr lang="en-US" altLang="zh-CN" sz="1600" dirty="0" err="1"/>
              <a:t>KeyEvent.VK_N</a:t>
            </a:r>
            <a:r>
              <a:rPr lang="en-US" altLang="zh-CN" sz="1600" dirty="0"/>
              <a:t>),</a:t>
            </a:r>
          </a:p>
          <a:p>
            <a:pPr lvl="4"/>
            <a:r>
              <a:rPr lang="en-US" altLang="zh-CN" sz="1600" dirty="0"/>
              <a:t>  </a:t>
            </a:r>
            <a:r>
              <a:rPr lang="en-US" altLang="zh-CN" sz="1600" dirty="0" err="1"/>
              <a:t>miOpen</a:t>
            </a:r>
            <a:r>
              <a:rPr lang="en-US" altLang="zh-CN" sz="1600" dirty="0"/>
              <a:t>=new </a:t>
            </a:r>
            <a:r>
              <a:rPr lang="en-US" altLang="zh-CN" sz="1600" dirty="0" err="1"/>
              <a:t>JMenuItem</a:t>
            </a:r>
            <a:r>
              <a:rPr lang="en-US" altLang="zh-CN" sz="1600" dirty="0"/>
              <a:t>("</a:t>
            </a:r>
            <a:r>
              <a:rPr lang="zh-CN" altLang="en-US" sz="1600" dirty="0"/>
              <a:t>打开</a:t>
            </a:r>
            <a:r>
              <a:rPr lang="en-US" altLang="zh-CN" sz="1600" dirty="0"/>
              <a:t>(O)...",</a:t>
            </a:r>
            <a:r>
              <a:rPr lang="en-US" altLang="zh-CN" sz="1600" dirty="0" err="1"/>
              <a:t>KeyEvent.VK_O</a:t>
            </a:r>
            <a:r>
              <a:rPr lang="en-US" altLang="zh-CN" sz="1600" dirty="0"/>
              <a:t>),</a:t>
            </a:r>
          </a:p>
          <a:p>
            <a:pPr lvl="4"/>
            <a:r>
              <a:rPr lang="en-US" altLang="zh-CN" sz="1600" dirty="0"/>
              <a:t>  </a:t>
            </a:r>
            <a:r>
              <a:rPr lang="en-US" altLang="zh-CN" sz="1600" dirty="0" err="1"/>
              <a:t>miSave</a:t>
            </a:r>
            <a:r>
              <a:rPr lang="en-US" altLang="zh-CN" sz="1600" dirty="0"/>
              <a:t>=new </a:t>
            </a:r>
            <a:r>
              <a:rPr lang="en-US" altLang="zh-CN" sz="1600" dirty="0" err="1"/>
              <a:t>JMenuItem</a:t>
            </a:r>
            <a:r>
              <a:rPr lang="en-US" altLang="zh-CN" sz="1600" dirty="0"/>
              <a:t>("</a:t>
            </a:r>
            <a:r>
              <a:rPr lang="zh-CN" altLang="en-US" sz="1600" dirty="0"/>
              <a:t>保存</a:t>
            </a:r>
            <a:r>
              <a:rPr lang="en-US" altLang="zh-CN" sz="1600" dirty="0"/>
              <a:t>(S)",</a:t>
            </a:r>
            <a:r>
              <a:rPr lang="en-US" altLang="zh-CN" sz="1600" dirty="0" err="1"/>
              <a:t>KeyEvent.VK_S</a:t>
            </a:r>
            <a:r>
              <a:rPr lang="en-US" altLang="zh-CN" sz="1600" dirty="0"/>
              <a:t>),</a:t>
            </a:r>
          </a:p>
          <a:p>
            <a:pPr lvl="4"/>
            <a:r>
              <a:rPr lang="en-US" altLang="zh-CN" sz="1600" dirty="0"/>
              <a:t>  </a:t>
            </a:r>
            <a:r>
              <a:rPr lang="en-US" altLang="zh-CN" sz="1600" dirty="0" err="1"/>
              <a:t>miFont</a:t>
            </a:r>
            <a:r>
              <a:rPr lang="en-US" altLang="zh-CN" sz="1600" dirty="0"/>
              <a:t>=new </a:t>
            </a:r>
            <a:r>
              <a:rPr lang="en-US" altLang="zh-CN" sz="1600" dirty="0" err="1"/>
              <a:t>JMenuItem</a:t>
            </a:r>
            <a:r>
              <a:rPr lang="en-US" altLang="zh-CN" sz="1600" dirty="0"/>
              <a:t>("</a:t>
            </a:r>
            <a:r>
              <a:rPr lang="zh-CN" altLang="en-US" sz="1600" dirty="0"/>
              <a:t>字体与颜色</a:t>
            </a:r>
            <a:r>
              <a:rPr lang="en-US" altLang="zh-CN" sz="1600" dirty="0"/>
              <a:t>(F)...",</a:t>
            </a:r>
            <a:r>
              <a:rPr lang="en-US" altLang="zh-CN" sz="1600" dirty="0" err="1"/>
              <a:t>KeyEvent.VK_F</a:t>
            </a:r>
            <a:r>
              <a:rPr lang="en-US" altLang="zh-CN" sz="1600" dirty="0"/>
              <a:t>),</a:t>
            </a:r>
          </a:p>
          <a:p>
            <a:pPr lvl="4"/>
            <a:r>
              <a:rPr lang="en-US" altLang="zh-CN" sz="1600" dirty="0"/>
              <a:t>  </a:t>
            </a:r>
            <a:r>
              <a:rPr lang="en-US" altLang="zh-CN" sz="1600" dirty="0" err="1"/>
              <a:t>miQuit</a:t>
            </a:r>
            <a:r>
              <a:rPr lang="en-US" altLang="zh-CN" sz="1600" dirty="0"/>
              <a:t>=new </a:t>
            </a:r>
            <a:r>
              <a:rPr lang="en-US" altLang="zh-CN" sz="1600" dirty="0" err="1"/>
              <a:t>JMenuItem</a:t>
            </a:r>
            <a:r>
              <a:rPr lang="en-US" altLang="zh-CN" sz="1600" dirty="0"/>
              <a:t>("</a:t>
            </a:r>
            <a:r>
              <a:rPr lang="zh-CN" altLang="en-US" sz="1600" dirty="0"/>
              <a:t>退出</a:t>
            </a:r>
            <a:r>
              <a:rPr lang="en-US" altLang="zh-CN" sz="1600" dirty="0"/>
              <a:t>(X)",</a:t>
            </a:r>
            <a:r>
              <a:rPr lang="en-US" altLang="zh-CN" sz="1600" dirty="0" err="1"/>
              <a:t>KeyEvent.VK_X</a:t>
            </a:r>
            <a:r>
              <a:rPr lang="en-US" altLang="zh-CN" sz="1600" dirty="0"/>
              <a:t>);</a:t>
            </a:r>
          </a:p>
          <a:p>
            <a:pPr lvl="1"/>
            <a:r>
              <a:rPr lang="en-US" altLang="zh-CN" sz="1600" dirty="0"/>
              <a:t>//************************************************************</a:t>
            </a:r>
          </a:p>
        </p:txBody>
      </p:sp>
      <p:sp>
        <p:nvSpPr>
          <p:cNvPr id="12294" name="Rectangle 12"/>
          <p:cNvSpPr>
            <a:spLocks noChangeArrowheads="1"/>
          </p:cNvSpPr>
          <p:nvPr/>
        </p:nvSpPr>
        <p:spPr bwMode="auto">
          <a:xfrm>
            <a:off x="757238" y="1530350"/>
            <a:ext cx="5892800" cy="811213"/>
          </a:xfrm>
          <a:prstGeom prst="rect">
            <a:avLst/>
          </a:prstGeom>
          <a:noFill/>
          <a:ln w="9525" algn="ctr">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zh-CN" sz="1800">
              <a:latin typeface="Arial" charset="0"/>
            </a:endParaRPr>
          </a:p>
        </p:txBody>
      </p:sp>
      <p:sp>
        <p:nvSpPr>
          <p:cNvPr id="12295" name="Rectangle 13"/>
          <p:cNvSpPr>
            <a:spLocks noChangeArrowheads="1"/>
          </p:cNvSpPr>
          <p:nvPr/>
        </p:nvSpPr>
        <p:spPr bwMode="auto">
          <a:xfrm>
            <a:off x="1203325" y="2578100"/>
            <a:ext cx="6829425" cy="2730500"/>
          </a:xfrm>
          <a:prstGeom prst="rect">
            <a:avLst/>
          </a:prstGeom>
          <a:noFill/>
          <a:ln w="9525" algn="ctr">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zh-CN" sz="1800">
              <a:latin typeface="Arial" charset="0"/>
            </a:endParaRPr>
          </a:p>
        </p:txBody>
      </p:sp>
      <p:sp>
        <p:nvSpPr>
          <p:cNvPr id="8" name="矩形 7"/>
          <p:cNvSpPr/>
          <p:nvPr/>
        </p:nvSpPr>
        <p:spPr>
          <a:xfrm>
            <a:off x="5221832" y="5875635"/>
            <a:ext cx="2954014" cy="461665"/>
          </a:xfrm>
          <a:prstGeom prst="rect">
            <a:avLst/>
          </a:prstGeom>
          <a:solidFill>
            <a:schemeClr val="accent6">
              <a:lumMod val="60000"/>
              <a:lumOff val="40000"/>
            </a:schemeClr>
          </a:solidFill>
        </p:spPr>
        <p:txBody>
          <a:bodyPr wrap="none">
            <a:spAutoFit/>
          </a:bodyPr>
          <a:lstStyle/>
          <a:p>
            <a:r>
              <a:rPr lang="en-US" altLang="zh-CN" dirty="0"/>
              <a:t>TestJFrameDirect.java</a:t>
            </a:r>
            <a:endParaRPr lang="zh-CN" altLang="en-US" dirty="0"/>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0" y="4520475"/>
            <a:ext cx="2685531" cy="201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685800" y="88900"/>
            <a:ext cx="7772400" cy="457200"/>
          </a:xfrm>
        </p:spPr>
        <p:txBody>
          <a:bodyPr/>
          <a:lstStyle/>
          <a:p>
            <a:pPr eaLnBrk="1" hangingPunct="1">
              <a:defRPr/>
            </a:pPr>
            <a:r>
              <a:rPr lang="en-US" altLang="zh-CN"/>
              <a:t>9.2.1</a:t>
            </a:r>
            <a:r>
              <a:rPr lang="zh-CN" altLang="en-US"/>
              <a:t>、</a:t>
            </a:r>
            <a:r>
              <a:rPr lang="en-US" altLang="zh-CN"/>
              <a:t>JFrame</a:t>
            </a:r>
          </a:p>
        </p:txBody>
      </p:sp>
      <p:sp>
        <p:nvSpPr>
          <p:cNvPr id="13315"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316"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317" name="Rectangle 6"/>
          <p:cNvSpPr>
            <a:spLocks noChangeArrowheads="1"/>
          </p:cNvSpPr>
          <p:nvPr/>
        </p:nvSpPr>
        <p:spPr bwMode="auto">
          <a:xfrm>
            <a:off x="544513" y="719138"/>
            <a:ext cx="5892800" cy="274637"/>
          </a:xfrm>
          <a:prstGeom prst="rect">
            <a:avLst/>
          </a:prstGeom>
          <a:noFill/>
          <a:ln w="9525" algn="ctr">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altLang="zh-CN" sz="1600">
                <a:latin typeface="Arial" charset="0"/>
              </a:rPr>
              <a:t>import …</a:t>
            </a:r>
          </a:p>
        </p:txBody>
      </p:sp>
      <p:sp>
        <p:nvSpPr>
          <p:cNvPr id="13318" name="Rectangle 7"/>
          <p:cNvSpPr>
            <a:spLocks noChangeArrowheads="1"/>
          </p:cNvSpPr>
          <p:nvPr/>
        </p:nvSpPr>
        <p:spPr bwMode="auto">
          <a:xfrm>
            <a:off x="1014413" y="1193800"/>
            <a:ext cx="5646737" cy="298450"/>
          </a:xfrm>
          <a:prstGeom prst="rect">
            <a:avLst/>
          </a:prstGeom>
          <a:noFill/>
          <a:ln w="9525" algn="ctr">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altLang="zh-CN" sz="1600">
                <a:latin typeface="Arial" charset="0"/>
              </a:rPr>
              <a:t>JMenuBar mb…//</a:t>
            </a:r>
            <a:r>
              <a:rPr kumimoji="0" lang="zh-CN" altLang="en-US" sz="1600">
                <a:latin typeface="Arial" charset="0"/>
              </a:rPr>
              <a:t>定义变量</a:t>
            </a:r>
            <a:r>
              <a:rPr kumimoji="0" lang="en-US" altLang="zh-CN" sz="1600">
                <a:latin typeface="Arial" charset="0"/>
              </a:rPr>
              <a:t>(</a:t>
            </a:r>
            <a:r>
              <a:rPr kumimoji="0" lang="zh-CN" altLang="en-US" sz="1600">
                <a:latin typeface="Arial" charset="0"/>
              </a:rPr>
              <a:t>菜单</a:t>
            </a:r>
            <a:r>
              <a:rPr kumimoji="0" lang="en-US" altLang="zh-CN" sz="1600">
                <a:latin typeface="Arial" charset="0"/>
              </a:rPr>
              <a:t>)</a:t>
            </a:r>
            <a:r>
              <a:rPr kumimoji="0" lang="zh-CN" altLang="en-US" sz="1600">
                <a:latin typeface="Arial" charset="0"/>
              </a:rPr>
              <a:t>部分</a:t>
            </a:r>
          </a:p>
        </p:txBody>
      </p:sp>
      <p:sp>
        <p:nvSpPr>
          <p:cNvPr id="377864" name="Rectangle 8"/>
          <p:cNvSpPr>
            <a:spLocks noChangeArrowheads="1"/>
          </p:cNvSpPr>
          <p:nvPr/>
        </p:nvSpPr>
        <p:spPr bwMode="auto">
          <a:xfrm>
            <a:off x="566738" y="923925"/>
            <a:ext cx="7939087"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public class </a:t>
            </a:r>
            <a:r>
              <a:rPr lang="en-US" altLang="zh-CN" sz="1600" dirty="0" err="1"/>
              <a:t>TestJFrameDirect</a:t>
            </a:r>
            <a:r>
              <a:rPr lang="en-US" altLang="zh-CN" sz="1600" dirty="0"/>
              <a:t>{</a:t>
            </a:r>
          </a:p>
          <a:p>
            <a:endParaRPr lang="en-US" altLang="zh-CN" sz="1600" dirty="0"/>
          </a:p>
          <a:p>
            <a:pPr lvl="1"/>
            <a:r>
              <a:rPr lang="en-US" altLang="zh-CN" sz="1600" dirty="0"/>
              <a:t>public static void main(String </a:t>
            </a:r>
            <a:r>
              <a:rPr lang="en-US" altLang="zh-CN" sz="1600" dirty="0" err="1"/>
              <a:t>args</a:t>
            </a:r>
            <a:r>
              <a:rPr lang="en-US" altLang="zh-CN" sz="1600" dirty="0"/>
              <a:t>[]){</a:t>
            </a:r>
          </a:p>
          <a:p>
            <a:pPr lvl="2"/>
            <a:r>
              <a:rPr lang="en-US" altLang="zh-CN" sz="1600" dirty="0"/>
              <a:t>//</a:t>
            </a:r>
            <a:r>
              <a:rPr lang="en-US" altLang="zh-CN" sz="1600" b="1" dirty="0">
                <a:solidFill>
                  <a:srgbClr val="FF0000"/>
                </a:solidFill>
              </a:rPr>
              <a:t>①</a:t>
            </a:r>
            <a:r>
              <a:rPr lang="zh-CN" altLang="en-US" sz="1600" b="1" dirty="0">
                <a:solidFill>
                  <a:srgbClr val="FF0000"/>
                </a:solidFill>
              </a:rPr>
              <a:t>：创建窗口对象</a:t>
            </a:r>
            <a:r>
              <a:rPr lang="zh-CN" altLang="en-US" sz="1600" dirty="0"/>
              <a:t>，窗口标题通过构造方法传递进去</a:t>
            </a:r>
          </a:p>
          <a:p>
            <a:pPr lvl="2"/>
            <a:r>
              <a:rPr lang="en-US" altLang="zh-CN" sz="1600" dirty="0" err="1"/>
              <a:t>JFrame</a:t>
            </a:r>
            <a:r>
              <a:rPr lang="en-US" altLang="zh-CN" sz="1600" dirty="0"/>
              <a:t> </a:t>
            </a:r>
            <a:r>
              <a:rPr lang="en-US" altLang="zh-CN" sz="1600" dirty="0" err="1"/>
              <a:t>frm</a:t>
            </a:r>
            <a:r>
              <a:rPr lang="en-US" altLang="zh-CN" sz="1600" dirty="0"/>
              <a:t>=new </a:t>
            </a:r>
            <a:r>
              <a:rPr lang="en-US" altLang="zh-CN" sz="1600" dirty="0" err="1"/>
              <a:t>JFrame</a:t>
            </a:r>
            <a:r>
              <a:rPr lang="en-US" altLang="zh-CN" sz="1600" dirty="0"/>
              <a:t>("</a:t>
            </a:r>
            <a:r>
              <a:rPr lang="zh-CN" altLang="en-US" sz="1600" dirty="0"/>
              <a:t>这是我的第一个窗口应用程序</a:t>
            </a:r>
            <a:r>
              <a:rPr lang="en-US" altLang="zh-CN" sz="1600" dirty="0"/>
              <a:t>");</a:t>
            </a:r>
          </a:p>
          <a:p>
            <a:pPr lvl="2"/>
            <a:r>
              <a:rPr lang="en-US" altLang="zh-CN" sz="1600" dirty="0"/>
              <a:t>//</a:t>
            </a:r>
            <a:r>
              <a:rPr lang="en-US" altLang="zh-CN" sz="1600" b="1" dirty="0">
                <a:solidFill>
                  <a:srgbClr val="FF0000"/>
                </a:solidFill>
              </a:rPr>
              <a:t>②</a:t>
            </a:r>
            <a:r>
              <a:rPr lang="zh-CN" altLang="en-US" sz="1600" b="1" dirty="0">
                <a:solidFill>
                  <a:srgbClr val="FF0000"/>
                </a:solidFill>
              </a:rPr>
              <a:t>：添加组件</a:t>
            </a:r>
            <a:r>
              <a:rPr lang="zh-CN" altLang="en-US" sz="1600" dirty="0"/>
              <a:t>。本例中直接添加菜单</a:t>
            </a:r>
          </a:p>
          <a:p>
            <a:pPr lvl="2"/>
            <a:r>
              <a:rPr lang="en-US" altLang="zh-CN" sz="1600" dirty="0" err="1"/>
              <a:t>frm.setJMenuBar</a:t>
            </a:r>
            <a:r>
              <a:rPr lang="en-US" altLang="zh-CN" sz="1600" dirty="0"/>
              <a:t>(</a:t>
            </a:r>
            <a:r>
              <a:rPr lang="en-US" altLang="zh-CN" sz="1600" dirty="0" err="1"/>
              <a:t>mb</a:t>
            </a:r>
            <a:r>
              <a:rPr lang="en-US" altLang="zh-CN" sz="1600" dirty="0"/>
              <a:t>);</a:t>
            </a:r>
          </a:p>
          <a:p>
            <a:pPr lvl="2"/>
            <a:r>
              <a:rPr lang="en-US" altLang="zh-CN" sz="1600" dirty="0" err="1"/>
              <a:t>mFile.add</a:t>
            </a:r>
            <a:r>
              <a:rPr lang="en-US" altLang="zh-CN" sz="1600" dirty="0"/>
              <a:t>(</a:t>
            </a:r>
            <a:r>
              <a:rPr lang="en-US" altLang="zh-CN" sz="1600" dirty="0" err="1"/>
              <a:t>miNew</a:t>
            </a:r>
            <a:r>
              <a:rPr lang="en-US" altLang="zh-CN" sz="1600" dirty="0"/>
              <a:t>);//</a:t>
            </a:r>
            <a:r>
              <a:rPr lang="zh-CN" altLang="en-US" sz="1600" dirty="0"/>
              <a:t>新建</a:t>
            </a:r>
          </a:p>
          <a:p>
            <a:pPr lvl="2"/>
            <a:r>
              <a:rPr lang="en-US" altLang="zh-CN" sz="1600" dirty="0" err="1"/>
              <a:t>mFile.add</a:t>
            </a:r>
            <a:r>
              <a:rPr lang="en-US" altLang="zh-CN" sz="1600" dirty="0"/>
              <a:t>(</a:t>
            </a:r>
            <a:r>
              <a:rPr lang="en-US" altLang="zh-CN" sz="1600" dirty="0" err="1"/>
              <a:t>miOpen</a:t>
            </a:r>
            <a:r>
              <a:rPr lang="en-US" altLang="zh-CN" sz="1600" dirty="0"/>
              <a:t>);//</a:t>
            </a:r>
            <a:r>
              <a:rPr lang="zh-CN" altLang="en-US" sz="1600" dirty="0"/>
              <a:t>打开</a:t>
            </a:r>
          </a:p>
          <a:p>
            <a:pPr lvl="2"/>
            <a:r>
              <a:rPr lang="en-US" altLang="zh-CN" sz="1600" dirty="0" err="1"/>
              <a:t>mFile.add</a:t>
            </a:r>
            <a:r>
              <a:rPr lang="en-US" altLang="zh-CN" sz="1600" dirty="0"/>
              <a:t>(</a:t>
            </a:r>
            <a:r>
              <a:rPr lang="en-US" altLang="zh-CN" sz="1600" dirty="0" err="1"/>
              <a:t>miSave</a:t>
            </a:r>
            <a:r>
              <a:rPr lang="en-US" altLang="zh-CN" sz="1600" dirty="0"/>
              <a:t>);//</a:t>
            </a:r>
            <a:r>
              <a:rPr lang="zh-CN" altLang="en-US" sz="1600" dirty="0"/>
              <a:t>保存</a:t>
            </a:r>
          </a:p>
          <a:p>
            <a:pPr lvl="2"/>
            <a:r>
              <a:rPr lang="en-US" altLang="zh-CN" sz="1600" dirty="0" err="1"/>
              <a:t>mFile.addSeparator</a:t>
            </a:r>
            <a:r>
              <a:rPr lang="en-US" altLang="zh-CN" sz="1600" dirty="0"/>
              <a:t>();//</a:t>
            </a:r>
            <a:r>
              <a:rPr lang="zh-CN" altLang="en-US" sz="1600" dirty="0"/>
              <a:t>分割条</a:t>
            </a:r>
          </a:p>
          <a:p>
            <a:pPr lvl="2"/>
            <a:r>
              <a:rPr lang="en-US" altLang="zh-CN" sz="1600" dirty="0" err="1"/>
              <a:t>mFile.add</a:t>
            </a:r>
            <a:r>
              <a:rPr lang="en-US" altLang="zh-CN" sz="1600" dirty="0"/>
              <a:t>(</a:t>
            </a:r>
            <a:r>
              <a:rPr lang="en-US" altLang="zh-CN" sz="1600" dirty="0" err="1"/>
              <a:t>miFont</a:t>
            </a:r>
            <a:r>
              <a:rPr lang="en-US" altLang="zh-CN" sz="1600" dirty="0"/>
              <a:t>);//</a:t>
            </a:r>
            <a:r>
              <a:rPr lang="zh-CN" altLang="en-US" sz="1600" dirty="0"/>
              <a:t>字体与颜色菜单</a:t>
            </a:r>
          </a:p>
          <a:p>
            <a:pPr lvl="2"/>
            <a:r>
              <a:rPr lang="en-US" altLang="zh-CN" sz="1600" dirty="0" err="1"/>
              <a:t>mFile.addSeparator</a:t>
            </a:r>
            <a:r>
              <a:rPr lang="en-US" altLang="zh-CN" sz="1600" dirty="0"/>
              <a:t>();//</a:t>
            </a:r>
            <a:r>
              <a:rPr lang="zh-CN" altLang="en-US" sz="1600" dirty="0"/>
              <a:t>分割条</a:t>
            </a:r>
          </a:p>
          <a:p>
            <a:pPr lvl="2"/>
            <a:r>
              <a:rPr lang="en-US" altLang="zh-CN" sz="1600" dirty="0" err="1"/>
              <a:t>mFile.add</a:t>
            </a:r>
            <a:r>
              <a:rPr lang="en-US" altLang="zh-CN" sz="1600" dirty="0"/>
              <a:t>(</a:t>
            </a:r>
            <a:r>
              <a:rPr lang="en-US" altLang="zh-CN" sz="1600" dirty="0" err="1"/>
              <a:t>miQuit</a:t>
            </a:r>
            <a:r>
              <a:rPr lang="en-US" altLang="zh-CN" sz="1600" dirty="0"/>
              <a:t>);//</a:t>
            </a:r>
            <a:r>
              <a:rPr lang="zh-CN" altLang="en-US" sz="1600" dirty="0"/>
              <a:t>退出		</a:t>
            </a:r>
          </a:p>
          <a:p>
            <a:pPr lvl="2"/>
            <a:r>
              <a:rPr lang="en-US" altLang="zh-CN" sz="1600" dirty="0" err="1"/>
              <a:t>mb.add</a:t>
            </a:r>
            <a:r>
              <a:rPr lang="en-US" altLang="zh-CN" sz="1600" dirty="0"/>
              <a:t>(</a:t>
            </a:r>
            <a:r>
              <a:rPr lang="en-US" altLang="zh-CN" sz="1600" dirty="0" err="1"/>
              <a:t>mFile</a:t>
            </a:r>
            <a:r>
              <a:rPr lang="en-US" altLang="zh-CN" sz="1600" dirty="0"/>
              <a:t>); //</a:t>
            </a:r>
            <a:r>
              <a:rPr lang="zh-CN" altLang="en-US" sz="1600" dirty="0"/>
              <a:t>将</a:t>
            </a:r>
            <a:r>
              <a:rPr lang="en-US" altLang="zh-CN" sz="1600" dirty="0"/>
              <a:t>"</a:t>
            </a:r>
            <a:r>
              <a:rPr lang="zh-CN" altLang="en-US" sz="1600" dirty="0"/>
              <a:t>文件</a:t>
            </a:r>
            <a:r>
              <a:rPr lang="en-US" altLang="zh-CN" sz="1600" dirty="0"/>
              <a:t>"</a:t>
            </a:r>
            <a:r>
              <a:rPr lang="zh-CN" altLang="en-US" sz="1600" dirty="0"/>
              <a:t>菜单添加到菜单栏上</a:t>
            </a:r>
          </a:p>
          <a:p>
            <a:pPr lvl="2"/>
            <a:r>
              <a:rPr lang="en-US" altLang="zh-CN" sz="1600" dirty="0"/>
              <a:t>//</a:t>
            </a:r>
            <a:r>
              <a:rPr lang="en-US" altLang="zh-CN" sz="1600" b="1" dirty="0">
                <a:solidFill>
                  <a:srgbClr val="FF0000"/>
                </a:solidFill>
              </a:rPr>
              <a:t>③</a:t>
            </a:r>
            <a:r>
              <a:rPr lang="zh-CN" altLang="en-US" sz="1600" b="1" dirty="0">
                <a:solidFill>
                  <a:srgbClr val="FF0000"/>
                </a:solidFill>
              </a:rPr>
              <a:t>：设置窗口位置和大小</a:t>
            </a:r>
          </a:p>
          <a:p>
            <a:pPr lvl="2"/>
            <a:r>
              <a:rPr lang="en-US" altLang="zh-CN" sz="1600" dirty="0" err="1"/>
              <a:t>frm.setBounds</a:t>
            </a:r>
            <a:r>
              <a:rPr lang="en-US" altLang="zh-CN" sz="1600" dirty="0"/>
              <a:t>(10, 10, 400, 300);</a:t>
            </a:r>
          </a:p>
          <a:p>
            <a:pPr lvl="2"/>
            <a:r>
              <a:rPr lang="en-US" altLang="zh-CN" sz="1600" dirty="0"/>
              <a:t>//</a:t>
            </a:r>
            <a:r>
              <a:rPr lang="zh-CN" altLang="en-US" sz="1600" dirty="0"/>
              <a:t>设置</a:t>
            </a:r>
            <a:r>
              <a:rPr lang="en-US" altLang="zh-CN" sz="1600" dirty="0"/>
              <a:t>close</a:t>
            </a:r>
            <a:r>
              <a:rPr lang="zh-CN" altLang="en-US" sz="1600" dirty="0"/>
              <a:t>按钮的操作</a:t>
            </a:r>
          </a:p>
          <a:p>
            <a:pPr lvl="2"/>
            <a:r>
              <a:rPr lang="en-US" altLang="zh-CN" sz="1600" dirty="0" err="1"/>
              <a:t>frm.setDefaultCloseOperation</a:t>
            </a:r>
            <a:r>
              <a:rPr lang="en-US" altLang="zh-CN" sz="1600" dirty="0"/>
              <a:t>(</a:t>
            </a:r>
            <a:r>
              <a:rPr lang="en-US" altLang="zh-CN" sz="1600" dirty="0" err="1"/>
              <a:t>JFrame.EXIT_ON_CLOSE</a:t>
            </a:r>
            <a:r>
              <a:rPr lang="en-US" altLang="zh-CN" sz="1600" dirty="0"/>
              <a:t>);</a:t>
            </a:r>
          </a:p>
          <a:p>
            <a:pPr lvl="2"/>
            <a:r>
              <a:rPr lang="en-US" altLang="zh-CN" sz="1600" dirty="0"/>
              <a:t>//</a:t>
            </a:r>
            <a:r>
              <a:rPr lang="en-US" altLang="zh-CN" sz="1600" b="1" dirty="0">
                <a:solidFill>
                  <a:srgbClr val="FF0000"/>
                </a:solidFill>
              </a:rPr>
              <a:t>④</a:t>
            </a:r>
            <a:r>
              <a:rPr lang="zh-CN" altLang="en-US" sz="1600" b="1" dirty="0">
                <a:solidFill>
                  <a:srgbClr val="FF0000"/>
                </a:solidFill>
              </a:rPr>
              <a:t>：显示窗口</a:t>
            </a:r>
          </a:p>
          <a:p>
            <a:pPr lvl="2"/>
            <a:r>
              <a:rPr lang="en-US" altLang="zh-CN" sz="1600" dirty="0" err="1"/>
              <a:t>frm.setVisible</a:t>
            </a:r>
            <a:r>
              <a:rPr lang="en-US" altLang="zh-CN" sz="1600" dirty="0"/>
              <a:t>(true);</a:t>
            </a:r>
          </a:p>
          <a:p>
            <a:pPr lvl="1"/>
            <a:r>
              <a:rPr lang="en-US" altLang="zh-CN" sz="1600" dirty="0"/>
              <a:t>}</a:t>
            </a:r>
          </a:p>
          <a:p>
            <a:r>
              <a:rPr lang="en-US" altLang="zh-CN" sz="1600" dirty="0"/>
              <a:t>}</a:t>
            </a:r>
          </a:p>
        </p:txBody>
      </p:sp>
      <p:sp>
        <p:nvSpPr>
          <p:cNvPr id="13320" name="Rectangle 9"/>
          <p:cNvSpPr>
            <a:spLocks noChangeArrowheads="1"/>
          </p:cNvSpPr>
          <p:nvPr/>
        </p:nvSpPr>
        <p:spPr bwMode="auto">
          <a:xfrm>
            <a:off x="1001713" y="1511300"/>
            <a:ext cx="5670550" cy="4902200"/>
          </a:xfrm>
          <a:prstGeom prst="rect">
            <a:avLst/>
          </a:prstGeom>
          <a:noFill/>
          <a:ln w="9525" algn="ctr">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zh-CN" sz="16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786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786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786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786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786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786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7864">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786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7864">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7864">
                                            <p:txEl>
                                              <p:pRg st="14" end="1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77864">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7864">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7864">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7864">
                                            <p:txEl>
                                              <p:pRg st="18" end="1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77864">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786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685800" y="88900"/>
            <a:ext cx="7772400" cy="457200"/>
          </a:xfrm>
        </p:spPr>
        <p:txBody>
          <a:bodyPr/>
          <a:lstStyle/>
          <a:p>
            <a:pPr eaLnBrk="1" hangingPunct="1">
              <a:defRPr/>
            </a:pPr>
            <a:r>
              <a:rPr lang="en-US" altLang="zh-CN"/>
              <a:t>9.2.1</a:t>
            </a:r>
            <a:r>
              <a:rPr lang="zh-CN" altLang="en-US"/>
              <a:t>、</a:t>
            </a:r>
            <a:r>
              <a:rPr lang="en-US" altLang="zh-CN"/>
              <a:t>JFrame</a:t>
            </a:r>
          </a:p>
        </p:txBody>
      </p:sp>
      <p:sp>
        <p:nvSpPr>
          <p:cNvPr id="14339"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40"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43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238" y="2746375"/>
            <a:ext cx="4852987"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7"/>
          <p:cNvSpPr>
            <a:spLocks noChangeArrowheads="1"/>
          </p:cNvSpPr>
          <p:nvPr/>
        </p:nvSpPr>
        <p:spPr bwMode="auto">
          <a:xfrm>
            <a:off x="322263" y="817563"/>
            <a:ext cx="5430837"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a:t>
            </a:r>
            <a:r>
              <a:rPr lang="zh-CN" altLang="en-US" sz="1800" dirty="0"/>
              <a:t>自定义菜单</a:t>
            </a:r>
          </a:p>
          <a:p>
            <a:r>
              <a:rPr lang="en-US" altLang="zh-CN" sz="1800" dirty="0"/>
              <a:t>class </a:t>
            </a:r>
            <a:r>
              <a:rPr lang="en-US" altLang="zh-CN" sz="1800" dirty="0" err="1"/>
              <a:t>FgMenu</a:t>
            </a:r>
            <a:r>
              <a:rPr lang="en-US" altLang="zh-CN" sz="1800" dirty="0"/>
              <a:t> extends </a:t>
            </a:r>
            <a:r>
              <a:rPr lang="en-US" altLang="zh-CN" sz="1800" dirty="0" err="1"/>
              <a:t>JMenu</a:t>
            </a:r>
            <a:r>
              <a:rPr lang="en-US" altLang="zh-CN" sz="1800" dirty="0"/>
              <a:t>{</a:t>
            </a:r>
          </a:p>
          <a:p>
            <a:pPr lvl="1"/>
            <a:r>
              <a:rPr lang="en-US" altLang="zh-CN" sz="1800" dirty="0"/>
              <a:t>public </a:t>
            </a:r>
            <a:r>
              <a:rPr lang="en-US" altLang="zh-CN" sz="1800" dirty="0" err="1"/>
              <a:t>FgMenu</a:t>
            </a:r>
            <a:r>
              <a:rPr lang="en-US" altLang="zh-CN" sz="1800" dirty="0"/>
              <a:t>(String label){</a:t>
            </a:r>
          </a:p>
          <a:p>
            <a:pPr lvl="2"/>
            <a:r>
              <a:rPr lang="en-US" altLang="zh-CN" sz="1800" dirty="0"/>
              <a:t>super(label);</a:t>
            </a:r>
          </a:p>
          <a:p>
            <a:pPr lvl="1"/>
            <a:r>
              <a:rPr lang="en-US" altLang="zh-CN" sz="1800" dirty="0"/>
              <a:t>}</a:t>
            </a:r>
          </a:p>
          <a:p>
            <a:pPr lvl="1"/>
            <a:r>
              <a:rPr lang="en-US" altLang="zh-CN" sz="1800" dirty="0"/>
              <a:t>public </a:t>
            </a:r>
            <a:r>
              <a:rPr lang="en-US" altLang="zh-CN" sz="1800" dirty="0" err="1"/>
              <a:t>FgMenu</a:t>
            </a:r>
            <a:r>
              <a:rPr lang="en-US" altLang="zh-CN" sz="1800" dirty="0"/>
              <a:t>(String </a:t>
            </a:r>
            <a:r>
              <a:rPr lang="en-US" altLang="zh-CN" sz="1800" dirty="0" err="1"/>
              <a:t>label,int</a:t>
            </a:r>
            <a:r>
              <a:rPr lang="en-US" altLang="zh-CN" sz="1800" dirty="0"/>
              <a:t> </a:t>
            </a:r>
            <a:r>
              <a:rPr lang="en-US" altLang="zh-CN" sz="1800" dirty="0" err="1"/>
              <a:t>nAccelerator</a:t>
            </a:r>
            <a:r>
              <a:rPr lang="en-US" altLang="zh-CN" sz="1800" dirty="0"/>
              <a:t>){</a:t>
            </a:r>
          </a:p>
          <a:p>
            <a:pPr lvl="2"/>
            <a:r>
              <a:rPr lang="en-US" altLang="zh-CN" sz="1800" dirty="0"/>
              <a:t>super(label);</a:t>
            </a:r>
          </a:p>
          <a:p>
            <a:pPr lvl="2"/>
            <a:r>
              <a:rPr lang="en-US" altLang="zh-CN" sz="1800" dirty="0" err="1"/>
              <a:t>setMnemonic</a:t>
            </a:r>
            <a:r>
              <a:rPr lang="en-US" altLang="zh-CN" sz="1800" dirty="0"/>
              <a:t>(</a:t>
            </a:r>
            <a:r>
              <a:rPr lang="en-US" altLang="zh-CN" sz="1800" dirty="0" err="1"/>
              <a:t>nAccelerator</a:t>
            </a:r>
            <a:r>
              <a:rPr lang="en-US" altLang="zh-CN" sz="1800" dirty="0"/>
              <a:t>); </a:t>
            </a:r>
          </a:p>
          <a:p>
            <a:pPr lvl="1"/>
            <a:r>
              <a:rPr lang="en-US" altLang="zh-CN" sz="1800" dirty="0"/>
              <a:t>}</a:t>
            </a:r>
          </a:p>
          <a:p>
            <a:r>
              <a:rPr lang="en-US" altLang="zh-CN" sz="18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685800" y="88900"/>
            <a:ext cx="7772400" cy="457200"/>
          </a:xfrm>
        </p:spPr>
        <p:txBody>
          <a:bodyPr/>
          <a:lstStyle/>
          <a:p>
            <a:pPr eaLnBrk="1" hangingPunct="1">
              <a:defRPr/>
            </a:pPr>
            <a:r>
              <a:rPr lang="en-US" altLang="zh-CN"/>
              <a:t>9.2.2</a:t>
            </a:r>
            <a:r>
              <a:rPr lang="zh-CN" altLang="en-US"/>
              <a:t>、</a:t>
            </a:r>
            <a:r>
              <a:rPr lang="en-US" altLang="zh-CN"/>
              <a:t>JPanel</a:t>
            </a:r>
          </a:p>
        </p:txBody>
      </p:sp>
      <p:sp>
        <p:nvSpPr>
          <p:cNvPr id="15363"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364"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78887" name="Rectangle 7"/>
          <p:cNvSpPr>
            <a:spLocks noChangeArrowheads="1"/>
          </p:cNvSpPr>
          <p:nvPr/>
        </p:nvSpPr>
        <p:spPr bwMode="auto">
          <a:xfrm>
            <a:off x="6088063" y="3814763"/>
            <a:ext cx="2678112" cy="2043112"/>
          </a:xfrm>
          <a:prstGeom prst="rect">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1800" dirty="0" err="1"/>
              <a:t>JPanel</a:t>
            </a:r>
            <a:r>
              <a:rPr lang="zh-CN" altLang="en-US" sz="1800" dirty="0"/>
              <a:t>是一种</a:t>
            </a:r>
            <a:r>
              <a:rPr lang="zh-CN" altLang="en-US" sz="1800" b="1" dirty="0">
                <a:solidFill>
                  <a:srgbClr val="FF0000"/>
                </a:solidFill>
              </a:rPr>
              <a:t>轻量级</a:t>
            </a:r>
            <a:r>
              <a:rPr lang="zh-CN" altLang="en-US" sz="1800" dirty="0"/>
              <a:t>的中间容器，称为</a:t>
            </a:r>
            <a:r>
              <a:rPr lang="zh-CN" altLang="en-US" sz="1800" b="1" dirty="0">
                <a:solidFill>
                  <a:srgbClr val="FF0000"/>
                </a:solidFill>
              </a:rPr>
              <a:t>面板组件</a:t>
            </a:r>
            <a:r>
              <a:rPr lang="zh-CN" altLang="en-US" sz="1800" dirty="0"/>
              <a:t>，可以在它上面添加其他组件（包括其他面板组件）。面板</a:t>
            </a:r>
            <a:r>
              <a:rPr lang="en-US" altLang="zh-CN" sz="1800" dirty="0"/>
              <a:t>(</a:t>
            </a:r>
            <a:r>
              <a:rPr lang="en-US" altLang="zh-CN" sz="1800" dirty="0" err="1"/>
              <a:t>JPanel</a:t>
            </a:r>
            <a:r>
              <a:rPr lang="en-US" altLang="zh-CN" sz="1800" dirty="0"/>
              <a:t>)</a:t>
            </a:r>
            <a:r>
              <a:rPr lang="zh-CN" altLang="en-US" sz="1800" dirty="0"/>
              <a:t>的</a:t>
            </a:r>
            <a:r>
              <a:rPr lang="zh-CN" altLang="en-US" sz="1800" b="1" dirty="0">
                <a:solidFill>
                  <a:srgbClr val="FF0000"/>
                </a:solidFill>
              </a:rPr>
              <a:t>大小随着其包含的组件多少而变大变小</a:t>
            </a:r>
            <a:r>
              <a:rPr lang="zh-CN" altLang="en-US" sz="1800" dirty="0"/>
              <a:t>。 </a:t>
            </a:r>
          </a:p>
        </p:txBody>
      </p:sp>
      <p:sp>
        <p:nvSpPr>
          <p:cNvPr id="15366" name="Rectangle 8"/>
          <p:cNvSpPr>
            <a:spLocks noChangeArrowheads="1"/>
          </p:cNvSpPr>
          <p:nvPr/>
        </p:nvSpPr>
        <p:spPr bwMode="auto">
          <a:xfrm>
            <a:off x="168275" y="757238"/>
            <a:ext cx="6789738"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java.awt.Color</a:t>
            </a:r>
            <a:r>
              <a:rPr lang="en-US" altLang="zh-CN" sz="1600" dirty="0"/>
              <a:t>; </a:t>
            </a:r>
          </a:p>
          <a:p>
            <a:r>
              <a:rPr lang="en-US" altLang="zh-CN" sz="1600" dirty="0"/>
              <a:t>import </a:t>
            </a:r>
            <a:r>
              <a:rPr lang="en-US" altLang="zh-CN" sz="1600" dirty="0" err="1"/>
              <a:t>java.awt.Container</a:t>
            </a:r>
            <a:r>
              <a:rPr lang="en-US" altLang="zh-CN" sz="1600" dirty="0"/>
              <a:t>;</a:t>
            </a:r>
          </a:p>
          <a:p>
            <a:r>
              <a:rPr lang="en-US" altLang="zh-CN" sz="1600" dirty="0"/>
              <a:t>import </a:t>
            </a:r>
            <a:r>
              <a:rPr lang="en-US" altLang="zh-CN" sz="1600" dirty="0" err="1"/>
              <a:t>javax.swing</a:t>
            </a:r>
            <a:r>
              <a:rPr lang="en-US" altLang="zh-CN" sz="1600" dirty="0"/>
              <a:t>.*;</a:t>
            </a:r>
          </a:p>
          <a:p>
            <a:r>
              <a:rPr lang="en-US" altLang="zh-CN" sz="1600" dirty="0"/>
              <a:t>public class </a:t>
            </a:r>
            <a:r>
              <a:rPr lang="en-US" altLang="zh-CN" sz="1600" dirty="0" err="1"/>
              <a:t>TestJPanel</a:t>
            </a:r>
            <a:r>
              <a:rPr lang="en-US" altLang="zh-CN" sz="1600" dirty="0"/>
              <a:t> </a:t>
            </a:r>
            <a:r>
              <a:rPr lang="en-US" altLang="zh-CN" sz="1600" b="1" dirty="0">
                <a:solidFill>
                  <a:srgbClr val="FF0000"/>
                </a:solidFill>
              </a:rPr>
              <a:t>extends </a:t>
            </a:r>
            <a:r>
              <a:rPr lang="en-US" altLang="zh-CN" sz="1600" b="1" dirty="0" err="1">
                <a:solidFill>
                  <a:srgbClr val="FF0000"/>
                </a:solidFill>
              </a:rPr>
              <a:t>JFrame</a:t>
            </a:r>
            <a:r>
              <a:rPr lang="en-US" altLang="zh-CN" sz="1600" dirty="0"/>
              <a:t>{</a:t>
            </a:r>
          </a:p>
          <a:p>
            <a:pPr lvl="1"/>
            <a:r>
              <a:rPr lang="en-US" altLang="zh-CN" sz="1600" dirty="0"/>
              <a:t>public </a:t>
            </a:r>
            <a:r>
              <a:rPr lang="en-US" altLang="zh-CN" sz="1600" dirty="0" err="1"/>
              <a:t>TestJPanel</a:t>
            </a:r>
            <a:r>
              <a:rPr lang="en-US" altLang="zh-CN" sz="1600" dirty="0"/>
              <a:t>(String </a:t>
            </a:r>
            <a:r>
              <a:rPr lang="en-US" altLang="zh-CN" sz="1600" dirty="0" err="1"/>
              <a:t>sTitle</a:t>
            </a:r>
            <a:r>
              <a:rPr lang="en-US" altLang="zh-CN" sz="1600" dirty="0"/>
              <a:t>) {</a:t>
            </a:r>
          </a:p>
          <a:p>
            <a:pPr lvl="2"/>
            <a:r>
              <a:rPr lang="en-US" altLang="zh-CN" sz="1600" dirty="0"/>
              <a:t>super(</a:t>
            </a:r>
            <a:r>
              <a:rPr lang="en-US" altLang="zh-CN" sz="1600" dirty="0" err="1"/>
              <a:t>sTitle</a:t>
            </a:r>
            <a:r>
              <a:rPr lang="en-US" altLang="zh-CN" sz="1600" dirty="0"/>
              <a:t>);</a:t>
            </a:r>
          </a:p>
          <a:p>
            <a:pPr lvl="2"/>
            <a:r>
              <a:rPr lang="en-US" altLang="zh-CN" sz="1600" dirty="0" err="1"/>
              <a:t>setSize</a:t>
            </a:r>
            <a:r>
              <a:rPr lang="en-US" altLang="zh-CN" sz="1600" dirty="0"/>
              <a:t>(400,300);//</a:t>
            </a:r>
            <a:r>
              <a:rPr lang="zh-CN" altLang="en-US" sz="1600" dirty="0"/>
              <a:t>设置大小</a:t>
            </a:r>
          </a:p>
          <a:p>
            <a:pPr lvl="2"/>
            <a:r>
              <a:rPr lang="en-US" altLang="zh-CN" sz="1600" dirty="0"/>
              <a:t>//</a:t>
            </a:r>
            <a:r>
              <a:rPr lang="zh-CN" altLang="en-US" sz="1600" dirty="0"/>
              <a:t>获取窗口面板</a:t>
            </a:r>
            <a:r>
              <a:rPr lang="en-US" altLang="zh-CN" sz="1600" dirty="0"/>
              <a:t>;</a:t>
            </a:r>
          </a:p>
          <a:p>
            <a:pPr lvl="2"/>
            <a:r>
              <a:rPr lang="en-US" altLang="zh-CN" sz="1600" dirty="0"/>
              <a:t>Container c=</a:t>
            </a:r>
            <a:r>
              <a:rPr lang="en-US" altLang="zh-CN" sz="1600" b="1" dirty="0" err="1">
                <a:solidFill>
                  <a:srgbClr val="FF0000"/>
                </a:solidFill>
              </a:rPr>
              <a:t>getContentPane</a:t>
            </a:r>
            <a:r>
              <a:rPr lang="en-US" altLang="zh-CN" sz="1600" b="1" dirty="0">
                <a:solidFill>
                  <a:srgbClr val="FF0000"/>
                </a:solidFill>
              </a:rPr>
              <a:t>()</a:t>
            </a:r>
            <a:r>
              <a:rPr lang="en-US" altLang="zh-CN" sz="1600" dirty="0"/>
              <a:t>;</a:t>
            </a:r>
          </a:p>
          <a:p>
            <a:pPr lvl="2"/>
            <a:r>
              <a:rPr lang="en-US" altLang="zh-CN" sz="1600" dirty="0" err="1"/>
              <a:t>c.setBackground</a:t>
            </a:r>
            <a:r>
              <a:rPr lang="en-US" altLang="zh-CN" sz="1600" dirty="0"/>
              <a:t>(</a:t>
            </a:r>
            <a:r>
              <a:rPr lang="en-US" altLang="zh-CN" sz="1600" dirty="0" err="1"/>
              <a:t>Color.RED</a:t>
            </a:r>
            <a:r>
              <a:rPr lang="en-US" altLang="zh-CN" sz="1600" dirty="0"/>
              <a:t>); //</a:t>
            </a:r>
            <a:r>
              <a:rPr lang="zh-CN" altLang="en-US" sz="1600" dirty="0"/>
              <a:t>窗口背景红色</a:t>
            </a:r>
          </a:p>
          <a:p>
            <a:pPr lvl="2"/>
            <a:r>
              <a:rPr lang="en-US" altLang="zh-CN" sz="1600" dirty="0" err="1"/>
              <a:t>c.setLayout</a:t>
            </a:r>
            <a:r>
              <a:rPr lang="en-US" altLang="zh-CN" sz="1600" dirty="0"/>
              <a:t>(null);//</a:t>
            </a:r>
            <a:r>
              <a:rPr lang="zh-CN" altLang="en-US" sz="1600" dirty="0"/>
              <a:t>取消布局器</a:t>
            </a:r>
          </a:p>
          <a:p>
            <a:pPr lvl="2"/>
            <a:r>
              <a:rPr lang="en-US" altLang="zh-CN" sz="1600" b="1" dirty="0" err="1">
                <a:solidFill>
                  <a:srgbClr val="FF0000"/>
                </a:solidFill>
              </a:rPr>
              <a:t>JPanel</a:t>
            </a:r>
            <a:r>
              <a:rPr lang="en-US" altLang="zh-CN" sz="1600" b="1" dirty="0">
                <a:solidFill>
                  <a:srgbClr val="FF0000"/>
                </a:solidFill>
              </a:rPr>
              <a:t> pan=new </a:t>
            </a:r>
            <a:r>
              <a:rPr lang="en-US" altLang="zh-CN" sz="1600" b="1" dirty="0" err="1">
                <a:solidFill>
                  <a:srgbClr val="FF0000"/>
                </a:solidFill>
              </a:rPr>
              <a:t>JPanel</a:t>
            </a:r>
            <a:r>
              <a:rPr lang="en-US" altLang="zh-CN" sz="1600" b="1" dirty="0">
                <a:solidFill>
                  <a:srgbClr val="FF0000"/>
                </a:solidFill>
              </a:rPr>
              <a:t>();</a:t>
            </a:r>
          </a:p>
          <a:p>
            <a:pPr lvl="2"/>
            <a:r>
              <a:rPr lang="en-US" altLang="zh-CN" sz="1600" b="1" dirty="0" err="1">
                <a:solidFill>
                  <a:srgbClr val="FF0000"/>
                </a:solidFill>
              </a:rPr>
              <a:t>pan.setBackground</a:t>
            </a:r>
            <a:r>
              <a:rPr lang="en-US" altLang="zh-CN" sz="1600" b="1" dirty="0">
                <a:solidFill>
                  <a:srgbClr val="FF0000"/>
                </a:solidFill>
              </a:rPr>
              <a:t>(</a:t>
            </a:r>
            <a:r>
              <a:rPr lang="en-US" altLang="zh-CN" sz="1600" b="1" dirty="0" err="1">
                <a:solidFill>
                  <a:srgbClr val="FF0000"/>
                </a:solidFill>
              </a:rPr>
              <a:t>Color.YELLOW</a:t>
            </a:r>
            <a:r>
              <a:rPr lang="en-US" altLang="zh-CN" sz="1600" b="1" dirty="0">
                <a:solidFill>
                  <a:srgbClr val="FF0000"/>
                </a:solidFill>
              </a:rPr>
              <a:t>); // pan</a:t>
            </a:r>
            <a:r>
              <a:rPr lang="zh-CN" altLang="en-US" sz="1600" b="1" dirty="0">
                <a:solidFill>
                  <a:srgbClr val="FF0000"/>
                </a:solidFill>
              </a:rPr>
              <a:t>背景黄色</a:t>
            </a:r>
          </a:p>
          <a:p>
            <a:pPr lvl="2"/>
            <a:r>
              <a:rPr lang="en-US" altLang="zh-CN" sz="1600" b="1" dirty="0" err="1">
                <a:solidFill>
                  <a:srgbClr val="FF0000"/>
                </a:solidFill>
              </a:rPr>
              <a:t>pan.setSize</a:t>
            </a:r>
            <a:r>
              <a:rPr lang="en-US" altLang="zh-CN" sz="1600" b="1" dirty="0">
                <a:solidFill>
                  <a:srgbClr val="FF0000"/>
                </a:solidFill>
              </a:rPr>
              <a:t>(200,100);</a:t>
            </a:r>
          </a:p>
          <a:p>
            <a:pPr lvl="2"/>
            <a:r>
              <a:rPr lang="en-US" altLang="zh-CN" sz="1600" b="1" dirty="0">
                <a:solidFill>
                  <a:srgbClr val="FF0000"/>
                </a:solidFill>
              </a:rPr>
              <a:t>add(pan);//</a:t>
            </a:r>
            <a:r>
              <a:rPr lang="zh-CN" altLang="en-US" sz="1600" b="1" dirty="0">
                <a:solidFill>
                  <a:srgbClr val="FF0000"/>
                </a:solidFill>
              </a:rPr>
              <a:t>用</a:t>
            </a:r>
            <a:r>
              <a:rPr lang="en-US" altLang="zh-CN" sz="1600" b="1" dirty="0">
                <a:solidFill>
                  <a:srgbClr val="FF0000"/>
                </a:solidFill>
              </a:rPr>
              <a:t>add</a:t>
            </a:r>
            <a:r>
              <a:rPr lang="zh-CN" altLang="en-US" sz="1600" b="1" dirty="0">
                <a:solidFill>
                  <a:srgbClr val="FF0000"/>
                </a:solidFill>
              </a:rPr>
              <a:t>方法把面板</a:t>
            </a:r>
            <a:r>
              <a:rPr lang="en-US" altLang="zh-CN" sz="1600" b="1" dirty="0">
                <a:solidFill>
                  <a:srgbClr val="FF0000"/>
                </a:solidFill>
              </a:rPr>
              <a:t>pan</a:t>
            </a:r>
            <a:r>
              <a:rPr lang="zh-CN" altLang="en-US" sz="1600" b="1" dirty="0">
                <a:solidFill>
                  <a:srgbClr val="FF0000"/>
                </a:solidFill>
              </a:rPr>
              <a:t>添加到窗口中</a:t>
            </a:r>
          </a:p>
          <a:p>
            <a:pPr lvl="2"/>
            <a:r>
              <a:rPr lang="en-US" altLang="zh-CN" sz="1600" dirty="0" err="1"/>
              <a:t>setDefaultCloseOperation</a:t>
            </a:r>
            <a:r>
              <a:rPr lang="en-US" altLang="zh-CN" sz="1600" dirty="0"/>
              <a:t>(</a:t>
            </a:r>
            <a:r>
              <a:rPr lang="en-US" altLang="zh-CN" sz="1600" dirty="0" err="1"/>
              <a:t>JFrame.EXIT_ON_CLOSE</a:t>
            </a:r>
            <a:r>
              <a:rPr lang="en-US" altLang="zh-CN" sz="1600" dirty="0"/>
              <a:t>);</a:t>
            </a:r>
          </a:p>
          <a:p>
            <a:pPr lvl="1"/>
            <a:r>
              <a:rPr lang="en-US" altLang="zh-CN" sz="1600" dirty="0"/>
              <a:t>}</a:t>
            </a:r>
          </a:p>
          <a:p>
            <a:pPr lvl="1"/>
            <a:r>
              <a:rPr lang="en-US" altLang="zh-CN" sz="1600" dirty="0"/>
              <a:t>public static void main(String </a:t>
            </a:r>
            <a:r>
              <a:rPr lang="en-US" altLang="zh-CN" sz="1600" dirty="0" err="1"/>
              <a:t>args</a:t>
            </a:r>
            <a:r>
              <a:rPr lang="en-US" altLang="zh-CN" sz="1600" dirty="0"/>
              <a:t>[]) {</a:t>
            </a:r>
          </a:p>
          <a:p>
            <a:pPr lvl="2"/>
            <a:r>
              <a:rPr lang="en-US" altLang="zh-CN" sz="1600" dirty="0" err="1"/>
              <a:t>TestJPanel</a:t>
            </a:r>
            <a:r>
              <a:rPr lang="en-US" altLang="zh-CN" sz="1600" dirty="0"/>
              <a:t> </a:t>
            </a:r>
            <a:r>
              <a:rPr lang="en-US" altLang="zh-CN" sz="1600" dirty="0" err="1"/>
              <a:t>frm</a:t>
            </a:r>
            <a:r>
              <a:rPr lang="en-US" altLang="zh-CN" sz="1600" dirty="0"/>
              <a:t> = new </a:t>
            </a:r>
            <a:r>
              <a:rPr lang="en-US" altLang="zh-CN" sz="1600" dirty="0" err="1"/>
              <a:t>TestJPanel</a:t>
            </a:r>
            <a:r>
              <a:rPr lang="en-US" altLang="zh-CN" sz="1600" dirty="0"/>
              <a:t>("</a:t>
            </a:r>
            <a:r>
              <a:rPr lang="en-US" altLang="zh-CN" sz="1600" dirty="0" err="1"/>
              <a:t>JFrame</a:t>
            </a:r>
            <a:r>
              <a:rPr lang="en-US" altLang="zh-CN" sz="1600" dirty="0"/>
              <a:t> with </a:t>
            </a:r>
            <a:r>
              <a:rPr lang="en-US" altLang="zh-CN" sz="1600" dirty="0" err="1"/>
              <a:t>JPanel</a:t>
            </a:r>
            <a:r>
              <a:rPr lang="en-US" altLang="zh-CN" sz="1600" dirty="0"/>
              <a:t>");</a:t>
            </a:r>
          </a:p>
          <a:p>
            <a:pPr lvl="2"/>
            <a:r>
              <a:rPr lang="en-US" altLang="zh-CN" sz="1600" dirty="0" err="1"/>
              <a:t>frm.setVisible</a:t>
            </a:r>
            <a:r>
              <a:rPr lang="en-US" altLang="zh-CN" sz="1600" dirty="0"/>
              <a:t>(true);</a:t>
            </a:r>
          </a:p>
          <a:p>
            <a:pPr lvl="1"/>
            <a:r>
              <a:rPr lang="en-US" altLang="zh-CN" sz="1600" dirty="0"/>
              <a:t>}</a:t>
            </a:r>
          </a:p>
          <a:p>
            <a:r>
              <a:rPr lang="en-US" altLang="zh-CN" sz="1600" dirty="0"/>
              <a:t>}</a:t>
            </a:r>
          </a:p>
        </p:txBody>
      </p:sp>
      <p:pic>
        <p:nvPicPr>
          <p:cNvPr id="37888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836613"/>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385327" y="5996930"/>
            <a:ext cx="2083584" cy="461665"/>
          </a:xfrm>
          <a:prstGeom prst="rect">
            <a:avLst/>
          </a:prstGeom>
          <a:solidFill>
            <a:schemeClr val="accent6">
              <a:lumMod val="60000"/>
              <a:lumOff val="40000"/>
            </a:schemeClr>
          </a:solidFill>
        </p:spPr>
        <p:txBody>
          <a:bodyPr wrap="none">
            <a:spAutoFit/>
          </a:bodyPr>
          <a:lstStyle/>
          <a:p>
            <a:r>
              <a:rPr lang="en-US" altLang="zh-CN" dirty="0"/>
              <a:t>TestJPanel.java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8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5056" y="2497023"/>
            <a:ext cx="7479102" cy="461665"/>
          </a:xfrm>
          <a:prstGeom prst="rect">
            <a:avLst/>
          </a:prstGeom>
        </p:spPr>
        <p:txBody>
          <a:bodyPr wrap="square">
            <a:spAutoFit/>
          </a:bodyPr>
          <a:lstStyle/>
          <a:p>
            <a:r>
              <a:rPr lang="zh-CN" altLang="en-US" dirty="0"/>
              <a:t>https://www.zhihu.com/question/60773898</a:t>
            </a:r>
          </a:p>
        </p:txBody>
      </p:sp>
      <p:sp>
        <p:nvSpPr>
          <p:cNvPr id="3" name="矩形 2"/>
          <p:cNvSpPr/>
          <p:nvPr/>
        </p:nvSpPr>
        <p:spPr>
          <a:xfrm>
            <a:off x="345056" y="3083620"/>
            <a:ext cx="6521570" cy="461665"/>
          </a:xfrm>
          <a:prstGeom prst="rect">
            <a:avLst/>
          </a:prstGeom>
        </p:spPr>
        <p:txBody>
          <a:bodyPr wrap="square">
            <a:spAutoFit/>
          </a:bodyPr>
          <a:lstStyle/>
          <a:p>
            <a:r>
              <a:rPr lang="zh-CN" altLang="en-US" dirty="0"/>
              <a:t>https://www.zhihu.com/question/19938661</a:t>
            </a:r>
          </a:p>
        </p:txBody>
      </p:sp>
      <p:sp>
        <p:nvSpPr>
          <p:cNvPr id="4" name="矩形 3"/>
          <p:cNvSpPr/>
          <p:nvPr/>
        </p:nvSpPr>
        <p:spPr>
          <a:xfrm>
            <a:off x="345056" y="3670217"/>
            <a:ext cx="7185804" cy="461665"/>
          </a:xfrm>
          <a:prstGeom prst="rect">
            <a:avLst/>
          </a:prstGeom>
        </p:spPr>
        <p:txBody>
          <a:bodyPr wrap="square">
            <a:spAutoFit/>
          </a:bodyPr>
          <a:lstStyle/>
          <a:p>
            <a:r>
              <a:rPr lang="en-US" altLang="zh-CN" dirty="0"/>
              <a:t>https://www.zhihu.com/question/43824189</a:t>
            </a:r>
            <a:endParaRPr lang="zh-CN" altLang="en-US" dirty="0"/>
          </a:p>
        </p:txBody>
      </p:sp>
      <p:sp>
        <p:nvSpPr>
          <p:cNvPr id="5" name="矩形 4"/>
          <p:cNvSpPr/>
          <p:nvPr/>
        </p:nvSpPr>
        <p:spPr>
          <a:xfrm>
            <a:off x="345056" y="4360329"/>
            <a:ext cx="5650302" cy="461665"/>
          </a:xfrm>
          <a:prstGeom prst="rect">
            <a:avLst/>
          </a:prstGeom>
        </p:spPr>
        <p:txBody>
          <a:bodyPr wrap="square">
            <a:spAutoFit/>
          </a:bodyPr>
          <a:lstStyle/>
          <a:p>
            <a:r>
              <a:rPr lang="zh-CN" altLang="en-US" dirty="0"/>
              <a:t>https://www.zhihu.com/question/60773898</a:t>
            </a:r>
          </a:p>
        </p:txBody>
      </p:sp>
      <p:sp>
        <p:nvSpPr>
          <p:cNvPr id="6" name="矩形 5"/>
          <p:cNvSpPr/>
          <p:nvPr/>
        </p:nvSpPr>
        <p:spPr>
          <a:xfrm>
            <a:off x="345056" y="5316603"/>
            <a:ext cx="7919050" cy="461665"/>
          </a:xfrm>
          <a:prstGeom prst="rect">
            <a:avLst/>
          </a:prstGeom>
        </p:spPr>
        <p:txBody>
          <a:bodyPr wrap="square">
            <a:spAutoFit/>
          </a:bodyPr>
          <a:lstStyle/>
          <a:p>
            <a:r>
              <a:rPr lang="zh-CN" altLang="en-US" dirty="0"/>
              <a:t>https://www.quora.com/Which-is-better-MFC-or-NET</a:t>
            </a:r>
          </a:p>
        </p:txBody>
      </p:sp>
      <p:sp>
        <p:nvSpPr>
          <p:cNvPr id="7" name="矩形 6"/>
          <p:cNvSpPr/>
          <p:nvPr/>
        </p:nvSpPr>
        <p:spPr>
          <a:xfrm>
            <a:off x="345056" y="5796499"/>
            <a:ext cx="7479102" cy="461665"/>
          </a:xfrm>
          <a:prstGeom prst="rect">
            <a:avLst/>
          </a:prstGeom>
        </p:spPr>
        <p:txBody>
          <a:bodyPr wrap="square">
            <a:spAutoFit/>
          </a:bodyPr>
          <a:lstStyle/>
          <a:p>
            <a:r>
              <a:rPr lang="zh-CN" altLang="en-US" dirty="0"/>
              <a:t>https://www.quora.com/Should-I-use-MFC-or-QT</a:t>
            </a:r>
          </a:p>
        </p:txBody>
      </p:sp>
      <p:sp>
        <p:nvSpPr>
          <p:cNvPr id="8" name="矩形 7"/>
          <p:cNvSpPr/>
          <p:nvPr/>
        </p:nvSpPr>
        <p:spPr>
          <a:xfrm>
            <a:off x="345056" y="1700455"/>
            <a:ext cx="8139659" cy="461665"/>
          </a:xfrm>
          <a:prstGeom prst="rect">
            <a:avLst/>
          </a:prstGeom>
        </p:spPr>
        <p:txBody>
          <a:bodyPr wrap="square">
            <a:spAutoFit/>
          </a:bodyPr>
          <a:lstStyle/>
          <a:p>
            <a:r>
              <a:rPr lang="zh-CN" altLang="en-US" dirty="0"/>
              <a:t>https://stackoverflow.com/questions/8614995/is-mfc-deprecated</a:t>
            </a:r>
          </a:p>
        </p:txBody>
      </p:sp>
      <p:sp>
        <p:nvSpPr>
          <p:cNvPr id="9" name="矩形 8"/>
          <p:cNvSpPr/>
          <p:nvPr/>
        </p:nvSpPr>
        <p:spPr>
          <a:xfrm>
            <a:off x="345056" y="836514"/>
            <a:ext cx="8604355" cy="830997"/>
          </a:xfrm>
          <a:prstGeom prst="rect">
            <a:avLst/>
          </a:prstGeom>
        </p:spPr>
        <p:txBody>
          <a:bodyPr wrap="square">
            <a:spAutoFit/>
          </a:bodyPr>
          <a:lstStyle/>
          <a:p>
            <a:r>
              <a:rPr lang="zh-CN" altLang="en-US" dirty="0"/>
              <a:t>https://stackoverflow.com/questions/2598006/will-vc-mfc-become-obsolete-in-near-future</a:t>
            </a:r>
          </a:p>
        </p:txBody>
      </p:sp>
      <p:sp>
        <p:nvSpPr>
          <p:cNvPr id="10" name="矩形 9"/>
          <p:cNvSpPr/>
          <p:nvPr/>
        </p:nvSpPr>
        <p:spPr>
          <a:xfrm>
            <a:off x="599257" y="146402"/>
            <a:ext cx="1451038" cy="461665"/>
          </a:xfrm>
          <a:prstGeom prst="rect">
            <a:avLst/>
          </a:prstGeom>
        </p:spPr>
        <p:txBody>
          <a:bodyPr wrap="none">
            <a:spAutoFit/>
          </a:bodyPr>
          <a:lstStyle/>
          <a:p>
            <a:r>
              <a:rPr lang="zh-CN" altLang="en-US" dirty="0">
                <a:ea typeface="黑体" pitchFamily="49" charset="-122"/>
              </a:rPr>
              <a:t>关于</a:t>
            </a:r>
            <a:r>
              <a:rPr lang="en-US" altLang="zh-CN" dirty="0">
                <a:ea typeface="黑体" pitchFamily="49" charset="-122"/>
              </a:rPr>
              <a:t>MFC</a:t>
            </a:r>
            <a:endParaRPr lang="zh-CN" altLang="en-US" dirty="0"/>
          </a:p>
        </p:txBody>
      </p:sp>
    </p:spTree>
    <p:extLst>
      <p:ext uri="{BB962C8B-B14F-4D97-AF65-F5344CB8AC3E}">
        <p14:creationId xmlns:p14="http://schemas.microsoft.com/office/powerpoint/2010/main" val="227005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a:xfrm>
            <a:off x="685800" y="88900"/>
            <a:ext cx="7772400" cy="457200"/>
          </a:xfrm>
        </p:spPr>
        <p:txBody>
          <a:bodyPr/>
          <a:lstStyle/>
          <a:p>
            <a:pPr eaLnBrk="1" hangingPunct="1">
              <a:defRPr/>
            </a:pPr>
            <a:r>
              <a:rPr lang="en-US" altLang="zh-CN"/>
              <a:t>9.2.3</a:t>
            </a:r>
            <a:r>
              <a:rPr lang="zh-CN" altLang="en-US"/>
              <a:t>、</a:t>
            </a:r>
            <a:r>
              <a:rPr lang="en-US" altLang="zh-CN"/>
              <a:t>JScrollPanel</a:t>
            </a:r>
          </a:p>
        </p:txBody>
      </p:sp>
      <p:sp>
        <p:nvSpPr>
          <p:cNvPr id="16387"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8"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389" name="Rectangle 8"/>
          <p:cNvSpPr>
            <a:spLocks noChangeArrowheads="1"/>
          </p:cNvSpPr>
          <p:nvPr/>
        </p:nvSpPr>
        <p:spPr bwMode="auto">
          <a:xfrm>
            <a:off x="160230" y="881063"/>
            <a:ext cx="7840663"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p>
          <a:p>
            <a:r>
              <a:rPr lang="en-US" altLang="zh-CN" sz="1600" dirty="0"/>
              <a:t>public class </a:t>
            </a:r>
            <a:r>
              <a:rPr lang="en-US" altLang="zh-CN" sz="1600" dirty="0" err="1"/>
              <a:t>TestJFrameExtends</a:t>
            </a:r>
            <a:r>
              <a:rPr lang="en-US" altLang="zh-CN" sz="1600" dirty="0"/>
              <a:t> extends </a:t>
            </a:r>
            <a:r>
              <a:rPr lang="en-US" altLang="zh-CN" sz="1600" dirty="0" err="1"/>
              <a:t>JFrame</a:t>
            </a:r>
            <a:r>
              <a:rPr lang="en-US" altLang="zh-CN" sz="1600" dirty="0"/>
              <a:t>{</a:t>
            </a:r>
          </a:p>
          <a:p>
            <a:pPr lvl="1"/>
            <a:r>
              <a:rPr lang="en-US" altLang="zh-CN" sz="1600" dirty="0"/>
              <a:t>//</a:t>
            </a:r>
            <a:r>
              <a:rPr lang="zh-CN" altLang="en-US" sz="1600" dirty="0"/>
              <a:t>以下为成员变量（对象）的定义</a:t>
            </a:r>
          </a:p>
          <a:p>
            <a:pPr lvl="1"/>
            <a:r>
              <a:rPr lang="en-US" altLang="zh-CN" sz="1600" dirty="0"/>
              <a:t>//</a:t>
            </a:r>
            <a:r>
              <a:rPr lang="zh-CN" altLang="en-US" sz="1600" dirty="0"/>
              <a:t>此处定义菜单</a:t>
            </a:r>
            <a:r>
              <a:rPr lang="en-US" altLang="zh-CN" sz="1600" dirty="0"/>
              <a:t>(</a:t>
            </a:r>
            <a:r>
              <a:rPr lang="zh-CN" altLang="en-US" sz="1600" dirty="0"/>
              <a:t>与</a:t>
            </a:r>
            <a:r>
              <a:rPr lang="en-US" altLang="zh-CN" sz="1600" dirty="0"/>
              <a:t>TestJFrameDirect.java</a:t>
            </a:r>
            <a:r>
              <a:rPr lang="zh-CN" altLang="en-US" sz="1600" dirty="0"/>
              <a:t>中一样</a:t>
            </a:r>
            <a:r>
              <a:rPr lang="en-US" altLang="zh-CN" sz="1600" dirty="0"/>
              <a:t>)</a:t>
            </a:r>
          </a:p>
          <a:p>
            <a:pPr lvl="1"/>
            <a:r>
              <a:rPr lang="en-US" altLang="zh-CN" sz="1600" dirty="0" err="1"/>
              <a:t>JTextArea</a:t>
            </a:r>
            <a:r>
              <a:rPr lang="en-US" altLang="zh-CN" sz="1600" dirty="0"/>
              <a:t>	ta=new </a:t>
            </a:r>
            <a:r>
              <a:rPr lang="en-US" altLang="zh-CN" sz="1600" dirty="0" err="1"/>
              <a:t>JTextArea</a:t>
            </a:r>
            <a:r>
              <a:rPr lang="en-US" altLang="zh-CN" sz="1600" dirty="0"/>
              <a:t>();//</a:t>
            </a:r>
            <a:r>
              <a:rPr lang="zh-CN" altLang="en-US" sz="1600" dirty="0"/>
              <a:t>文本框</a:t>
            </a:r>
          </a:p>
          <a:p>
            <a:pPr lvl="1"/>
            <a:r>
              <a:rPr lang="en-US" altLang="zh-CN" sz="1600" dirty="0" err="1"/>
              <a:t>TestJFrameExtends</a:t>
            </a:r>
            <a:r>
              <a:rPr lang="en-US" altLang="zh-CN" sz="1600" dirty="0"/>
              <a:t>(String </a:t>
            </a:r>
            <a:r>
              <a:rPr lang="en-US" altLang="zh-CN" sz="1600" dirty="0" err="1"/>
              <a:t>sTitle</a:t>
            </a:r>
            <a:r>
              <a:rPr lang="en-US" altLang="zh-CN" sz="1600" dirty="0"/>
              <a:t>){</a:t>
            </a:r>
          </a:p>
          <a:p>
            <a:pPr lvl="2"/>
            <a:r>
              <a:rPr lang="en-US" altLang="zh-CN" sz="1600" dirty="0"/>
              <a:t>super(</a:t>
            </a:r>
            <a:r>
              <a:rPr lang="en-US" altLang="zh-CN" sz="1600" dirty="0" err="1"/>
              <a:t>sTitle</a:t>
            </a:r>
            <a:r>
              <a:rPr lang="en-US" altLang="zh-CN" sz="1600" dirty="0"/>
              <a:t>);</a:t>
            </a:r>
          </a:p>
          <a:p>
            <a:pPr lvl="2"/>
            <a:r>
              <a:rPr lang="en-US" altLang="zh-CN" sz="1600" dirty="0"/>
              <a:t>//②</a:t>
            </a:r>
            <a:r>
              <a:rPr lang="zh-CN" altLang="en-US" sz="1600" dirty="0"/>
              <a:t>：添加组件。本例直接添加菜单与</a:t>
            </a:r>
            <a:r>
              <a:rPr lang="en-US" altLang="zh-CN" sz="1600" dirty="0" err="1"/>
              <a:t>JTextArea</a:t>
            </a:r>
            <a:endParaRPr lang="en-US" altLang="zh-CN" sz="1600" dirty="0"/>
          </a:p>
          <a:p>
            <a:pPr lvl="2"/>
            <a:r>
              <a:rPr lang="en-US" altLang="zh-CN" sz="1600" dirty="0" err="1"/>
              <a:t>addMenus</a:t>
            </a:r>
            <a:r>
              <a:rPr lang="en-US" altLang="zh-CN" sz="1600" dirty="0"/>
              <a:t>();</a:t>
            </a:r>
          </a:p>
          <a:p>
            <a:pPr lvl="2"/>
            <a:r>
              <a:rPr lang="en-US" altLang="zh-CN" sz="1600" dirty="0"/>
              <a:t>//</a:t>
            </a:r>
            <a:r>
              <a:rPr lang="zh-CN" altLang="en-US" sz="1600" dirty="0"/>
              <a:t>添加带滚动条</a:t>
            </a:r>
            <a:r>
              <a:rPr lang="en-US" altLang="zh-CN" sz="1600" dirty="0"/>
              <a:t>(</a:t>
            </a:r>
            <a:r>
              <a:rPr lang="en-US" altLang="zh-CN" sz="1600" dirty="0" err="1"/>
              <a:t>JScrollPane</a:t>
            </a:r>
            <a:r>
              <a:rPr lang="en-US" altLang="zh-CN" sz="1600" dirty="0"/>
              <a:t>)</a:t>
            </a:r>
            <a:r>
              <a:rPr lang="zh-CN" altLang="en-US" sz="1600" dirty="0"/>
              <a:t>的文本编辑框</a:t>
            </a:r>
            <a:r>
              <a:rPr lang="en-US" altLang="zh-CN" sz="1600" dirty="0" err="1"/>
              <a:t>JTextArea</a:t>
            </a:r>
            <a:endParaRPr lang="en-US" altLang="zh-CN" sz="1600" dirty="0"/>
          </a:p>
          <a:p>
            <a:pPr lvl="2"/>
            <a:r>
              <a:rPr lang="en-US" altLang="zh-CN" sz="1600" b="1" dirty="0" err="1">
                <a:solidFill>
                  <a:srgbClr val="FF0000"/>
                </a:solidFill>
              </a:rPr>
              <a:t>JScrollPane</a:t>
            </a:r>
            <a:r>
              <a:rPr lang="en-US" altLang="zh-CN" sz="1600" b="1" dirty="0">
                <a:solidFill>
                  <a:srgbClr val="FF0000"/>
                </a:solidFill>
              </a:rPr>
              <a:t> </a:t>
            </a:r>
            <a:r>
              <a:rPr lang="en-US" altLang="zh-CN" sz="1600" b="1" dirty="0" err="1">
                <a:solidFill>
                  <a:srgbClr val="FF0000"/>
                </a:solidFill>
              </a:rPr>
              <a:t>sp</a:t>
            </a:r>
            <a:r>
              <a:rPr lang="en-US" altLang="zh-CN" sz="1600" b="1" dirty="0">
                <a:solidFill>
                  <a:srgbClr val="FF0000"/>
                </a:solidFill>
              </a:rPr>
              <a:t>=new </a:t>
            </a:r>
            <a:r>
              <a:rPr lang="en-US" altLang="zh-CN" sz="1600" b="1" dirty="0" err="1">
                <a:solidFill>
                  <a:srgbClr val="FF0000"/>
                </a:solidFill>
              </a:rPr>
              <a:t>JScrollPane</a:t>
            </a:r>
            <a:r>
              <a:rPr lang="en-US" altLang="zh-CN" sz="1600" b="1" dirty="0">
                <a:solidFill>
                  <a:srgbClr val="FF0000"/>
                </a:solidFill>
              </a:rPr>
              <a:t>(ta);</a:t>
            </a:r>
          </a:p>
          <a:p>
            <a:pPr lvl="2"/>
            <a:r>
              <a:rPr lang="en-US" altLang="zh-CN" sz="1600" b="1" dirty="0">
                <a:solidFill>
                  <a:srgbClr val="FF0000"/>
                </a:solidFill>
              </a:rPr>
              <a:t>add(</a:t>
            </a:r>
            <a:r>
              <a:rPr lang="en-US" altLang="zh-CN" sz="1600" b="1" dirty="0" err="1">
                <a:solidFill>
                  <a:srgbClr val="FF0000"/>
                </a:solidFill>
              </a:rPr>
              <a:t>sp</a:t>
            </a:r>
            <a:r>
              <a:rPr lang="en-US" altLang="zh-CN" sz="1600" b="1" dirty="0">
                <a:solidFill>
                  <a:srgbClr val="FF0000"/>
                </a:solidFill>
              </a:rPr>
              <a:t>);</a:t>
            </a:r>
          </a:p>
          <a:p>
            <a:pPr lvl="2"/>
            <a:r>
              <a:rPr lang="en-US" altLang="zh-CN" sz="1600" dirty="0"/>
              <a:t>//③</a:t>
            </a:r>
            <a:r>
              <a:rPr lang="zh-CN" altLang="en-US" sz="1600" dirty="0"/>
              <a:t>：设置窗口大小</a:t>
            </a:r>
          </a:p>
          <a:p>
            <a:pPr lvl="2"/>
            <a:r>
              <a:rPr lang="en-US" altLang="zh-CN" sz="1600" dirty="0" err="1"/>
              <a:t>setSize</a:t>
            </a:r>
            <a:r>
              <a:rPr lang="en-US" altLang="zh-CN" sz="1600" dirty="0"/>
              <a:t>(400, 300);</a:t>
            </a:r>
          </a:p>
          <a:p>
            <a:pPr lvl="2"/>
            <a:r>
              <a:rPr lang="en-US" altLang="zh-CN" sz="1600" dirty="0"/>
              <a:t>//</a:t>
            </a:r>
            <a:r>
              <a:rPr lang="zh-CN" altLang="en-US" sz="1600" dirty="0"/>
              <a:t>设置</a:t>
            </a:r>
            <a:r>
              <a:rPr lang="en-US" altLang="zh-CN" sz="1600" dirty="0"/>
              <a:t>close</a:t>
            </a:r>
            <a:r>
              <a:rPr lang="zh-CN" altLang="en-US" sz="1600" dirty="0"/>
              <a:t>按钮的操作</a:t>
            </a:r>
          </a:p>
          <a:p>
            <a:pPr lvl="2"/>
            <a:r>
              <a:rPr lang="en-US" altLang="zh-CN" sz="1600" dirty="0" err="1"/>
              <a:t>setDefaultCloseOperation</a:t>
            </a:r>
            <a:r>
              <a:rPr lang="en-US" altLang="zh-CN" sz="1600" dirty="0"/>
              <a:t>(</a:t>
            </a:r>
            <a:r>
              <a:rPr lang="en-US" altLang="zh-CN" sz="1600" dirty="0" err="1"/>
              <a:t>JFrame.EXIT_ON_CLOSE</a:t>
            </a:r>
            <a:r>
              <a:rPr lang="en-US" altLang="zh-CN" sz="1600" dirty="0"/>
              <a:t>);</a:t>
            </a:r>
          </a:p>
          <a:p>
            <a:pPr lvl="2"/>
            <a:r>
              <a:rPr lang="en-US" altLang="zh-CN" sz="1600" dirty="0"/>
              <a:t>//</a:t>
            </a:r>
            <a:r>
              <a:rPr lang="zh-CN" altLang="en-US" sz="1600" dirty="0"/>
              <a:t>使窗口在显示屏居中显示</a:t>
            </a:r>
          </a:p>
          <a:p>
            <a:pPr lvl="2"/>
            <a:r>
              <a:rPr lang="en-US" altLang="zh-CN" sz="1600" dirty="0" err="1"/>
              <a:t>centerWindow</a:t>
            </a:r>
            <a:r>
              <a:rPr lang="en-US" altLang="zh-CN" sz="1600" dirty="0"/>
              <a:t>();</a:t>
            </a:r>
          </a:p>
          <a:p>
            <a:pPr lvl="2"/>
            <a:r>
              <a:rPr lang="en-US" altLang="zh-CN" sz="1600" dirty="0"/>
              <a:t>//</a:t>
            </a:r>
            <a:r>
              <a:rPr lang="zh-CN" altLang="en-US" sz="1600" dirty="0"/>
              <a:t>改变窗口图标</a:t>
            </a:r>
          </a:p>
          <a:p>
            <a:pPr lvl="2"/>
            <a:r>
              <a:rPr lang="en-US" altLang="zh-CN" sz="1600" dirty="0"/>
              <a:t>Toolkit </a:t>
            </a:r>
            <a:r>
              <a:rPr lang="en-US" altLang="zh-CN" sz="1600" dirty="0" err="1"/>
              <a:t>tk</a:t>
            </a:r>
            <a:r>
              <a:rPr lang="en-US" altLang="zh-CN" sz="1600" dirty="0"/>
              <a:t>=</a:t>
            </a:r>
            <a:r>
              <a:rPr lang="en-US" altLang="zh-CN" sz="1600" dirty="0" err="1"/>
              <a:t>getToolkit</a:t>
            </a:r>
            <a:r>
              <a:rPr lang="en-US" altLang="zh-CN" sz="1600" dirty="0"/>
              <a:t>(); //</a:t>
            </a:r>
            <a:r>
              <a:rPr lang="zh-CN" altLang="en-US" sz="1600" dirty="0"/>
              <a:t>得到一个</a:t>
            </a:r>
            <a:r>
              <a:rPr lang="en-US" altLang="zh-CN" sz="1600" dirty="0"/>
              <a:t>Toolkit</a:t>
            </a:r>
            <a:r>
              <a:rPr lang="zh-CN" altLang="en-US" sz="1600" dirty="0"/>
              <a:t>对象 </a:t>
            </a:r>
          </a:p>
          <a:p>
            <a:pPr lvl="2"/>
            <a:r>
              <a:rPr lang="en-US" altLang="zh-CN" sz="1600" dirty="0"/>
              <a:t>Image icon=</a:t>
            </a:r>
            <a:r>
              <a:rPr lang="en-US" altLang="zh-CN" sz="1600" dirty="0" err="1"/>
              <a:t>tk.getImage</a:t>
            </a:r>
            <a:r>
              <a:rPr lang="en-US" altLang="zh-CN" sz="1600" dirty="0"/>
              <a:t>("online.gif"); //</a:t>
            </a:r>
            <a:r>
              <a:rPr lang="zh-CN" altLang="en-US" sz="1600" dirty="0"/>
              <a:t>获取图标</a:t>
            </a:r>
          </a:p>
          <a:p>
            <a:pPr lvl="2"/>
            <a:r>
              <a:rPr lang="en-US" altLang="zh-CN" sz="1600" dirty="0" err="1"/>
              <a:t>setIconImage</a:t>
            </a:r>
            <a:r>
              <a:rPr lang="en-US" altLang="zh-CN" sz="1600" dirty="0"/>
              <a:t>(icon);</a:t>
            </a:r>
          </a:p>
          <a:p>
            <a:pPr lvl="1"/>
            <a:r>
              <a:rPr lang="en-US" altLang="zh-CN" sz="1600" dirty="0"/>
              <a:t>}</a:t>
            </a: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07" y="1148860"/>
            <a:ext cx="3444648" cy="258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5690797" y="1625585"/>
            <a:ext cx="3291840" cy="205353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5702653" y="1392596"/>
            <a:ext cx="3291840" cy="200715"/>
          </a:xfrm>
          <a:prstGeom prst="rect">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bwMode="auto">
          <a:xfrm>
            <a:off x="5637007" y="1148859"/>
            <a:ext cx="3444648" cy="2584039"/>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a:xfrm>
            <a:off x="685800" y="88900"/>
            <a:ext cx="7772400" cy="457200"/>
          </a:xfrm>
        </p:spPr>
        <p:txBody>
          <a:bodyPr/>
          <a:lstStyle/>
          <a:p>
            <a:pPr eaLnBrk="1" hangingPunct="1">
              <a:defRPr/>
            </a:pPr>
            <a:r>
              <a:rPr lang="en-US" altLang="zh-CN"/>
              <a:t>9.2.3</a:t>
            </a:r>
            <a:r>
              <a:rPr lang="zh-CN" altLang="en-US"/>
              <a:t>、</a:t>
            </a:r>
            <a:r>
              <a:rPr lang="en-US" altLang="zh-CN"/>
              <a:t>JScrollPanel</a:t>
            </a:r>
          </a:p>
        </p:txBody>
      </p:sp>
      <p:sp>
        <p:nvSpPr>
          <p:cNvPr id="17411"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2"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3" name="Rectangle 6"/>
          <p:cNvSpPr>
            <a:spLocks noChangeArrowheads="1"/>
          </p:cNvSpPr>
          <p:nvPr/>
        </p:nvSpPr>
        <p:spPr bwMode="auto">
          <a:xfrm>
            <a:off x="425450" y="790575"/>
            <a:ext cx="8250238"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1600" dirty="0"/>
              <a:t>//</a:t>
            </a:r>
            <a:r>
              <a:rPr lang="zh-CN" altLang="en-US" sz="1600" dirty="0"/>
              <a:t>添加菜单</a:t>
            </a:r>
          </a:p>
          <a:p>
            <a:pPr lvl="1"/>
            <a:r>
              <a:rPr lang="en-US" altLang="zh-CN" sz="1600" dirty="0"/>
              <a:t>private void </a:t>
            </a:r>
            <a:r>
              <a:rPr lang="en-US" altLang="zh-CN" sz="1600" dirty="0" err="1"/>
              <a:t>addMenus</a:t>
            </a:r>
            <a:r>
              <a:rPr lang="en-US" altLang="zh-CN" sz="1600" dirty="0"/>
              <a:t>(){</a:t>
            </a:r>
          </a:p>
          <a:p>
            <a:pPr lvl="2"/>
            <a:r>
              <a:rPr lang="en-US" altLang="zh-CN" sz="1600" dirty="0" err="1"/>
              <a:t>setJMenuBar</a:t>
            </a:r>
            <a:r>
              <a:rPr lang="en-US" altLang="zh-CN" sz="1600" dirty="0"/>
              <a:t>(</a:t>
            </a:r>
            <a:r>
              <a:rPr lang="en-US" altLang="zh-CN" sz="1600" dirty="0" err="1"/>
              <a:t>mb</a:t>
            </a:r>
            <a:r>
              <a:rPr lang="en-US" altLang="zh-CN" sz="1600" dirty="0"/>
              <a:t>);</a:t>
            </a:r>
          </a:p>
          <a:p>
            <a:pPr lvl="2"/>
            <a:r>
              <a:rPr lang="en-US" altLang="zh-CN" sz="1600" dirty="0" err="1"/>
              <a:t>mFile.add</a:t>
            </a:r>
            <a:r>
              <a:rPr lang="en-US" altLang="zh-CN" sz="1600" dirty="0"/>
              <a:t>(</a:t>
            </a:r>
            <a:r>
              <a:rPr lang="en-US" altLang="zh-CN" sz="1600" dirty="0" err="1"/>
              <a:t>miNew</a:t>
            </a:r>
            <a:r>
              <a:rPr lang="en-US" altLang="zh-CN" sz="1600" dirty="0"/>
              <a:t>);//</a:t>
            </a:r>
            <a:r>
              <a:rPr lang="zh-CN" altLang="en-US" sz="1600" dirty="0"/>
              <a:t>新建</a:t>
            </a:r>
          </a:p>
          <a:p>
            <a:pPr lvl="2"/>
            <a:r>
              <a:rPr lang="en-US" altLang="zh-CN" sz="1600" dirty="0"/>
              <a:t>//......</a:t>
            </a:r>
          </a:p>
          <a:p>
            <a:pPr lvl="1"/>
            <a:r>
              <a:rPr lang="en-US" altLang="zh-CN" sz="1600" dirty="0"/>
              <a:t>}</a:t>
            </a:r>
          </a:p>
          <a:p>
            <a:pPr lvl="1"/>
            <a:r>
              <a:rPr lang="en-US" altLang="zh-CN" sz="1600" dirty="0"/>
              <a:t>//</a:t>
            </a:r>
            <a:r>
              <a:rPr lang="zh-CN" altLang="en-US" sz="1600" dirty="0"/>
              <a:t>窗口居中</a:t>
            </a:r>
          </a:p>
          <a:p>
            <a:pPr lvl="1"/>
            <a:r>
              <a:rPr lang="en-US" altLang="zh-CN" sz="1600" dirty="0"/>
              <a:t>public void </a:t>
            </a:r>
            <a:r>
              <a:rPr lang="en-US" altLang="zh-CN" sz="1600" dirty="0" err="1"/>
              <a:t>centerWindow</a:t>
            </a:r>
            <a:r>
              <a:rPr lang="en-US" altLang="zh-CN" sz="1600" dirty="0"/>
              <a:t>(){</a:t>
            </a:r>
          </a:p>
          <a:p>
            <a:pPr lvl="2"/>
            <a:r>
              <a:rPr lang="en-US" altLang="zh-CN" sz="1600" dirty="0"/>
              <a:t>//</a:t>
            </a:r>
            <a:r>
              <a:rPr lang="zh-CN" altLang="en-US" sz="1600" dirty="0"/>
              <a:t>获得显示屏桌面窗口的大小</a:t>
            </a:r>
          </a:p>
          <a:p>
            <a:pPr lvl="2"/>
            <a:r>
              <a:rPr lang="en-US" altLang="zh-CN" sz="1600" dirty="0"/>
              <a:t>Toolkit </a:t>
            </a:r>
            <a:r>
              <a:rPr lang="en-US" altLang="zh-CN" sz="1600" dirty="0" err="1"/>
              <a:t>tk</a:t>
            </a:r>
            <a:r>
              <a:rPr lang="en-US" altLang="zh-CN" sz="1600" dirty="0"/>
              <a:t>=</a:t>
            </a:r>
            <a:r>
              <a:rPr lang="en-US" altLang="zh-CN" sz="1600" dirty="0" err="1"/>
              <a:t>getToolkit</a:t>
            </a:r>
            <a:r>
              <a:rPr lang="en-US" altLang="zh-CN" sz="1600" dirty="0"/>
              <a:t>();</a:t>
            </a:r>
          </a:p>
          <a:p>
            <a:pPr lvl="2"/>
            <a:r>
              <a:rPr lang="en-US" altLang="zh-CN" sz="1600" dirty="0"/>
              <a:t>Dimension </a:t>
            </a:r>
            <a:r>
              <a:rPr lang="en-US" altLang="zh-CN" sz="1600" dirty="0" err="1"/>
              <a:t>dm</a:t>
            </a:r>
            <a:r>
              <a:rPr lang="en-US" altLang="zh-CN" sz="1600" dirty="0"/>
              <a:t>=</a:t>
            </a:r>
            <a:r>
              <a:rPr lang="en-US" altLang="zh-CN" sz="1600" dirty="0" err="1"/>
              <a:t>tk.getScreenSize</a:t>
            </a:r>
            <a:r>
              <a:rPr lang="en-US" altLang="zh-CN" sz="1600" dirty="0"/>
              <a:t>();</a:t>
            </a:r>
          </a:p>
          <a:p>
            <a:pPr lvl="2"/>
            <a:r>
              <a:rPr lang="en-US" altLang="zh-CN" sz="1600" dirty="0"/>
              <a:t>//</a:t>
            </a:r>
            <a:r>
              <a:rPr lang="zh-CN" altLang="en-US" sz="1600" dirty="0"/>
              <a:t>让窗口居中显示</a:t>
            </a:r>
          </a:p>
          <a:p>
            <a:pPr lvl="2"/>
            <a:r>
              <a:rPr lang="en-US" altLang="zh-CN" sz="1600" b="1" dirty="0" err="1">
                <a:solidFill>
                  <a:srgbClr val="FF0000"/>
                </a:solidFill>
              </a:rPr>
              <a:t>setLocation</a:t>
            </a:r>
            <a:r>
              <a:rPr lang="en-US" altLang="zh-CN" sz="1600" dirty="0"/>
              <a:t>((</a:t>
            </a:r>
            <a:r>
              <a:rPr lang="en-US" altLang="zh-CN" sz="1600" dirty="0" err="1"/>
              <a:t>int</a:t>
            </a:r>
            <a:r>
              <a:rPr lang="en-US" altLang="zh-CN" sz="1600" dirty="0"/>
              <a:t>)(</a:t>
            </a:r>
            <a:r>
              <a:rPr lang="en-US" altLang="zh-CN" sz="1600" dirty="0" err="1"/>
              <a:t>dm.getWidth</a:t>
            </a:r>
            <a:r>
              <a:rPr lang="en-US" altLang="zh-CN" sz="1600" dirty="0"/>
              <a:t>()-</a:t>
            </a:r>
            <a:r>
              <a:rPr lang="en-US" altLang="zh-CN" sz="1600" dirty="0" err="1"/>
              <a:t>getWidth</a:t>
            </a:r>
            <a:r>
              <a:rPr lang="en-US" altLang="zh-CN" sz="1600" dirty="0"/>
              <a:t>())/2,(</a:t>
            </a:r>
            <a:r>
              <a:rPr lang="en-US" altLang="zh-CN" sz="1600" dirty="0" err="1"/>
              <a:t>int</a:t>
            </a:r>
            <a:r>
              <a:rPr lang="en-US" altLang="zh-CN" sz="1600" dirty="0"/>
              <a:t>)(</a:t>
            </a:r>
            <a:r>
              <a:rPr lang="en-US" altLang="zh-CN" sz="1600" dirty="0" err="1"/>
              <a:t>dm.getHeight</a:t>
            </a:r>
            <a:r>
              <a:rPr lang="en-US" altLang="zh-CN" sz="1600" dirty="0"/>
              <a:t>()-</a:t>
            </a:r>
            <a:r>
              <a:rPr lang="en-US" altLang="zh-CN" sz="1600" dirty="0" err="1"/>
              <a:t>getHeight</a:t>
            </a:r>
            <a:r>
              <a:rPr lang="en-US" altLang="zh-CN" sz="1600" dirty="0"/>
              <a:t>())/2);</a:t>
            </a:r>
          </a:p>
          <a:p>
            <a:pPr lvl="1"/>
            <a:r>
              <a:rPr lang="en-US" altLang="zh-CN" sz="1600" dirty="0"/>
              <a:t>}</a:t>
            </a:r>
          </a:p>
          <a:p>
            <a:pPr lvl="1"/>
            <a:r>
              <a:rPr lang="en-US" altLang="zh-CN" sz="1600" dirty="0"/>
              <a:t>public static void main(String </a:t>
            </a:r>
            <a:r>
              <a:rPr lang="en-US" altLang="zh-CN" sz="1600" dirty="0" err="1"/>
              <a:t>args</a:t>
            </a:r>
            <a:r>
              <a:rPr lang="en-US" altLang="zh-CN" sz="1600" dirty="0"/>
              <a:t>[]){</a:t>
            </a:r>
          </a:p>
          <a:p>
            <a:pPr lvl="2"/>
            <a:r>
              <a:rPr lang="en-US" altLang="zh-CN" sz="1600" dirty="0"/>
              <a:t>//①</a:t>
            </a:r>
            <a:r>
              <a:rPr lang="zh-CN" altLang="en-US" sz="1600" dirty="0"/>
              <a:t>：创建窗口对象</a:t>
            </a:r>
          </a:p>
          <a:p>
            <a:pPr lvl="2"/>
            <a:r>
              <a:rPr lang="en-US" altLang="zh-CN" sz="1600" dirty="0" err="1"/>
              <a:t>TestJFrameExtends</a:t>
            </a:r>
            <a:r>
              <a:rPr lang="en-US" altLang="zh-CN" sz="1600" dirty="0"/>
              <a:t> </a:t>
            </a:r>
            <a:r>
              <a:rPr lang="en-US" altLang="zh-CN" sz="1600" dirty="0" err="1"/>
              <a:t>frm</a:t>
            </a:r>
            <a:r>
              <a:rPr lang="en-US" altLang="zh-CN" sz="1600" dirty="0"/>
              <a:t>=new </a:t>
            </a:r>
            <a:r>
              <a:rPr lang="en-US" altLang="zh-CN" sz="1600" dirty="0" err="1"/>
              <a:t>TestJFrameExtends</a:t>
            </a:r>
            <a:r>
              <a:rPr lang="en-US" altLang="zh-CN" sz="1600" dirty="0"/>
              <a:t> ("</a:t>
            </a:r>
            <a:r>
              <a:rPr lang="zh-CN" altLang="en-US" sz="1600" dirty="0"/>
              <a:t>这是我的另一个</a:t>
            </a:r>
            <a:r>
              <a:rPr lang="en-US" altLang="zh-CN" sz="1600" dirty="0"/>
              <a:t>java</a:t>
            </a:r>
            <a:r>
              <a:rPr lang="zh-CN" altLang="en-US" sz="1600" dirty="0"/>
              <a:t>窗口程序</a:t>
            </a:r>
            <a:r>
              <a:rPr lang="en-US" altLang="zh-CN" sz="1600" dirty="0"/>
              <a:t>");</a:t>
            </a:r>
          </a:p>
          <a:p>
            <a:pPr lvl="2"/>
            <a:r>
              <a:rPr lang="en-US" altLang="zh-CN" sz="1600" dirty="0"/>
              <a:t>//④</a:t>
            </a:r>
            <a:r>
              <a:rPr lang="zh-CN" altLang="en-US" sz="1600" dirty="0"/>
              <a:t>：显示窗口</a:t>
            </a:r>
          </a:p>
          <a:p>
            <a:pPr lvl="2"/>
            <a:r>
              <a:rPr lang="en-US" altLang="zh-CN" sz="1600" dirty="0" err="1"/>
              <a:t>frm.setVisible</a:t>
            </a:r>
            <a:r>
              <a:rPr lang="en-US" altLang="zh-CN" sz="1600" dirty="0"/>
              <a:t>(true);</a:t>
            </a:r>
          </a:p>
          <a:p>
            <a:pPr lvl="1"/>
            <a:r>
              <a:rPr lang="en-US" altLang="zh-CN" sz="1600" dirty="0"/>
              <a:t>}</a:t>
            </a:r>
          </a:p>
          <a:p>
            <a:r>
              <a:rPr lang="en-US" altLang="zh-CN" sz="1600" dirty="0"/>
              <a:t>}</a:t>
            </a:r>
          </a:p>
          <a:p>
            <a:r>
              <a:rPr lang="en-US" altLang="zh-CN" sz="1600" dirty="0"/>
              <a:t>//</a:t>
            </a:r>
            <a:r>
              <a:rPr lang="zh-CN" altLang="en-US" sz="1600" dirty="0"/>
              <a:t>这里省略了</a:t>
            </a:r>
            <a:r>
              <a:rPr lang="en-US" altLang="zh-CN" sz="1600" dirty="0" err="1"/>
              <a:t>FgMenu</a:t>
            </a:r>
            <a:r>
              <a:rPr lang="zh-CN" altLang="en-US" sz="1600" dirty="0"/>
              <a:t>类的定义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eaLnBrk="1" hangingPunct="1">
              <a:defRPr/>
            </a:pPr>
            <a:r>
              <a:rPr lang="en-US" altLang="zh-CN"/>
              <a:t>9.2.3</a:t>
            </a:r>
            <a:r>
              <a:rPr lang="zh-CN" altLang="en-US"/>
              <a:t>、</a:t>
            </a:r>
            <a:r>
              <a:rPr lang="en-US" altLang="zh-CN"/>
              <a:t>JScrollPanel</a:t>
            </a:r>
          </a:p>
        </p:txBody>
      </p:sp>
      <p:sp>
        <p:nvSpPr>
          <p:cNvPr id="19459" name="Rectangle 3"/>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460" name="Rectangle 4"/>
          <p:cNvSpPr>
            <a:spLocks noChangeArrowheads="1"/>
          </p:cNvSpPr>
          <p:nvPr/>
        </p:nvSpPr>
        <p:spPr bwMode="auto">
          <a:xfrm>
            <a:off x="0" y="1528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461" name="Rectangle 7"/>
          <p:cNvSpPr>
            <a:spLocks noChangeArrowheads="1"/>
          </p:cNvSpPr>
          <p:nvPr/>
        </p:nvSpPr>
        <p:spPr bwMode="auto">
          <a:xfrm>
            <a:off x="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9462" name="Object 11"/>
          <p:cNvGraphicFramePr>
            <a:graphicFrameLocks noGrp="1" noChangeAspect="1"/>
          </p:cNvGraphicFramePr>
          <p:nvPr>
            <p:ph idx="1"/>
          </p:nvPr>
        </p:nvGraphicFramePr>
        <p:xfrm>
          <a:off x="431800" y="776288"/>
          <a:ext cx="8224838" cy="5699125"/>
        </p:xfrm>
        <a:graphic>
          <a:graphicData uri="http://schemas.openxmlformats.org/presentationml/2006/ole">
            <mc:AlternateContent xmlns:mc="http://schemas.openxmlformats.org/markup-compatibility/2006">
              <mc:Choice xmlns:v="urn:schemas-microsoft-com:vml" Requires="v">
                <p:oleObj spid="_x0000_s19613" name="Visio" r:id="rId4" imgW="6501060" imgH="4502989" progId="Visio.Drawing.11">
                  <p:embed/>
                </p:oleObj>
              </mc:Choice>
              <mc:Fallback>
                <p:oleObj name="Visio" r:id="rId4" imgW="6501060" imgH="4502989"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776288"/>
                        <a:ext cx="8224838" cy="569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685800" y="88900"/>
            <a:ext cx="7772400" cy="457200"/>
          </a:xfrm>
        </p:spPr>
        <p:txBody>
          <a:bodyPr/>
          <a:lstStyle/>
          <a:p>
            <a:pPr eaLnBrk="1" hangingPunct="1">
              <a:defRPr/>
            </a:pPr>
            <a:r>
              <a:rPr lang="en-US" altLang="zh-CN"/>
              <a:t>9.2.4</a:t>
            </a:r>
            <a:r>
              <a:rPr lang="zh-CN" altLang="en-US"/>
              <a:t>、</a:t>
            </a:r>
            <a:r>
              <a:rPr lang="en-US" altLang="zh-CN"/>
              <a:t>JSplitPane</a:t>
            </a:r>
          </a:p>
        </p:txBody>
      </p:sp>
      <p:sp>
        <p:nvSpPr>
          <p:cNvPr id="20483" name="Rectangle 6"/>
          <p:cNvSpPr>
            <a:spLocks noChangeArrowheads="1"/>
          </p:cNvSpPr>
          <p:nvPr/>
        </p:nvSpPr>
        <p:spPr bwMode="auto">
          <a:xfrm>
            <a:off x="150607" y="747713"/>
            <a:ext cx="869335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t>import …</a:t>
            </a:r>
          </a:p>
          <a:p>
            <a:r>
              <a:rPr lang="en-US" altLang="zh-CN" sz="1800" dirty="0"/>
              <a:t>public class </a:t>
            </a:r>
            <a:r>
              <a:rPr lang="en-US" altLang="zh-CN" sz="1800" dirty="0" err="1"/>
              <a:t>TestJSplitPane</a:t>
            </a:r>
            <a:r>
              <a:rPr lang="en-US" altLang="zh-CN" sz="1800" dirty="0"/>
              <a:t>{</a:t>
            </a:r>
          </a:p>
          <a:p>
            <a:pPr lvl="1"/>
            <a:r>
              <a:rPr lang="en-US" altLang="zh-CN" sz="1800" dirty="0"/>
              <a:t>public static void main(String </a:t>
            </a:r>
            <a:r>
              <a:rPr lang="en-US" altLang="zh-CN" sz="1800" dirty="0" err="1"/>
              <a:t>args</a:t>
            </a:r>
            <a:r>
              <a:rPr lang="en-US" altLang="zh-CN" sz="1800" dirty="0"/>
              <a:t>[]){</a:t>
            </a:r>
          </a:p>
          <a:p>
            <a:pPr lvl="2"/>
            <a:r>
              <a:rPr lang="en-US" altLang="zh-CN" sz="1800" dirty="0" err="1"/>
              <a:t>JFrame</a:t>
            </a:r>
            <a:r>
              <a:rPr lang="en-US" altLang="zh-CN" sz="1800" dirty="0"/>
              <a:t> </a:t>
            </a:r>
            <a:r>
              <a:rPr lang="en-US" altLang="zh-CN" sz="1800" dirty="0" err="1"/>
              <a:t>fr</a:t>
            </a:r>
            <a:r>
              <a:rPr lang="en-US" altLang="zh-CN" sz="1800" dirty="0"/>
              <a:t> = new </a:t>
            </a:r>
            <a:r>
              <a:rPr lang="en-US" altLang="zh-CN" sz="1800" dirty="0" err="1"/>
              <a:t>JFrame</a:t>
            </a:r>
            <a:r>
              <a:rPr lang="en-US" altLang="zh-CN" sz="1800" dirty="0"/>
              <a:t>("</a:t>
            </a:r>
            <a:r>
              <a:rPr lang="en-US" altLang="zh-CN" sz="1800" dirty="0" err="1"/>
              <a:t>JFrame</a:t>
            </a:r>
            <a:r>
              <a:rPr lang="en-US" altLang="zh-CN" sz="1800" dirty="0"/>
              <a:t> with </a:t>
            </a:r>
            <a:r>
              <a:rPr lang="en-US" altLang="zh-CN" sz="1800" dirty="0" err="1"/>
              <a:t>JSplitPane</a:t>
            </a:r>
            <a:r>
              <a:rPr lang="en-US" altLang="zh-CN" sz="1800" dirty="0"/>
              <a:t>");</a:t>
            </a:r>
          </a:p>
          <a:p>
            <a:pPr lvl="2"/>
            <a:r>
              <a:rPr lang="en-US" altLang="zh-CN" sz="1800" dirty="0"/>
              <a:t>Container c = </a:t>
            </a:r>
            <a:r>
              <a:rPr lang="en-US" altLang="zh-CN" sz="1800" dirty="0" err="1"/>
              <a:t>fr.getContentPane</a:t>
            </a:r>
            <a:r>
              <a:rPr lang="en-US" altLang="zh-CN" sz="1800" dirty="0"/>
              <a:t>();		</a:t>
            </a:r>
          </a:p>
          <a:p>
            <a:pPr lvl="2"/>
            <a:r>
              <a:rPr lang="en-US" altLang="zh-CN" sz="1800" dirty="0" err="1">
                <a:solidFill>
                  <a:srgbClr val="FF0000"/>
                </a:solidFill>
              </a:rPr>
              <a:t>JPanel</a:t>
            </a:r>
            <a:r>
              <a:rPr lang="en-US" altLang="zh-CN" sz="1800" dirty="0">
                <a:solidFill>
                  <a:srgbClr val="FF0000"/>
                </a:solidFill>
              </a:rPr>
              <a:t> </a:t>
            </a:r>
            <a:r>
              <a:rPr lang="en-US" altLang="zh-CN" sz="1800" dirty="0" err="1">
                <a:solidFill>
                  <a:srgbClr val="FF0000"/>
                </a:solidFill>
              </a:rPr>
              <a:t>leftPane</a:t>
            </a:r>
            <a:r>
              <a:rPr lang="en-US" altLang="zh-CN" sz="1800" dirty="0">
                <a:solidFill>
                  <a:srgbClr val="FF0000"/>
                </a:solidFill>
              </a:rPr>
              <a:t> = new </a:t>
            </a:r>
            <a:r>
              <a:rPr lang="en-US" altLang="zh-CN" sz="1800" dirty="0" err="1">
                <a:solidFill>
                  <a:srgbClr val="FF0000"/>
                </a:solidFill>
              </a:rPr>
              <a:t>JPanel</a:t>
            </a:r>
            <a:r>
              <a:rPr lang="en-US" altLang="zh-CN" sz="1800" dirty="0">
                <a:solidFill>
                  <a:srgbClr val="FF0000"/>
                </a:solidFill>
              </a:rPr>
              <a:t>();//</a:t>
            </a:r>
            <a:r>
              <a:rPr lang="zh-CN" altLang="en-US" sz="1800" dirty="0">
                <a:solidFill>
                  <a:srgbClr val="FF0000"/>
                </a:solidFill>
              </a:rPr>
              <a:t>左面板</a:t>
            </a:r>
          </a:p>
          <a:p>
            <a:pPr lvl="2"/>
            <a:r>
              <a:rPr lang="en-US" altLang="zh-CN" sz="1800" dirty="0" err="1">
                <a:solidFill>
                  <a:srgbClr val="FF0000"/>
                </a:solidFill>
              </a:rPr>
              <a:t>JPanel</a:t>
            </a:r>
            <a:r>
              <a:rPr lang="en-US" altLang="zh-CN" sz="1800" dirty="0">
                <a:solidFill>
                  <a:srgbClr val="FF0000"/>
                </a:solidFill>
              </a:rPr>
              <a:t> </a:t>
            </a:r>
            <a:r>
              <a:rPr lang="en-US" altLang="zh-CN" sz="1800" dirty="0" err="1">
                <a:solidFill>
                  <a:srgbClr val="FF0000"/>
                </a:solidFill>
              </a:rPr>
              <a:t>rightPane</a:t>
            </a:r>
            <a:r>
              <a:rPr lang="en-US" altLang="zh-CN" sz="1800" dirty="0">
                <a:solidFill>
                  <a:srgbClr val="FF0000"/>
                </a:solidFill>
              </a:rPr>
              <a:t> = new </a:t>
            </a:r>
            <a:r>
              <a:rPr lang="en-US" altLang="zh-CN" sz="1800" dirty="0" err="1">
                <a:solidFill>
                  <a:srgbClr val="FF0000"/>
                </a:solidFill>
              </a:rPr>
              <a:t>JPanel</a:t>
            </a:r>
            <a:r>
              <a:rPr lang="en-US" altLang="zh-CN" sz="1800" dirty="0">
                <a:solidFill>
                  <a:srgbClr val="FF0000"/>
                </a:solidFill>
              </a:rPr>
              <a:t>();//</a:t>
            </a:r>
            <a:r>
              <a:rPr lang="zh-CN" altLang="en-US" sz="1800" dirty="0">
                <a:solidFill>
                  <a:srgbClr val="FF0000"/>
                </a:solidFill>
              </a:rPr>
              <a:t>右面板</a:t>
            </a:r>
          </a:p>
          <a:p>
            <a:pPr lvl="2"/>
            <a:r>
              <a:rPr lang="en-US" altLang="zh-CN" sz="1800" dirty="0"/>
              <a:t>//</a:t>
            </a:r>
            <a:r>
              <a:rPr lang="zh-CN" altLang="en-US" sz="1800" dirty="0"/>
              <a:t>创建水平分割条，即分为左右两部分</a:t>
            </a:r>
          </a:p>
          <a:p>
            <a:pPr lvl="2"/>
            <a:r>
              <a:rPr lang="en-US" altLang="zh-CN" sz="1800" dirty="0" err="1"/>
              <a:t>JSplitPane</a:t>
            </a:r>
            <a:r>
              <a:rPr lang="en-US" altLang="zh-CN" sz="1800" dirty="0"/>
              <a:t> </a:t>
            </a:r>
            <a:r>
              <a:rPr lang="en-US" altLang="zh-CN" sz="1800" dirty="0" err="1"/>
              <a:t>sp</a:t>
            </a:r>
            <a:r>
              <a:rPr lang="en-US" altLang="zh-CN" sz="1800" dirty="0"/>
              <a:t> = new </a:t>
            </a:r>
            <a:r>
              <a:rPr lang="en-US" altLang="zh-CN" sz="1800" dirty="0" err="1"/>
              <a:t>JSplitPane</a:t>
            </a:r>
            <a:r>
              <a:rPr lang="en-US" altLang="zh-CN" sz="1800" dirty="0"/>
              <a:t>(</a:t>
            </a:r>
            <a:r>
              <a:rPr lang="en-US" altLang="zh-CN" sz="1800" dirty="0" err="1"/>
              <a:t>JSplitPane.HORIZONTAL_SPLIT</a:t>
            </a:r>
            <a:r>
              <a:rPr lang="en-US" altLang="zh-CN" sz="1800" dirty="0"/>
              <a:t>,	</a:t>
            </a:r>
            <a:r>
              <a:rPr lang="en-US" altLang="zh-CN" sz="1800" dirty="0" err="1"/>
              <a:t>leftPane,rightPane</a:t>
            </a:r>
            <a:r>
              <a:rPr lang="en-US" altLang="zh-CN" sz="1800" dirty="0"/>
              <a:t>); </a:t>
            </a:r>
          </a:p>
          <a:p>
            <a:pPr lvl="2"/>
            <a:r>
              <a:rPr lang="en-US" altLang="zh-CN" sz="1800" dirty="0" err="1"/>
              <a:t>sp.setDividerSize</a:t>
            </a:r>
            <a:r>
              <a:rPr lang="en-US" altLang="zh-CN" sz="1800" dirty="0"/>
              <a:t>(5);  //</a:t>
            </a:r>
            <a:r>
              <a:rPr lang="zh-CN" altLang="en-US" sz="1800" dirty="0"/>
              <a:t>设置分割条本身的宽度为</a:t>
            </a:r>
            <a:r>
              <a:rPr lang="en-US" altLang="zh-CN" sz="1800" dirty="0"/>
              <a:t>5</a:t>
            </a:r>
            <a:r>
              <a:rPr lang="zh-CN" altLang="en-US" sz="1800" dirty="0"/>
              <a:t>个像素	</a:t>
            </a:r>
          </a:p>
          <a:p>
            <a:pPr lvl="2"/>
            <a:r>
              <a:rPr lang="en-US" altLang="zh-CN" sz="1800" dirty="0" err="1"/>
              <a:t>leftPane.add</a:t>
            </a:r>
            <a:r>
              <a:rPr lang="en-US" altLang="zh-CN" sz="1800" dirty="0"/>
              <a:t>(new </a:t>
            </a:r>
            <a:r>
              <a:rPr lang="en-US" altLang="zh-CN" sz="1800" dirty="0" err="1"/>
              <a:t>JButton</a:t>
            </a:r>
            <a:r>
              <a:rPr lang="en-US" altLang="zh-CN" sz="1800" dirty="0"/>
              <a:t>("left button"));       //</a:t>
            </a:r>
            <a:r>
              <a:rPr lang="zh-CN" altLang="en-US" sz="1800" dirty="0"/>
              <a:t>将按钮添加到左边的面板</a:t>
            </a:r>
          </a:p>
          <a:p>
            <a:pPr lvl="2"/>
            <a:r>
              <a:rPr lang="en-US" altLang="zh-CN" sz="1800" dirty="0" err="1"/>
              <a:t>rightPane.add</a:t>
            </a:r>
            <a:r>
              <a:rPr lang="en-US" altLang="zh-CN" sz="1800" dirty="0"/>
              <a:t>(new </a:t>
            </a:r>
            <a:r>
              <a:rPr lang="en-US" altLang="zh-CN" sz="1800" dirty="0" err="1"/>
              <a:t>JButton</a:t>
            </a:r>
            <a:r>
              <a:rPr lang="en-US" altLang="zh-CN" sz="1800" dirty="0"/>
              <a:t>("right button"));   //</a:t>
            </a:r>
            <a:r>
              <a:rPr lang="zh-CN" altLang="en-US" sz="1800" dirty="0"/>
              <a:t>将按钮添加到右边的面板</a:t>
            </a:r>
          </a:p>
          <a:p>
            <a:pPr lvl="2"/>
            <a:r>
              <a:rPr lang="en-US" altLang="zh-CN" sz="1800" dirty="0" err="1"/>
              <a:t>c.add</a:t>
            </a:r>
            <a:r>
              <a:rPr lang="en-US" altLang="zh-CN" sz="1800" dirty="0"/>
              <a:t>(</a:t>
            </a:r>
            <a:r>
              <a:rPr lang="en-US" altLang="zh-CN" sz="1800" dirty="0" err="1"/>
              <a:t>sp</a:t>
            </a:r>
            <a:r>
              <a:rPr lang="en-US" altLang="zh-CN" sz="1800" dirty="0"/>
              <a:t>);//</a:t>
            </a:r>
            <a:r>
              <a:rPr lang="zh-CN" altLang="en-US" sz="1800" dirty="0"/>
              <a:t>将分割条</a:t>
            </a:r>
            <a:r>
              <a:rPr lang="en-US" altLang="zh-CN" sz="1800" dirty="0"/>
              <a:t>(</a:t>
            </a:r>
            <a:r>
              <a:rPr lang="zh-CN" altLang="en-US" sz="1800" dirty="0"/>
              <a:t>含左右两个带按钮的面板</a:t>
            </a:r>
            <a:r>
              <a:rPr lang="en-US" altLang="zh-CN" sz="1800" dirty="0"/>
              <a:t>)</a:t>
            </a:r>
            <a:r>
              <a:rPr lang="zh-CN" altLang="en-US" sz="1800" dirty="0"/>
              <a:t>添加到窗口上		</a:t>
            </a:r>
          </a:p>
          <a:p>
            <a:pPr lvl="2"/>
            <a:r>
              <a:rPr lang="en-US" altLang="zh-CN" sz="1800" dirty="0" err="1"/>
              <a:t>fr.setDefaultCloseOperation</a:t>
            </a:r>
            <a:r>
              <a:rPr lang="en-US" altLang="zh-CN" sz="1800" dirty="0"/>
              <a:t>(</a:t>
            </a:r>
            <a:r>
              <a:rPr lang="en-US" altLang="zh-CN" sz="1800" dirty="0" err="1"/>
              <a:t>JFrame.EXIT_ON_CLOSE</a:t>
            </a:r>
            <a:r>
              <a:rPr lang="en-US" altLang="zh-CN" sz="1800" dirty="0"/>
              <a:t>);</a:t>
            </a:r>
          </a:p>
          <a:p>
            <a:pPr lvl="2"/>
            <a:r>
              <a:rPr lang="en-US" altLang="zh-CN" sz="1800" dirty="0" err="1"/>
              <a:t>fr.setSize</a:t>
            </a:r>
            <a:r>
              <a:rPr lang="en-US" altLang="zh-CN" sz="1800" dirty="0"/>
              <a:t>(400,300);	</a:t>
            </a:r>
          </a:p>
          <a:p>
            <a:pPr lvl="2"/>
            <a:r>
              <a:rPr lang="en-US" altLang="zh-CN" sz="1800" dirty="0" err="1"/>
              <a:t>fr.setVisible</a:t>
            </a:r>
            <a:r>
              <a:rPr lang="en-US" altLang="zh-CN" sz="1800" dirty="0"/>
              <a:t>(true);</a:t>
            </a:r>
          </a:p>
          <a:p>
            <a:pPr lvl="2"/>
            <a:r>
              <a:rPr lang="en-US" altLang="zh-CN" sz="1800" b="1" dirty="0">
                <a:solidFill>
                  <a:srgbClr val="FF0000"/>
                </a:solidFill>
              </a:rPr>
              <a:t>//</a:t>
            </a:r>
            <a:r>
              <a:rPr lang="zh-CN" altLang="en-US" sz="1800" b="1" dirty="0">
                <a:solidFill>
                  <a:srgbClr val="FF0000"/>
                </a:solidFill>
              </a:rPr>
              <a:t>以下语句须放在</a:t>
            </a:r>
            <a:r>
              <a:rPr lang="en-US" altLang="zh-CN" sz="1800" b="1" dirty="0" err="1">
                <a:solidFill>
                  <a:srgbClr val="FF0000"/>
                </a:solidFill>
              </a:rPr>
              <a:t>setVisible</a:t>
            </a:r>
            <a:r>
              <a:rPr lang="zh-CN" altLang="en-US" sz="1800" b="1" dirty="0">
                <a:solidFill>
                  <a:srgbClr val="FF0000"/>
                </a:solidFill>
              </a:rPr>
              <a:t>之后，否则不会起到效果</a:t>
            </a:r>
          </a:p>
          <a:p>
            <a:pPr lvl="2"/>
            <a:r>
              <a:rPr lang="en-US" altLang="zh-CN" sz="1800" dirty="0" err="1"/>
              <a:t>sp.setDividerLocation</a:t>
            </a:r>
            <a:r>
              <a:rPr lang="en-US" altLang="zh-CN" sz="1800" dirty="0"/>
              <a:t>(0.3);  //</a:t>
            </a:r>
            <a:r>
              <a:rPr lang="zh-CN" altLang="en-US" sz="1800" dirty="0"/>
              <a:t>左边占</a:t>
            </a:r>
            <a:r>
              <a:rPr lang="en-US" altLang="zh-CN" sz="1800" dirty="0"/>
              <a:t>0.3(30%)</a:t>
            </a:r>
            <a:r>
              <a:rPr lang="zh-CN" altLang="en-US" sz="1800" dirty="0"/>
              <a:t>，右边占</a:t>
            </a:r>
            <a:r>
              <a:rPr lang="en-US" altLang="zh-CN" sz="1800" dirty="0"/>
              <a:t>0.7(70%)</a:t>
            </a:r>
          </a:p>
          <a:p>
            <a:pPr lvl="1"/>
            <a:r>
              <a:rPr lang="en-US" altLang="zh-CN" sz="1800" dirty="0"/>
              <a:t>}</a:t>
            </a:r>
          </a:p>
          <a:p>
            <a:r>
              <a:rPr lang="en-US" altLang="zh-CN" sz="1800" dirty="0"/>
              <a:t>}</a:t>
            </a:r>
          </a:p>
        </p:txBody>
      </p:sp>
      <p:pic>
        <p:nvPicPr>
          <p:cNvPr id="31847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688" y="643678"/>
            <a:ext cx="3116263"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21507"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08"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21509"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10"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21511"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21512"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21513"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21514" name="AutoShape 10"/>
          <p:cNvSpPr>
            <a:spLocks noChangeArrowheads="1"/>
          </p:cNvSpPr>
          <p:nvPr/>
        </p:nvSpPr>
        <p:spPr bwMode="auto">
          <a:xfrm>
            <a:off x="8012113" y="2417763"/>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5"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16"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21517"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18"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21519"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20"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21521"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22"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21523"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24"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21525"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26"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21527"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28"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21529"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1530"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685800" y="88900"/>
            <a:ext cx="7772400" cy="457200"/>
          </a:xfrm>
        </p:spPr>
        <p:txBody>
          <a:bodyPr/>
          <a:lstStyle/>
          <a:p>
            <a:pPr eaLnBrk="1" hangingPunct="1">
              <a:defRPr/>
            </a:pPr>
            <a:r>
              <a:rPr lang="en-US" altLang="zh-CN"/>
              <a:t>9.3.1</a:t>
            </a:r>
            <a:r>
              <a:rPr lang="zh-CN" altLang="en-US"/>
              <a:t>、菜单组件：</a:t>
            </a:r>
            <a:r>
              <a:rPr lang="en-US" altLang="zh-CN"/>
              <a:t>JMenuBar</a:t>
            </a:r>
            <a:r>
              <a:rPr lang="zh-CN" altLang="en-US"/>
              <a:t>、</a:t>
            </a:r>
            <a:r>
              <a:rPr lang="en-US" altLang="zh-CN"/>
              <a:t>JMenu</a:t>
            </a:r>
            <a:r>
              <a:rPr lang="zh-CN" altLang="en-US"/>
              <a:t>、</a:t>
            </a:r>
            <a:r>
              <a:rPr lang="en-US" altLang="zh-CN"/>
              <a:t>JMenuItem</a:t>
            </a:r>
          </a:p>
        </p:txBody>
      </p:sp>
      <p:sp>
        <p:nvSpPr>
          <p:cNvPr id="22531" name="Rectangle 3"/>
          <p:cNvSpPr>
            <a:spLocks noChangeArrowheads="1"/>
          </p:cNvSpPr>
          <p:nvPr/>
        </p:nvSpPr>
        <p:spPr bwMode="auto">
          <a:xfrm>
            <a:off x="0" y="2538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2532" name="Object 4"/>
          <p:cNvGraphicFramePr>
            <a:graphicFrameLocks noChangeAspect="1"/>
          </p:cNvGraphicFramePr>
          <p:nvPr/>
        </p:nvGraphicFramePr>
        <p:xfrm>
          <a:off x="355600" y="1300163"/>
          <a:ext cx="8240713" cy="2806700"/>
        </p:xfrm>
        <a:graphic>
          <a:graphicData uri="http://schemas.openxmlformats.org/presentationml/2006/ole">
            <mc:AlternateContent xmlns:mc="http://schemas.openxmlformats.org/markup-compatibility/2006">
              <mc:Choice xmlns:v="urn:schemas-microsoft-com:vml" Requires="v">
                <p:oleObj spid="_x0000_s22683" name="图片" r:id="rId3" imgW="5224990" imgH="1778919" progId="Word.Picture.8">
                  <p:embed/>
                </p:oleObj>
              </mc:Choice>
              <mc:Fallback>
                <p:oleObj name="图片" r:id="rId3" imgW="5224990" imgH="1778919"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300163"/>
                        <a:ext cx="824071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685800" y="88900"/>
            <a:ext cx="7772400" cy="457200"/>
          </a:xfrm>
        </p:spPr>
        <p:txBody>
          <a:bodyPr/>
          <a:lstStyle/>
          <a:p>
            <a:pPr eaLnBrk="1" hangingPunct="1">
              <a:defRPr/>
            </a:pPr>
            <a:r>
              <a:rPr lang="en-US" altLang="zh-CN"/>
              <a:t>9.3.1</a:t>
            </a:r>
            <a:r>
              <a:rPr lang="zh-CN" altLang="en-US"/>
              <a:t>、菜单组件：</a:t>
            </a:r>
            <a:r>
              <a:rPr lang="en-US" altLang="zh-CN"/>
              <a:t>JMenuBar</a:t>
            </a:r>
            <a:r>
              <a:rPr lang="zh-CN" altLang="en-US"/>
              <a:t>、</a:t>
            </a:r>
            <a:r>
              <a:rPr lang="en-US" altLang="zh-CN"/>
              <a:t>JMenu</a:t>
            </a:r>
            <a:r>
              <a:rPr lang="zh-CN" altLang="en-US"/>
              <a:t>、</a:t>
            </a:r>
            <a:r>
              <a:rPr lang="en-US" altLang="zh-CN"/>
              <a:t>JMenuItem</a:t>
            </a:r>
          </a:p>
        </p:txBody>
      </p:sp>
      <p:sp>
        <p:nvSpPr>
          <p:cNvPr id="23555" name="Rectangle 3"/>
          <p:cNvSpPr>
            <a:spLocks noChangeArrowheads="1"/>
          </p:cNvSpPr>
          <p:nvPr/>
        </p:nvSpPr>
        <p:spPr bwMode="auto">
          <a:xfrm>
            <a:off x="0" y="2538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6" name="Text Box 5"/>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菜单中的加速键</a:t>
            </a:r>
          </a:p>
        </p:txBody>
      </p:sp>
      <p:sp>
        <p:nvSpPr>
          <p:cNvPr id="386055" name="Rectangle 7"/>
          <p:cNvSpPr>
            <a:spLocks noChangeArrowheads="1"/>
          </p:cNvSpPr>
          <p:nvPr/>
        </p:nvSpPr>
        <p:spPr bwMode="auto">
          <a:xfrm>
            <a:off x="827088" y="1807816"/>
            <a:ext cx="7864475"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623888" indent="-623888">
              <a:buFont typeface="Symbol" pitchFamily="18" charset="2"/>
              <a:buChar char="¾"/>
            </a:pPr>
            <a:r>
              <a:rPr lang="zh-CN" altLang="en-US" dirty="0"/>
              <a:t>菜单</a:t>
            </a:r>
            <a:r>
              <a:rPr lang="en-US" altLang="zh-CN" dirty="0"/>
              <a:t>(</a:t>
            </a:r>
            <a:r>
              <a:rPr lang="en-US" altLang="zh-CN" dirty="0" err="1"/>
              <a:t>JMenu</a:t>
            </a:r>
            <a:r>
              <a:rPr lang="en-US" altLang="zh-CN" dirty="0"/>
              <a:t>)</a:t>
            </a:r>
            <a:r>
              <a:rPr lang="zh-CN" altLang="en-US" dirty="0"/>
              <a:t>或菜单项</a:t>
            </a:r>
            <a:r>
              <a:rPr lang="en-US" altLang="zh-CN" dirty="0"/>
              <a:t>(</a:t>
            </a:r>
            <a:r>
              <a:rPr lang="en-US" altLang="zh-CN" dirty="0" err="1"/>
              <a:t>JMenuItem</a:t>
            </a:r>
            <a:r>
              <a:rPr lang="en-US" altLang="zh-CN" dirty="0"/>
              <a:t>)</a:t>
            </a:r>
            <a:r>
              <a:rPr lang="zh-CN" altLang="en-US" dirty="0"/>
              <a:t>中所显示的带下划线的字母即为对应的加速键字母。如前图所示，如果要通过加速键访问“保存</a:t>
            </a:r>
            <a:r>
              <a:rPr lang="en-US" altLang="zh-CN" dirty="0"/>
              <a:t>(</a:t>
            </a:r>
            <a:r>
              <a:rPr lang="en-US" altLang="zh-CN" u="sng" dirty="0"/>
              <a:t>S</a:t>
            </a:r>
            <a:r>
              <a:rPr lang="en-US" altLang="zh-CN" dirty="0"/>
              <a:t>)…”</a:t>
            </a:r>
            <a:r>
              <a:rPr lang="zh-CN" altLang="en-US" dirty="0"/>
              <a:t>菜单，首先按下</a:t>
            </a:r>
            <a:r>
              <a:rPr lang="en-US" altLang="zh-CN" dirty="0"/>
              <a:t>ALT+F</a:t>
            </a:r>
            <a:r>
              <a:rPr lang="zh-CN" altLang="en-US" dirty="0"/>
              <a:t>（文件菜单的加速键，</a:t>
            </a:r>
            <a:r>
              <a:rPr lang="en-US" altLang="zh-CN" dirty="0" err="1"/>
              <a:t>JMenu</a:t>
            </a:r>
            <a:r>
              <a:rPr lang="zh-CN" altLang="en-US" dirty="0"/>
              <a:t>），然后再按下</a:t>
            </a:r>
            <a:r>
              <a:rPr lang="en-US" altLang="zh-CN" dirty="0"/>
              <a:t>S</a:t>
            </a:r>
            <a:r>
              <a:rPr lang="zh-CN" altLang="en-US" dirty="0"/>
              <a:t>字母键即可</a:t>
            </a:r>
            <a:r>
              <a:rPr lang="en-US" altLang="zh-CN" dirty="0"/>
              <a:t>(</a:t>
            </a:r>
            <a:r>
              <a:rPr lang="zh-CN" altLang="en-US" dirty="0"/>
              <a:t>保存菜单项的加速键，</a:t>
            </a:r>
            <a:r>
              <a:rPr lang="en-US" altLang="zh-CN" dirty="0" err="1"/>
              <a:t>JMenuItem</a:t>
            </a:r>
            <a:r>
              <a:rPr lang="en-US" altLang="zh-CN" dirty="0"/>
              <a:t>)</a:t>
            </a:r>
            <a:r>
              <a:rPr lang="zh-CN" altLang="en-US" dirty="0"/>
              <a:t>。</a:t>
            </a:r>
          </a:p>
          <a:p>
            <a:pPr marL="623888" indent="-623888">
              <a:buFont typeface="Symbol" pitchFamily="18" charset="2"/>
              <a:buChar char="¾"/>
            </a:pPr>
            <a:r>
              <a:rPr lang="zh-CN" altLang="en-US" dirty="0"/>
              <a:t>父类</a:t>
            </a:r>
            <a:r>
              <a:rPr lang="en-US" altLang="zh-CN" dirty="0" err="1"/>
              <a:t>javax.swing.AbstractButton</a:t>
            </a:r>
            <a:r>
              <a:rPr lang="zh-CN" altLang="en-US" dirty="0"/>
              <a:t>的如下方法进行设置：</a:t>
            </a:r>
          </a:p>
          <a:p>
            <a:pPr marL="623888" indent="-623888">
              <a:buFont typeface="Symbol" pitchFamily="18" charset="2"/>
              <a:buNone/>
            </a:pPr>
            <a:r>
              <a:rPr lang="zh-CN" altLang="en-US" dirty="0"/>
              <a:t>		</a:t>
            </a:r>
            <a:r>
              <a:rPr lang="en-US" altLang="zh-CN" dirty="0"/>
              <a:t>public void </a:t>
            </a:r>
            <a:r>
              <a:rPr lang="en-US" altLang="zh-CN" dirty="0" err="1">
                <a:solidFill>
                  <a:srgbClr val="FF0000"/>
                </a:solidFill>
              </a:rPr>
              <a:t>setMnemoni</a:t>
            </a:r>
            <a:r>
              <a:rPr lang="en-US" altLang="zh-CN" dirty="0" err="1"/>
              <a:t>c</a:t>
            </a:r>
            <a:r>
              <a:rPr lang="en-US" altLang="zh-CN" dirty="0"/>
              <a:t>(</a:t>
            </a:r>
            <a:r>
              <a:rPr lang="en-US" altLang="zh-CN" dirty="0" err="1"/>
              <a:t>int</a:t>
            </a:r>
            <a:r>
              <a:rPr lang="en-US" altLang="zh-CN" dirty="0"/>
              <a:t> mnemonic) </a:t>
            </a:r>
          </a:p>
          <a:p>
            <a:pPr marL="623888" indent="-623888">
              <a:buFont typeface="Symbol" pitchFamily="18" charset="2"/>
              <a:buNone/>
            </a:pPr>
            <a:r>
              <a:rPr lang="en-US" altLang="zh-CN" dirty="0"/>
              <a:t>	</a:t>
            </a:r>
            <a:r>
              <a:rPr lang="zh-CN" altLang="en-US" dirty="0"/>
              <a:t>其中 </a:t>
            </a:r>
            <a:r>
              <a:rPr lang="en-US" altLang="zh-CN" dirty="0"/>
              <a:t>mnemonic</a:t>
            </a:r>
            <a:r>
              <a:rPr lang="zh-CN" altLang="en-US" dirty="0"/>
              <a:t>为</a:t>
            </a:r>
            <a:r>
              <a:rPr lang="en-US" altLang="zh-CN" dirty="0" err="1"/>
              <a:t>java.awt.event.KeyEvent.VK_XXX</a:t>
            </a:r>
            <a:r>
              <a:rPr lang="zh-CN" altLang="en-US" dirty="0"/>
              <a:t>，</a:t>
            </a:r>
            <a:r>
              <a:rPr lang="en-US" altLang="zh-CN" dirty="0"/>
              <a:t>XXX</a:t>
            </a:r>
            <a:r>
              <a:rPr lang="zh-CN" altLang="en-US" dirty="0"/>
              <a:t>对应于相应的字母，如</a:t>
            </a:r>
            <a:r>
              <a:rPr lang="en-US" altLang="zh-CN" dirty="0"/>
              <a:t>A</a:t>
            </a:r>
            <a:r>
              <a:rPr lang="zh-CN" altLang="en-US" dirty="0"/>
              <a:t>、</a:t>
            </a:r>
            <a:r>
              <a:rPr lang="en-US" altLang="zh-CN" dirty="0"/>
              <a:t>B</a:t>
            </a:r>
            <a:r>
              <a:rPr lang="zh-CN" altLang="en-US" dirty="0"/>
              <a:t>、</a:t>
            </a:r>
            <a:r>
              <a:rPr lang="en-US" altLang="zh-CN" dirty="0"/>
              <a:t>…</a:t>
            </a:r>
            <a:r>
              <a:rPr lang="zh-CN" altLang="en-US" dirty="0"/>
              <a:t>等。</a:t>
            </a:r>
          </a:p>
          <a:p>
            <a:pPr marL="623888" indent="-623888">
              <a:buFont typeface="Symbol" pitchFamily="18" charset="2"/>
              <a:buChar char="¾"/>
            </a:pPr>
            <a:r>
              <a:rPr lang="zh-CN" altLang="en-US" dirty="0"/>
              <a:t>源文件加入：</a:t>
            </a:r>
            <a:r>
              <a:rPr lang="en-US" altLang="zh-CN" dirty="0"/>
              <a:t>import </a:t>
            </a:r>
            <a:r>
              <a:rPr lang="en-US" altLang="zh-CN" dirty="0" err="1"/>
              <a:t>java.awt.event</a:t>
            </a:r>
            <a:r>
              <a:rPr lang="en-US" altLang="zh-CN" dirty="0"/>
              <a:t>.*;</a:t>
            </a:r>
            <a:r>
              <a:rPr lang="en-US" altLang="zh-CN" sz="28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60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605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605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60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685800" y="88900"/>
            <a:ext cx="7772400" cy="457200"/>
          </a:xfrm>
        </p:spPr>
        <p:txBody>
          <a:bodyPr/>
          <a:lstStyle/>
          <a:p>
            <a:pPr eaLnBrk="1" hangingPunct="1">
              <a:defRPr/>
            </a:pPr>
            <a:r>
              <a:rPr lang="en-US" altLang="zh-CN"/>
              <a:t>9.3.1</a:t>
            </a:r>
            <a:r>
              <a:rPr lang="zh-CN" altLang="en-US"/>
              <a:t>、菜单组件：</a:t>
            </a:r>
            <a:r>
              <a:rPr lang="en-US" altLang="zh-CN"/>
              <a:t>JMenuBar</a:t>
            </a:r>
            <a:r>
              <a:rPr lang="zh-CN" altLang="en-US"/>
              <a:t>、</a:t>
            </a:r>
            <a:r>
              <a:rPr lang="en-US" altLang="zh-CN"/>
              <a:t>JMenu</a:t>
            </a:r>
            <a:r>
              <a:rPr lang="zh-CN" altLang="en-US"/>
              <a:t>、</a:t>
            </a:r>
            <a:r>
              <a:rPr lang="en-US" altLang="zh-CN"/>
              <a:t>JMenuItem</a:t>
            </a:r>
          </a:p>
        </p:txBody>
      </p:sp>
      <p:sp>
        <p:nvSpPr>
          <p:cNvPr id="24579" name="Rectangle 3"/>
          <p:cNvSpPr>
            <a:spLocks noChangeArrowheads="1"/>
          </p:cNvSpPr>
          <p:nvPr/>
        </p:nvSpPr>
        <p:spPr bwMode="auto">
          <a:xfrm>
            <a:off x="0" y="2538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580" name="Rectangle 7"/>
          <p:cNvSpPr>
            <a:spLocks noChangeArrowheads="1"/>
          </p:cNvSpPr>
          <p:nvPr/>
        </p:nvSpPr>
        <p:spPr bwMode="auto">
          <a:xfrm>
            <a:off x="546100" y="1292225"/>
            <a:ext cx="8150225"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例如：</a:t>
            </a:r>
          </a:p>
          <a:p>
            <a:pPr lvl="1"/>
            <a:r>
              <a:rPr lang="en-US" altLang="zh-CN" sz="2000" dirty="0"/>
              <a:t>Import </a:t>
            </a:r>
            <a:r>
              <a:rPr lang="en-US" altLang="zh-CN" sz="2000" dirty="0" err="1"/>
              <a:t>java.awt.event</a:t>
            </a:r>
            <a:r>
              <a:rPr lang="en-US" altLang="zh-CN" sz="2000" dirty="0"/>
              <a:t>.*;</a:t>
            </a:r>
          </a:p>
          <a:p>
            <a:pPr lvl="1"/>
            <a:r>
              <a:rPr lang="en-US" altLang="zh-CN" sz="2000" dirty="0"/>
              <a:t>…</a:t>
            </a:r>
          </a:p>
          <a:p>
            <a:pPr lvl="1"/>
            <a:r>
              <a:rPr lang="en-US" altLang="zh-CN" sz="2000" dirty="0"/>
              <a:t>//</a:t>
            </a:r>
            <a:r>
              <a:rPr lang="zh-CN" altLang="en-US" sz="2000" dirty="0"/>
              <a:t>定义菜单变量</a:t>
            </a:r>
            <a:r>
              <a:rPr lang="en-US" altLang="zh-CN" sz="2000" dirty="0"/>
              <a:t>(</a:t>
            </a:r>
            <a:r>
              <a:rPr lang="zh-CN" altLang="en-US" sz="2000" dirty="0"/>
              <a:t>对象</a:t>
            </a:r>
            <a:r>
              <a:rPr lang="en-US" altLang="zh-CN" sz="2000" dirty="0"/>
              <a:t>)</a:t>
            </a:r>
          </a:p>
          <a:p>
            <a:pPr lvl="1"/>
            <a:r>
              <a:rPr lang="en-US" altLang="zh-CN" sz="2000" dirty="0" err="1"/>
              <a:t>JMenu</a:t>
            </a:r>
            <a:r>
              <a:rPr lang="en-US" altLang="zh-CN" sz="2000" dirty="0"/>
              <a:t> 	</a:t>
            </a:r>
            <a:r>
              <a:rPr lang="en-US" altLang="zh-CN" sz="2000" dirty="0" err="1"/>
              <a:t>miFile</a:t>
            </a:r>
            <a:r>
              <a:rPr lang="en-US" altLang="zh-CN" sz="2000" dirty="0"/>
              <a:t>=new </a:t>
            </a:r>
            <a:r>
              <a:rPr lang="en-US" altLang="zh-CN" sz="2000" dirty="0" err="1"/>
              <a:t>JMenu</a:t>
            </a:r>
            <a:r>
              <a:rPr lang="en-US" altLang="zh-CN" sz="2000" dirty="0"/>
              <a:t>("</a:t>
            </a:r>
            <a:r>
              <a:rPr lang="zh-CN" altLang="en-US" sz="2000" dirty="0"/>
              <a:t>文件</a:t>
            </a:r>
            <a:r>
              <a:rPr lang="en-US" altLang="zh-CN" sz="2000" dirty="0"/>
              <a:t>(F) ");</a:t>
            </a:r>
          </a:p>
          <a:p>
            <a:pPr lvl="1"/>
            <a:r>
              <a:rPr lang="en-US" altLang="zh-CN" sz="2000" dirty="0" err="1"/>
              <a:t>JMenuItem</a:t>
            </a:r>
            <a:r>
              <a:rPr lang="en-US" altLang="zh-CN" sz="2000" dirty="0"/>
              <a:t> 	</a:t>
            </a:r>
            <a:r>
              <a:rPr lang="en-US" altLang="zh-CN" sz="2000" dirty="0" err="1"/>
              <a:t>miNew</a:t>
            </a:r>
            <a:r>
              <a:rPr lang="en-US" altLang="zh-CN" sz="2000" dirty="0"/>
              <a:t>=new </a:t>
            </a:r>
            <a:r>
              <a:rPr lang="en-US" altLang="zh-CN" sz="2000" b="1" dirty="0" err="1">
                <a:solidFill>
                  <a:srgbClr val="FF0000"/>
                </a:solidFill>
              </a:rPr>
              <a:t>JMenuItem</a:t>
            </a:r>
            <a:r>
              <a:rPr lang="en-US" altLang="zh-CN" sz="2000" b="1" dirty="0">
                <a:solidFill>
                  <a:srgbClr val="FF0000"/>
                </a:solidFill>
              </a:rPr>
              <a:t>("</a:t>
            </a:r>
            <a:r>
              <a:rPr lang="zh-CN" altLang="en-US" sz="2000" b="1" dirty="0">
                <a:solidFill>
                  <a:srgbClr val="FF0000"/>
                </a:solidFill>
              </a:rPr>
              <a:t>新建</a:t>
            </a:r>
            <a:r>
              <a:rPr lang="en-US" altLang="zh-CN" sz="2000" b="1" dirty="0">
                <a:solidFill>
                  <a:srgbClr val="FF0000"/>
                </a:solidFill>
              </a:rPr>
              <a:t>(N) ", </a:t>
            </a:r>
            <a:r>
              <a:rPr lang="en-US" altLang="zh-CN" sz="2000" b="1" dirty="0" err="1">
                <a:solidFill>
                  <a:srgbClr val="FF0000"/>
                </a:solidFill>
              </a:rPr>
              <a:t>KeyEvent.VK_N</a:t>
            </a:r>
            <a:r>
              <a:rPr lang="en-US" altLang="zh-CN" sz="2000" b="1" dirty="0">
                <a:solidFill>
                  <a:srgbClr val="FF0000"/>
                </a:solidFill>
              </a:rPr>
              <a:t>)</a:t>
            </a:r>
            <a:r>
              <a:rPr lang="en-US" altLang="zh-CN" sz="2000" dirty="0"/>
              <a:t>, </a:t>
            </a:r>
          </a:p>
          <a:p>
            <a:pPr lvl="2"/>
            <a:r>
              <a:rPr lang="en-US" altLang="zh-CN" sz="2000" dirty="0"/>
              <a:t>	</a:t>
            </a:r>
            <a:r>
              <a:rPr lang="en-US" altLang="zh-CN" sz="2000" dirty="0" err="1"/>
              <a:t>miOpen</a:t>
            </a:r>
            <a:r>
              <a:rPr lang="en-US" altLang="zh-CN" sz="2000" dirty="0"/>
              <a:t>=new </a:t>
            </a:r>
            <a:r>
              <a:rPr lang="en-US" altLang="zh-CN" sz="2000" dirty="0" err="1"/>
              <a:t>JMenuItem</a:t>
            </a:r>
            <a:r>
              <a:rPr lang="en-US" altLang="zh-CN" sz="2000" dirty="0"/>
              <a:t>("</a:t>
            </a:r>
            <a:r>
              <a:rPr lang="zh-CN" altLang="en-US" sz="2000" dirty="0"/>
              <a:t>打开</a:t>
            </a:r>
            <a:r>
              <a:rPr lang="en-US" altLang="zh-CN" sz="2000" dirty="0"/>
              <a:t>(O)… ");</a:t>
            </a:r>
          </a:p>
          <a:p>
            <a:pPr lvl="2"/>
            <a:r>
              <a:rPr lang="en-US" altLang="zh-CN" sz="2000" dirty="0"/>
              <a:t>	</a:t>
            </a:r>
          </a:p>
          <a:p>
            <a:pPr lvl="1"/>
            <a:r>
              <a:rPr lang="en-US" altLang="zh-CN" sz="2000" dirty="0"/>
              <a:t>…</a:t>
            </a:r>
          </a:p>
          <a:p>
            <a:pPr lvl="1"/>
            <a:r>
              <a:rPr lang="en-US" altLang="zh-CN" sz="2000" b="1" dirty="0" err="1">
                <a:solidFill>
                  <a:srgbClr val="FF0000"/>
                </a:solidFill>
              </a:rPr>
              <a:t>miFile.setMnemonic</a:t>
            </a:r>
            <a:r>
              <a:rPr lang="en-US" altLang="zh-CN" sz="2000" b="1" dirty="0">
                <a:solidFill>
                  <a:srgbClr val="FF0000"/>
                </a:solidFill>
              </a:rPr>
              <a:t>(</a:t>
            </a:r>
            <a:r>
              <a:rPr lang="en-US" altLang="zh-CN" sz="2000" b="1" dirty="0" err="1">
                <a:solidFill>
                  <a:srgbClr val="FF0000"/>
                </a:solidFill>
              </a:rPr>
              <a:t>KeyEvent.VK_F</a:t>
            </a:r>
            <a:r>
              <a:rPr lang="en-US" altLang="zh-CN" sz="2000" b="1" dirty="0">
                <a:solidFill>
                  <a:srgbClr val="FF0000"/>
                </a:solidFill>
              </a:rPr>
              <a:t>);</a:t>
            </a:r>
          </a:p>
          <a:p>
            <a:pPr lvl="1"/>
            <a:r>
              <a:rPr lang="en-US" altLang="zh-CN" sz="2000" dirty="0" err="1"/>
              <a:t>miFile.add</a:t>
            </a:r>
            <a:r>
              <a:rPr lang="en-US" altLang="zh-CN" sz="2000" dirty="0"/>
              <a:t>(</a:t>
            </a:r>
            <a:r>
              <a:rPr lang="en-US" altLang="zh-CN" sz="2000" dirty="0" err="1"/>
              <a:t>miNew</a:t>
            </a:r>
            <a:r>
              <a:rPr lang="en-US" altLang="zh-CN" sz="2000" dirty="0"/>
              <a:t>);</a:t>
            </a:r>
          </a:p>
          <a:p>
            <a:pPr lvl="1"/>
            <a:r>
              <a:rPr lang="en-US" altLang="zh-CN" sz="2000" dirty="0" err="1"/>
              <a:t>miFile.add</a:t>
            </a:r>
            <a:r>
              <a:rPr lang="en-US" altLang="zh-CN" sz="2000" dirty="0"/>
              <a:t>(</a:t>
            </a:r>
            <a:r>
              <a:rPr lang="en-US" altLang="zh-CN" sz="2000" dirty="0" err="1"/>
              <a:t>miOpen</a:t>
            </a:r>
            <a:r>
              <a:rPr lang="en-US" altLang="zh-CN" sz="2000" dirty="0"/>
              <a:t>);</a:t>
            </a:r>
          </a:p>
          <a:p>
            <a:pPr lvl="1"/>
            <a:r>
              <a:rPr lang="en-US" altLang="zh-CN" sz="2000" b="1" dirty="0" err="1">
                <a:solidFill>
                  <a:srgbClr val="FF0000"/>
                </a:solidFill>
              </a:rPr>
              <a:t>miOpen.setMnemonic</a:t>
            </a:r>
            <a:r>
              <a:rPr lang="en-US" altLang="zh-CN" sz="2000" b="1" dirty="0">
                <a:solidFill>
                  <a:srgbClr val="FF0000"/>
                </a:solidFill>
              </a:rPr>
              <a:t>(</a:t>
            </a:r>
            <a:r>
              <a:rPr lang="en-US" altLang="zh-CN" sz="2000" b="1" dirty="0" err="1">
                <a:solidFill>
                  <a:srgbClr val="FF0000"/>
                </a:solidFill>
              </a:rPr>
              <a:t>KeyEvent.VK_O</a:t>
            </a:r>
            <a:r>
              <a:rPr lang="en-US" altLang="zh-CN" sz="2000" b="1" dirty="0">
                <a:solidFill>
                  <a:srgbClr val="FF0000"/>
                </a:solidFill>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685800" y="88900"/>
            <a:ext cx="7772400" cy="457200"/>
          </a:xfrm>
        </p:spPr>
        <p:txBody>
          <a:bodyPr/>
          <a:lstStyle/>
          <a:p>
            <a:pPr eaLnBrk="1" hangingPunct="1">
              <a:defRPr/>
            </a:pPr>
            <a:r>
              <a:rPr lang="en-US" altLang="zh-CN"/>
              <a:t>9.3.1</a:t>
            </a:r>
            <a:r>
              <a:rPr lang="zh-CN" altLang="en-US"/>
              <a:t>、菜单组件：</a:t>
            </a:r>
            <a:r>
              <a:rPr lang="en-US" altLang="zh-CN"/>
              <a:t>JMenuBar</a:t>
            </a:r>
            <a:r>
              <a:rPr lang="zh-CN" altLang="en-US"/>
              <a:t>、</a:t>
            </a:r>
            <a:r>
              <a:rPr lang="en-US" altLang="zh-CN"/>
              <a:t>JMenu</a:t>
            </a:r>
            <a:r>
              <a:rPr lang="zh-CN" altLang="en-US"/>
              <a:t>、</a:t>
            </a:r>
            <a:r>
              <a:rPr lang="en-US" altLang="zh-CN"/>
              <a:t>JMenuItem</a:t>
            </a:r>
          </a:p>
        </p:txBody>
      </p:sp>
      <p:sp>
        <p:nvSpPr>
          <p:cNvPr id="25603" name="Rectangle 3"/>
          <p:cNvSpPr>
            <a:spLocks noChangeArrowheads="1"/>
          </p:cNvSpPr>
          <p:nvPr/>
        </p:nvSpPr>
        <p:spPr bwMode="auto">
          <a:xfrm>
            <a:off x="0" y="2538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604" name="Text Box 4"/>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菜单中的快捷键和图标</a:t>
            </a:r>
          </a:p>
        </p:txBody>
      </p:sp>
      <p:sp>
        <p:nvSpPr>
          <p:cNvPr id="388101" name="Rectangle 5"/>
          <p:cNvSpPr>
            <a:spLocks noChangeArrowheads="1"/>
          </p:cNvSpPr>
          <p:nvPr/>
        </p:nvSpPr>
        <p:spPr bwMode="auto">
          <a:xfrm>
            <a:off x="893763" y="1528763"/>
            <a:ext cx="7864475" cy="488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23888" indent="-623888">
              <a:buFont typeface="Symbol" pitchFamily="18" charset="2"/>
              <a:buChar char="¾"/>
            </a:pPr>
            <a:r>
              <a:rPr lang="zh-CN" altLang="en-US" sz="2000"/>
              <a:t>带加速键的菜单需要两步才能操作，快速键一次完成，如按下</a:t>
            </a:r>
            <a:r>
              <a:rPr lang="en-US" altLang="zh-CN" sz="2000"/>
              <a:t>CTRL+S</a:t>
            </a:r>
            <a:r>
              <a:rPr lang="zh-CN" altLang="en-US" sz="2000"/>
              <a:t>键即可触发</a:t>
            </a:r>
            <a:r>
              <a:rPr lang="en-US" altLang="zh-CN" sz="2000"/>
              <a:t>"</a:t>
            </a:r>
            <a:r>
              <a:rPr lang="zh-CN" altLang="en-US" sz="2000"/>
              <a:t>保存</a:t>
            </a:r>
            <a:r>
              <a:rPr lang="en-US" altLang="zh-CN" sz="2000"/>
              <a:t>"</a:t>
            </a:r>
            <a:r>
              <a:rPr lang="zh-CN" altLang="en-US" sz="2000"/>
              <a:t>菜单的功能 </a:t>
            </a:r>
          </a:p>
          <a:p>
            <a:pPr marL="623888" indent="-623888">
              <a:buFont typeface="Symbol" pitchFamily="18" charset="2"/>
              <a:buChar char="¾"/>
            </a:pPr>
            <a:r>
              <a:rPr lang="zh-CN" altLang="en-US" sz="2000"/>
              <a:t>设置快捷键的方法定义在</a:t>
            </a:r>
            <a:r>
              <a:rPr lang="en-US" altLang="zh-CN" sz="2000"/>
              <a:t>JMenuItem</a:t>
            </a:r>
            <a:r>
              <a:rPr lang="zh-CN" altLang="en-US" sz="2000"/>
              <a:t>中，如下：</a:t>
            </a:r>
          </a:p>
          <a:p>
            <a:pPr marL="623888" indent="-623888">
              <a:buFont typeface="Symbol" pitchFamily="18" charset="2"/>
              <a:buNone/>
            </a:pPr>
            <a:r>
              <a:rPr lang="zh-CN" altLang="en-US" sz="2000"/>
              <a:t>		</a:t>
            </a:r>
            <a:r>
              <a:rPr lang="en-US" altLang="zh-CN" sz="2000"/>
              <a:t>public void </a:t>
            </a:r>
            <a:r>
              <a:rPr lang="en-US" altLang="zh-CN" sz="2000" b="1">
                <a:solidFill>
                  <a:srgbClr val="FF0000"/>
                </a:solidFill>
              </a:rPr>
              <a:t>setAccelerator</a:t>
            </a:r>
            <a:r>
              <a:rPr lang="en-US" altLang="zh-CN" sz="2000"/>
              <a:t>(KeyStroke keyStroke) </a:t>
            </a:r>
          </a:p>
          <a:p>
            <a:pPr marL="623888" indent="-623888">
              <a:buFont typeface="Symbol" pitchFamily="18" charset="2"/>
              <a:buNone/>
            </a:pPr>
            <a:r>
              <a:rPr lang="en-US" altLang="zh-CN" sz="2000"/>
              <a:t>	</a:t>
            </a:r>
            <a:r>
              <a:rPr lang="zh-CN" altLang="en-US" sz="2000"/>
              <a:t>其中</a:t>
            </a:r>
            <a:r>
              <a:rPr lang="en-US" altLang="zh-CN" sz="2000"/>
              <a:t>keyStroke</a:t>
            </a:r>
            <a:r>
              <a:rPr lang="zh-CN" altLang="en-US" sz="2000"/>
              <a:t>则通常采用</a:t>
            </a:r>
            <a:r>
              <a:rPr lang="en-US" altLang="zh-CN" sz="2000"/>
              <a:t>KeyStroke</a:t>
            </a:r>
            <a:r>
              <a:rPr lang="zh-CN" altLang="en-US" sz="2000"/>
              <a:t>的如下静态方法获得 。</a:t>
            </a:r>
          </a:p>
          <a:p>
            <a:pPr marL="623888" indent="-623888">
              <a:buFont typeface="Symbol" pitchFamily="18" charset="2"/>
              <a:buNone/>
            </a:pPr>
            <a:r>
              <a:rPr lang="zh-CN" altLang="en-US" sz="2000"/>
              <a:t>		</a:t>
            </a:r>
            <a:r>
              <a:rPr lang="en-US" altLang="zh-CN" sz="2000"/>
              <a:t>public </a:t>
            </a:r>
            <a:r>
              <a:rPr lang="en-US" altLang="zh-CN" sz="2000" b="1">
                <a:solidFill>
                  <a:srgbClr val="FF0000"/>
                </a:solidFill>
              </a:rPr>
              <a:t>static</a:t>
            </a:r>
            <a:r>
              <a:rPr lang="en-US" altLang="zh-CN" sz="2000"/>
              <a:t> KeyStroke </a:t>
            </a:r>
            <a:r>
              <a:rPr lang="en-US" altLang="zh-CN" sz="2000" b="1">
                <a:solidFill>
                  <a:srgbClr val="FF0000"/>
                </a:solidFill>
              </a:rPr>
              <a:t>getKeyStroke</a:t>
            </a:r>
            <a:r>
              <a:rPr lang="en-US" altLang="zh-CN" sz="2000"/>
              <a:t>(int keyCode, int modifiers) </a:t>
            </a:r>
            <a:r>
              <a:rPr lang="zh-CN" altLang="en-US" sz="2000"/>
              <a:t>其中，</a:t>
            </a:r>
            <a:r>
              <a:rPr lang="en-US" altLang="zh-CN" sz="2000"/>
              <a:t>keyCode</a:t>
            </a:r>
            <a:r>
              <a:rPr lang="zh-CN" altLang="en-US" sz="2000"/>
              <a:t>是定义在</a:t>
            </a:r>
            <a:r>
              <a:rPr lang="en-US" altLang="zh-CN" sz="2000"/>
              <a:t>java.awt.event.KeyEvent</a:t>
            </a:r>
            <a:r>
              <a:rPr lang="zh-CN" altLang="en-US" sz="2000"/>
              <a:t>中的虚拟键常量：</a:t>
            </a:r>
          </a:p>
          <a:p>
            <a:pPr marL="623888" indent="-623888"/>
            <a:r>
              <a:rPr lang="zh-CN" altLang="en-US" sz="2000"/>
              <a:t>	</a:t>
            </a:r>
            <a:r>
              <a:rPr lang="en-US" altLang="zh-CN" sz="2000"/>
              <a:t>java.awt.event.KeyEvent.VK_ENTER</a:t>
            </a:r>
          </a:p>
          <a:p>
            <a:pPr marL="623888" indent="-623888"/>
            <a:r>
              <a:rPr lang="en-US" altLang="zh-CN" sz="2000"/>
              <a:t>	java.awt.event.KeyEvent.VK_N</a:t>
            </a:r>
          </a:p>
          <a:p>
            <a:pPr marL="623888" indent="-623888"/>
            <a:r>
              <a:rPr lang="en-US" altLang="zh-CN" sz="2000"/>
              <a:t>	…</a:t>
            </a:r>
          </a:p>
          <a:p>
            <a:pPr marL="623888" indent="-623888"/>
            <a:r>
              <a:rPr lang="en-US" altLang="zh-CN" sz="2000"/>
              <a:t>          </a:t>
            </a:r>
            <a:r>
              <a:rPr lang="zh-CN" altLang="en-US" sz="2000"/>
              <a:t>而</a:t>
            </a:r>
            <a:r>
              <a:rPr lang="en-US" altLang="zh-CN" sz="2000"/>
              <a:t>modifiers</a:t>
            </a:r>
            <a:r>
              <a:rPr lang="zh-CN" altLang="en-US" sz="2000"/>
              <a:t>则是定义在</a:t>
            </a:r>
            <a:r>
              <a:rPr lang="en-US" altLang="zh-CN" sz="2000"/>
              <a:t>java.awt.event.InputEvent</a:t>
            </a:r>
            <a:r>
              <a:rPr lang="zh-CN" altLang="en-US" sz="2000"/>
              <a:t>中的修饰符常量：</a:t>
            </a:r>
          </a:p>
          <a:p>
            <a:pPr marL="623888" indent="-623888"/>
            <a:r>
              <a:rPr lang="zh-CN" altLang="en-US" sz="2000"/>
              <a:t>	</a:t>
            </a:r>
            <a:r>
              <a:rPr lang="en-US" altLang="zh-CN" sz="2000"/>
              <a:t>java.awt.event.InputEvent.SHIFT_DOWN_MASK </a:t>
            </a:r>
          </a:p>
          <a:p>
            <a:pPr marL="623888" indent="-623888"/>
            <a:r>
              <a:rPr lang="en-US" altLang="zh-CN" sz="2000"/>
              <a:t>	java.awt.event.InputEvent.CTRL_DOWN_MASK </a:t>
            </a:r>
          </a:p>
          <a:p>
            <a:pPr marL="623888" indent="-623888"/>
            <a:r>
              <a:rPr lang="en-US" altLang="zh-CN" sz="2000"/>
              <a:t>	…</a:t>
            </a:r>
          </a:p>
          <a:p>
            <a:pPr marL="623888" indent="-623888">
              <a:buFont typeface="Symbol" pitchFamily="18" charset="2"/>
              <a:buChar char="¾"/>
            </a:pPr>
            <a:r>
              <a:rPr lang="zh-CN" altLang="en-US" sz="2000"/>
              <a:t>源文件加入：</a:t>
            </a:r>
            <a:r>
              <a:rPr lang="en-US" altLang="zh-CN" sz="2000"/>
              <a:t>import java.awt.event.*;</a:t>
            </a:r>
            <a:r>
              <a:rPr lang="en-US" altLang="zh-CN"/>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810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810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810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810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810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810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810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810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810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810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8101">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8810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685800" y="88900"/>
            <a:ext cx="7772400" cy="457200"/>
          </a:xfrm>
        </p:spPr>
        <p:txBody>
          <a:bodyPr/>
          <a:lstStyle/>
          <a:p>
            <a:pPr eaLnBrk="1" hangingPunct="1">
              <a:defRPr/>
            </a:pPr>
            <a:r>
              <a:rPr lang="en-US" altLang="zh-CN"/>
              <a:t>9.3.1</a:t>
            </a:r>
            <a:r>
              <a:rPr lang="zh-CN" altLang="en-US"/>
              <a:t>、菜单组件：</a:t>
            </a:r>
            <a:r>
              <a:rPr lang="en-US" altLang="zh-CN"/>
              <a:t>JMenuBar</a:t>
            </a:r>
            <a:r>
              <a:rPr lang="zh-CN" altLang="en-US"/>
              <a:t>、</a:t>
            </a:r>
            <a:r>
              <a:rPr lang="en-US" altLang="zh-CN"/>
              <a:t>JMenu</a:t>
            </a:r>
            <a:r>
              <a:rPr lang="zh-CN" altLang="en-US"/>
              <a:t>、</a:t>
            </a:r>
            <a:r>
              <a:rPr lang="en-US" altLang="zh-CN"/>
              <a:t>JMenuItem</a:t>
            </a:r>
          </a:p>
        </p:txBody>
      </p:sp>
      <p:sp>
        <p:nvSpPr>
          <p:cNvPr id="26627" name="Rectangle 3"/>
          <p:cNvSpPr>
            <a:spLocks noChangeArrowheads="1"/>
          </p:cNvSpPr>
          <p:nvPr/>
        </p:nvSpPr>
        <p:spPr bwMode="auto">
          <a:xfrm>
            <a:off x="0" y="2538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628" name="Rectangle 6"/>
          <p:cNvSpPr>
            <a:spLocks noChangeArrowheads="1"/>
          </p:cNvSpPr>
          <p:nvPr/>
        </p:nvSpPr>
        <p:spPr bwMode="auto">
          <a:xfrm>
            <a:off x="277813" y="909638"/>
            <a:ext cx="84201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例如：</a:t>
            </a:r>
          </a:p>
          <a:p>
            <a:pPr lvl="1"/>
            <a:r>
              <a:rPr lang="en-US" altLang="zh-CN" sz="2000" dirty="0" err="1"/>
              <a:t>miNew.setAccelerator</a:t>
            </a:r>
            <a:r>
              <a:rPr lang="en-US" altLang="zh-CN" sz="2000" dirty="0"/>
              <a:t>(</a:t>
            </a:r>
            <a:r>
              <a:rPr lang="en-US" altLang="zh-CN" sz="2000" dirty="0" err="1"/>
              <a:t>KeyStroke.getKeyStroke</a:t>
            </a:r>
            <a:r>
              <a:rPr lang="en-US" altLang="zh-CN" sz="2000" dirty="0"/>
              <a:t>(</a:t>
            </a:r>
            <a:r>
              <a:rPr lang="en-US" altLang="zh-CN" sz="2000" dirty="0" err="1"/>
              <a:t>KeyEvent.VK_N</a:t>
            </a:r>
            <a:r>
              <a:rPr lang="en-US" altLang="zh-CN" sz="2000" dirty="0"/>
              <a:t>,</a:t>
            </a:r>
          </a:p>
          <a:p>
            <a:pPr lvl="4"/>
            <a:r>
              <a:rPr lang="en-US" altLang="zh-CN" sz="2000" dirty="0"/>
              <a:t>                       </a:t>
            </a:r>
            <a:r>
              <a:rPr lang="en-US" altLang="zh-CN" sz="2000" dirty="0" err="1"/>
              <a:t>InputEvent.CTRL_DOWN_MASK</a:t>
            </a:r>
            <a:r>
              <a:rPr lang="en-US" altLang="zh-CN" sz="2000" dirty="0"/>
              <a:t>));</a:t>
            </a:r>
          </a:p>
          <a:p>
            <a:pPr lvl="1"/>
            <a:r>
              <a:rPr lang="en-US" altLang="zh-CN" sz="2000" dirty="0" err="1"/>
              <a:t>miOpen.setAccelerator</a:t>
            </a:r>
            <a:r>
              <a:rPr lang="en-US" altLang="zh-CN" sz="2000" dirty="0"/>
              <a:t>(</a:t>
            </a:r>
            <a:r>
              <a:rPr lang="en-US" altLang="zh-CN" sz="2000" dirty="0" err="1"/>
              <a:t>KeyStroke.getKeyStroke</a:t>
            </a:r>
            <a:r>
              <a:rPr lang="en-US" altLang="zh-CN" sz="2000" dirty="0"/>
              <a:t>(</a:t>
            </a:r>
            <a:r>
              <a:rPr lang="en-US" altLang="zh-CN" sz="2000" dirty="0" err="1"/>
              <a:t>KeyEvent.VK_O</a:t>
            </a:r>
            <a:r>
              <a:rPr lang="en-US" altLang="zh-CN" sz="2000" dirty="0"/>
              <a:t>,</a:t>
            </a:r>
          </a:p>
          <a:p>
            <a:pPr lvl="1"/>
            <a:r>
              <a:rPr lang="en-US" altLang="zh-CN" sz="2000" dirty="0" err="1"/>
              <a:t>InputEvent.CTRL_DOWN_MASK</a:t>
            </a:r>
            <a:r>
              <a:rPr lang="en-US" altLang="zh-CN" sz="2000" dirty="0"/>
              <a:t>| </a:t>
            </a:r>
            <a:r>
              <a:rPr lang="en-US" altLang="zh-CN" sz="2000" dirty="0" err="1"/>
              <a:t>InputEvent.SHIFT_DOWN_MASK</a:t>
            </a:r>
            <a:r>
              <a:rPr lang="en-US" altLang="zh-CN" sz="2000" dirty="0"/>
              <a:t>));</a:t>
            </a:r>
          </a:p>
          <a:p>
            <a:pPr lvl="1"/>
            <a:endParaRPr lang="en-US" altLang="zh-CN" sz="2000" dirty="0"/>
          </a:p>
          <a:p>
            <a:pPr lvl="1"/>
            <a:r>
              <a:rPr lang="en-US" altLang="zh-CN" sz="2000" dirty="0" err="1"/>
              <a:t>ImageIcon</a:t>
            </a:r>
            <a:r>
              <a:rPr lang="en-US" altLang="zh-CN" sz="2000" dirty="0"/>
              <a:t> icon=new </a:t>
            </a:r>
            <a:r>
              <a:rPr lang="en-US" altLang="zh-CN" sz="2000" dirty="0" err="1"/>
              <a:t>ImageIcon</a:t>
            </a:r>
            <a:r>
              <a:rPr lang="en-US" altLang="zh-CN" sz="2000" dirty="0"/>
              <a:t>("online.gif");</a:t>
            </a:r>
          </a:p>
          <a:p>
            <a:pPr lvl="1"/>
            <a:r>
              <a:rPr lang="en-US" altLang="zh-CN" sz="2000" dirty="0" err="1"/>
              <a:t>miOpen.setIcon</a:t>
            </a:r>
            <a:r>
              <a:rPr lang="en-US" altLang="zh-CN" sz="2000" dirty="0"/>
              <a:t>(icon);</a:t>
            </a:r>
          </a:p>
        </p:txBody>
      </p:sp>
      <p:pic>
        <p:nvPicPr>
          <p:cNvPr id="2662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3379788"/>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120C0ED4-C923-4DC4-90D4-D9837DBC2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3409951"/>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280510" y="1340072"/>
            <a:ext cx="7416939" cy="2049511"/>
          </a:xfrm>
          <a:prstGeom prst="rect">
            <a:avLst/>
          </a:prstGeom>
        </p:spPr>
      </p:pic>
    </p:spTree>
    <p:extLst>
      <p:ext uri="{BB962C8B-B14F-4D97-AF65-F5344CB8AC3E}">
        <p14:creationId xmlns:p14="http://schemas.microsoft.com/office/powerpoint/2010/main" val="310798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700088" y="1062335"/>
            <a:ext cx="2646878" cy="461665"/>
          </a:xfrm>
          <a:prstGeom prst="rect">
            <a:avLst/>
          </a:prstGeom>
        </p:spPr>
        <p:txBody>
          <a:bodyPr wrap="none">
            <a:spAutoFit/>
          </a:bodyPr>
          <a:lstStyle/>
          <a:p>
            <a:r>
              <a:rPr lang="zh-CN" altLang="en-US" dirty="0"/>
              <a:t>暴走的快捷键。。</a:t>
            </a:r>
          </a:p>
        </p:txBody>
      </p:sp>
    </p:spTree>
    <p:extLst>
      <p:ext uri="{BB962C8B-B14F-4D97-AF65-F5344CB8AC3E}">
        <p14:creationId xmlns:p14="http://schemas.microsoft.com/office/powerpoint/2010/main" val="1579224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685800" y="88900"/>
            <a:ext cx="7772400" cy="457200"/>
          </a:xfrm>
        </p:spPr>
        <p:txBody>
          <a:bodyPr/>
          <a:lstStyle/>
          <a:p>
            <a:pPr eaLnBrk="1" hangingPunct="1">
              <a:defRPr/>
            </a:pPr>
            <a:r>
              <a:rPr lang="en-US" altLang="zh-CN"/>
              <a:t>9.3.2</a:t>
            </a:r>
            <a:r>
              <a:rPr lang="zh-CN" altLang="en-US"/>
              <a:t>、工具栏组件：</a:t>
            </a:r>
            <a:r>
              <a:rPr lang="en-US" altLang="zh-CN"/>
              <a:t>JToolBar</a:t>
            </a:r>
          </a:p>
        </p:txBody>
      </p:sp>
      <p:sp>
        <p:nvSpPr>
          <p:cNvPr id="320519" name="Rectangle 7"/>
          <p:cNvSpPr>
            <a:spLocks noChangeArrowheads="1"/>
          </p:cNvSpPr>
          <p:nvPr/>
        </p:nvSpPr>
        <p:spPr bwMode="auto">
          <a:xfrm>
            <a:off x="725488" y="900113"/>
            <a:ext cx="75946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(1)</a:t>
            </a:r>
            <a:r>
              <a:rPr lang="zh-CN" altLang="en-US" sz="1600" dirty="0"/>
              <a:t>在</a:t>
            </a:r>
            <a:r>
              <a:rPr lang="en-US" altLang="zh-CN" sz="1600" dirty="0" err="1"/>
              <a:t>JMenuBar</a:t>
            </a:r>
            <a:r>
              <a:rPr lang="zh-CN" altLang="en-US" sz="1600" dirty="0"/>
              <a:t>对象创建的下一行创建工具栏对象：</a:t>
            </a:r>
            <a:r>
              <a:rPr lang="en-US" altLang="zh-CN" sz="1600" dirty="0" err="1"/>
              <a:t>JToolBar</a:t>
            </a:r>
            <a:r>
              <a:rPr lang="en-US" altLang="zh-CN" sz="1600" dirty="0"/>
              <a:t>	</a:t>
            </a:r>
            <a:r>
              <a:rPr lang="en-US" altLang="zh-CN" sz="1600" dirty="0" err="1"/>
              <a:t>mtb</a:t>
            </a:r>
            <a:r>
              <a:rPr lang="en-US" altLang="zh-CN" sz="1600" dirty="0"/>
              <a:t>=new </a:t>
            </a:r>
            <a:r>
              <a:rPr lang="en-US" altLang="zh-CN" sz="1600" dirty="0" err="1"/>
              <a:t>JToolBar</a:t>
            </a:r>
            <a:r>
              <a:rPr lang="en-US" altLang="zh-CN" sz="1600" dirty="0"/>
              <a:t>();</a:t>
            </a:r>
          </a:p>
          <a:p>
            <a:r>
              <a:rPr lang="en-US" altLang="zh-CN" sz="1600" dirty="0"/>
              <a:t>(2)</a:t>
            </a:r>
            <a:r>
              <a:rPr lang="zh-CN" altLang="en-US" sz="1600" dirty="0"/>
              <a:t>自定义类</a:t>
            </a:r>
            <a:r>
              <a:rPr lang="en-US" altLang="zh-CN" sz="1600" dirty="0" err="1"/>
              <a:t>FgButton</a:t>
            </a:r>
            <a:r>
              <a:rPr lang="zh-CN" altLang="en-US" sz="1600" dirty="0"/>
              <a:t>如下：</a:t>
            </a:r>
          </a:p>
          <a:p>
            <a:pPr lvl="1"/>
            <a:r>
              <a:rPr lang="en-US" altLang="zh-CN" sz="1600" dirty="0"/>
              <a:t>class </a:t>
            </a:r>
            <a:r>
              <a:rPr lang="en-US" altLang="zh-CN" sz="1600" dirty="0" err="1"/>
              <a:t>FgButton</a:t>
            </a:r>
            <a:r>
              <a:rPr lang="en-US" altLang="zh-CN" sz="1600" dirty="0"/>
              <a:t> extends </a:t>
            </a:r>
            <a:r>
              <a:rPr lang="en-US" altLang="zh-CN" sz="1600" dirty="0" err="1"/>
              <a:t>JButton</a:t>
            </a:r>
            <a:r>
              <a:rPr lang="en-US" altLang="zh-CN" sz="1600" dirty="0"/>
              <a:t>{</a:t>
            </a:r>
          </a:p>
          <a:p>
            <a:pPr lvl="2"/>
            <a:r>
              <a:rPr lang="en-US" altLang="zh-CN" sz="1600" dirty="0"/>
              <a:t>public </a:t>
            </a:r>
            <a:r>
              <a:rPr lang="en-US" altLang="zh-CN" sz="1600" dirty="0" err="1"/>
              <a:t>FgButton</a:t>
            </a:r>
            <a:r>
              <a:rPr lang="en-US" altLang="zh-CN" sz="1600" dirty="0"/>
              <a:t>(){</a:t>
            </a:r>
          </a:p>
          <a:p>
            <a:pPr lvl="3"/>
            <a:r>
              <a:rPr lang="en-US" altLang="zh-CN" sz="1600" dirty="0"/>
              <a:t>super();</a:t>
            </a:r>
          </a:p>
          <a:p>
            <a:pPr lvl="2"/>
            <a:r>
              <a:rPr lang="en-US" altLang="zh-CN" sz="1600" dirty="0"/>
              <a:t>}</a:t>
            </a:r>
          </a:p>
          <a:p>
            <a:pPr lvl="2"/>
            <a:r>
              <a:rPr lang="en-US" altLang="zh-CN" sz="1600" dirty="0"/>
              <a:t>public </a:t>
            </a:r>
            <a:r>
              <a:rPr lang="en-US" altLang="zh-CN" sz="1600" dirty="0" err="1"/>
              <a:t>FgButton</a:t>
            </a:r>
            <a:r>
              <a:rPr lang="en-US" altLang="zh-CN" sz="1600" dirty="0"/>
              <a:t>(Icon icon){</a:t>
            </a:r>
          </a:p>
          <a:p>
            <a:pPr lvl="3"/>
            <a:r>
              <a:rPr lang="en-US" altLang="zh-CN" sz="1600" dirty="0"/>
              <a:t>super(icon);</a:t>
            </a:r>
          </a:p>
          <a:p>
            <a:pPr lvl="2"/>
            <a:r>
              <a:rPr lang="en-US" altLang="zh-CN" sz="1600" dirty="0"/>
              <a:t>}</a:t>
            </a:r>
          </a:p>
          <a:p>
            <a:pPr lvl="2"/>
            <a:r>
              <a:rPr lang="en-US" altLang="zh-CN" sz="1600" dirty="0"/>
              <a:t>public </a:t>
            </a:r>
            <a:r>
              <a:rPr lang="en-US" altLang="zh-CN" sz="1600" dirty="0" err="1"/>
              <a:t>FgButton</a:t>
            </a:r>
            <a:r>
              <a:rPr lang="en-US" altLang="zh-CN" sz="1600" dirty="0"/>
              <a:t>(Icon </a:t>
            </a:r>
            <a:r>
              <a:rPr lang="en-US" altLang="zh-CN" sz="1600" dirty="0" err="1"/>
              <a:t>icon,String</a:t>
            </a:r>
            <a:r>
              <a:rPr lang="en-US" altLang="zh-CN" sz="1600" dirty="0"/>
              <a:t> </a:t>
            </a:r>
            <a:r>
              <a:rPr lang="en-US" altLang="zh-CN" sz="1600" dirty="0" err="1"/>
              <a:t>strToolTipText</a:t>
            </a:r>
            <a:r>
              <a:rPr lang="en-US" altLang="zh-CN" sz="1600" dirty="0"/>
              <a:t>){</a:t>
            </a:r>
          </a:p>
          <a:p>
            <a:pPr lvl="3"/>
            <a:r>
              <a:rPr lang="en-US" altLang="zh-CN" sz="1600" dirty="0"/>
              <a:t>super(icon);</a:t>
            </a:r>
          </a:p>
          <a:p>
            <a:pPr lvl="3"/>
            <a:r>
              <a:rPr lang="en-US" altLang="zh-CN" sz="1600" dirty="0" err="1"/>
              <a:t>setToolTipText</a:t>
            </a:r>
            <a:r>
              <a:rPr lang="en-US" altLang="zh-CN" sz="1600" dirty="0"/>
              <a:t>(</a:t>
            </a:r>
            <a:r>
              <a:rPr lang="en-US" altLang="zh-CN" sz="1600" dirty="0" err="1"/>
              <a:t>strToolTipText</a:t>
            </a:r>
            <a:r>
              <a:rPr lang="en-US" altLang="zh-CN" sz="1600" dirty="0"/>
              <a:t>);</a:t>
            </a:r>
          </a:p>
          <a:p>
            <a:pPr lvl="2"/>
            <a:r>
              <a:rPr lang="en-US" altLang="zh-CN" sz="1600" dirty="0"/>
              <a:t>}</a:t>
            </a:r>
          </a:p>
          <a:p>
            <a:pPr lvl="2"/>
            <a:r>
              <a:rPr lang="en-US" altLang="zh-CN" sz="1600" dirty="0"/>
              <a:t>public </a:t>
            </a:r>
            <a:r>
              <a:rPr lang="en-US" altLang="zh-CN" sz="1600" dirty="0" err="1"/>
              <a:t>FgButton</a:t>
            </a:r>
            <a:r>
              <a:rPr lang="en-US" altLang="zh-CN" sz="1600" dirty="0"/>
              <a:t>(String text){</a:t>
            </a:r>
          </a:p>
          <a:p>
            <a:pPr lvl="3"/>
            <a:r>
              <a:rPr lang="en-US" altLang="zh-CN" sz="1600" dirty="0"/>
              <a:t>super(text);</a:t>
            </a:r>
          </a:p>
          <a:p>
            <a:pPr lvl="2"/>
            <a:r>
              <a:rPr lang="en-US" altLang="zh-CN" sz="1600" dirty="0"/>
              <a:t>}</a:t>
            </a:r>
          </a:p>
          <a:p>
            <a:pPr lvl="2"/>
            <a:r>
              <a:rPr lang="en-US" altLang="zh-CN" sz="1600" dirty="0"/>
              <a:t>public </a:t>
            </a:r>
            <a:r>
              <a:rPr lang="en-US" altLang="zh-CN" sz="1600" dirty="0" err="1"/>
              <a:t>FgButton</a:t>
            </a:r>
            <a:r>
              <a:rPr lang="en-US" altLang="zh-CN" sz="1600" dirty="0"/>
              <a:t>(String text, Icon </a:t>
            </a:r>
            <a:r>
              <a:rPr lang="en-US" altLang="zh-CN" sz="1600" dirty="0" err="1"/>
              <a:t>icon</a:t>
            </a:r>
            <a:r>
              <a:rPr lang="en-US" altLang="zh-CN" sz="1600" dirty="0"/>
              <a:t>, String </a:t>
            </a:r>
            <a:r>
              <a:rPr lang="en-US" altLang="zh-CN" sz="1600" dirty="0" err="1"/>
              <a:t>strToolTipText</a:t>
            </a:r>
            <a:r>
              <a:rPr lang="en-US" altLang="zh-CN" sz="1600" dirty="0"/>
              <a:t>){</a:t>
            </a:r>
          </a:p>
          <a:p>
            <a:pPr lvl="3"/>
            <a:r>
              <a:rPr lang="en-US" altLang="zh-CN" sz="1600" dirty="0"/>
              <a:t>super(text, icon);</a:t>
            </a:r>
          </a:p>
          <a:p>
            <a:pPr lvl="3"/>
            <a:r>
              <a:rPr lang="en-US" altLang="zh-CN" sz="1600" dirty="0" err="1"/>
              <a:t>setToolTipText</a:t>
            </a:r>
            <a:r>
              <a:rPr lang="en-US" altLang="zh-CN" sz="1600" dirty="0"/>
              <a:t>(</a:t>
            </a:r>
            <a:r>
              <a:rPr lang="en-US" altLang="zh-CN" sz="1600" dirty="0" err="1"/>
              <a:t>strToolTipText</a:t>
            </a:r>
            <a:r>
              <a:rPr lang="en-US" altLang="zh-CN" sz="1600" dirty="0"/>
              <a:t>);</a:t>
            </a:r>
          </a:p>
          <a:p>
            <a:pPr lvl="2"/>
            <a:r>
              <a:rPr lang="en-US" altLang="zh-CN" sz="1600" dirty="0"/>
              <a:t>}</a:t>
            </a:r>
          </a:p>
          <a:p>
            <a:pPr lvl="1"/>
            <a:r>
              <a:rPr lang="en-US" altLang="zh-CN" sz="1600" dirty="0"/>
              <a:t>}</a:t>
            </a:r>
          </a:p>
        </p:txBody>
      </p:sp>
      <p:sp>
        <p:nvSpPr>
          <p:cNvPr id="4" name="矩形 3"/>
          <p:cNvSpPr/>
          <p:nvPr/>
        </p:nvSpPr>
        <p:spPr>
          <a:xfrm>
            <a:off x="6385327" y="5996930"/>
            <a:ext cx="1935145" cy="461665"/>
          </a:xfrm>
          <a:prstGeom prst="rect">
            <a:avLst/>
          </a:prstGeom>
          <a:solidFill>
            <a:schemeClr val="accent6">
              <a:lumMod val="60000"/>
              <a:lumOff val="40000"/>
            </a:schemeClr>
          </a:solidFill>
        </p:spPr>
        <p:txBody>
          <a:bodyPr wrap="none">
            <a:spAutoFit/>
          </a:bodyPr>
          <a:lstStyle/>
          <a:p>
            <a:r>
              <a:rPr lang="en-US" altLang="zh-CN" dirty="0"/>
              <a:t>FgButton.java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05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05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05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05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051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05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05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05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05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051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051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0519">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0519">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0519">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0519">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0519">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0519">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0519">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0519">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0519">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685800" y="88900"/>
            <a:ext cx="7772400" cy="457200"/>
          </a:xfrm>
        </p:spPr>
        <p:txBody>
          <a:bodyPr/>
          <a:lstStyle/>
          <a:p>
            <a:pPr eaLnBrk="1" hangingPunct="1">
              <a:defRPr/>
            </a:pPr>
            <a:r>
              <a:rPr lang="en-US" altLang="zh-CN"/>
              <a:t>9.3.2</a:t>
            </a:r>
            <a:r>
              <a:rPr lang="zh-CN" altLang="en-US"/>
              <a:t>、工具栏组件：</a:t>
            </a:r>
            <a:r>
              <a:rPr lang="en-US" altLang="zh-CN"/>
              <a:t>JToolBar</a:t>
            </a:r>
          </a:p>
        </p:txBody>
      </p:sp>
      <p:sp>
        <p:nvSpPr>
          <p:cNvPr id="390148" name="Rectangle 4"/>
          <p:cNvSpPr>
            <a:spLocks noChangeArrowheads="1"/>
          </p:cNvSpPr>
          <p:nvPr/>
        </p:nvSpPr>
        <p:spPr bwMode="auto">
          <a:xfrm>
            <a:off x="579438" y="866775"/>
            <a:ext cx="8308975"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(3)</a:t>
            </a:r>
            <a:r>
              <a:rPr lang="zh-CN" altLang="en-US" sz="1600" dirty="0"/>
              <a:t>添加</a:t>
            </a:r>
            <a:r>
              <a:rPr lang="en-US" altLang="zh-CN" sz="1600" dirty="0" err="1"/>
              <a:t>addToolBar</a:t>
            </a:r>
            <a:r>
              <a:rPr lang="en-US" altLang="zh-CN" sz="1600" dirty="0"/>
              <a:t>()</a:t>
            </a:r>
            <a:r>
              <a:rPr lang="zh-CN" altLang="en-US" sz="1600" dirty="0"/>
              <a:t>方法：</a:t>
            </a:r>
          </a:p>
          <a:p>
            <a:pPr lvl="1"/>
            <a:r>
              <a:rPr lang="en-US" altLang="zh-CN" sz="1600" dirty="0"/>
              <a:t>private void </a:t>
            </a:r>
            <a:r>
              <a:rPr lang="en-US" altLang="zh-CN" sz="1600" dirty="0" err="1"/>
              <a:t>addToolBar</a:t>
            </a:r>
            <a:r>
              <a:rPr lang="en-US" altLang="zh-CN" sz="1600" dirty="0"/>
              <a:t>(){</a:t>
            </a:r>
          </a:p>
          <a:p>
            <a:pPr lvl="2"/>
            <a:r>
              <a:rPr lang="en-US" altLang="zh-CN" sz="1600" dirty="0"/>
              <a:t>//</a:t>
            </a:r>
            <a:r>
              <a:rPr lang="zh-CN" altLang="en-US" sz="1600" dirty="0"/>
              <a:t>工具条</a:t>
            </a:r>
          </a:p>
          <a:p>
            <a:pPr lvl="2"/>
            <a:r>
              <a:rPr lang="en-US" altLang="zh-CN" sz="1600" dirty="0"/>
              <a:t>Container c=</a:t>
            </a:r>
            <a:r>
              <a:rPr lang="en-US" altLang="zh-CN" sz="1600" dirty="0" err="1"/>
              <a:t>getContentPane</a:t>
            </a:r>
            <a:r>
              <a:rPr lang="en-US" altLang="zh-CN" sz="1600" dirty="0"/>
              <a:t>();</a:t>
            </a:r>
          </a:p>
          <a:p>
            <a:pPr lvl="2"/>
            <a:r>
              <a:rPr lang="en-US" altLang="zh-CN" sz="1600" dirty="0" err="1"/>
              <a:t>c.add</a:t>
            </a:r>
            <a:r>
              <a:rPr lang="en-US" altLang="zh-CN" sz="1600" dirty="0"/>
              <a:t>(</a:t>
            </a:r>
            <a:r>
              <a:rPr lang="en-US" altLang="zh-CN" sz="1600" dirty="0" err="1"/>
              <a:t>BorderLayout.NORTH</a:t>
            </a:r>
            <a:r>
              <a:rPr lang="en-US" altLang="zh-CN" sz="1600" dirty="0"/>
              <a:t>, </a:t>
            </a:r>
            <a:r>
              <a:rPr lang="en-US" altLang="zh-CN" sz="1600" dirty="0" err="1"/>
              <a:t>mtb</a:t>
            </a:r>
            <a:r>
              <a:rPr lang="en-US" altLang="zh-CN" sz="1600" dirty="0"/>
              <a:t>);</a:t>
            </a:r>
          </a:p>
          <a:p>
            <a:pPr lvl="2"/>
            <a:r>
              <a:rPr lang="en-US" altLang="zh-CN" sz="1600" dirty="0"/>
              <a:t>				</a:t>
            </a:r>
          </a:p>
          <a:p>
            <a:pPr lvl="2"/>
            <a:r>
              <a:rPr lang="en-US" altLang="zh-CN" sz="1600" dirty="0" err="1"/>
              <a:t>mtb.setLayout</a:t>
            </a:r>
            <a:r>
              <a:rPr lang="en-US" altLang="zh-CN" sz="1600" dirty="0"/>
              <a:t>(new </a:t>
            </a:r>
            <a:r>
              <a:rPr lang="en-US" altLang="zh-CN" sz="1600" dirty="0" err="1"/>
              <a:t>FlowLayout</a:t>
            </a:r>
            <a:r>
              <a:rPr lang="en-US" altLang="zh-CN" sz="1600" dirty="0"/>
              <a:t>(</a:t>
            </a:r>
            <a:r>
              <a:rPr lang="en-US" altLang="zh-CN" sz="1600" dirty="0" err="1"/>
              <a:t>FlowLayout.LEFT</a:t>
            </a:r>
            <a:r>
              <a:rPr lang="en-US" altLang="zh-CN" sz="1600" dirty="0"/>
              <a:t>));</a:t>
            </a:r>
          </a:p>
          <a:p>
            <a:pPr lvl="2"/>
            <a:r>
              <a:rPr lang="en-US" altLang="zh-CN" sz="1600" dirty="0" err="1"/>
              <a:t>FgButton</a:t>
            </a:r>
            <a:r>
              <a:rPr lang="en-US" altLang="zh-CN" sz="1600" dirty="0"/>
              <a:t>[] </a:t>
            </a:r>
            <a:r>
              <a:rPr lang="en-US" altLang="zh-CN" sz="1600" dirty="0" err="1"/>
              <a:t>btn</a:t>
            </a:r>
            <a:r>
              <a:rPr lang="en-US" altLang="zh-CN" sz="1600" dirty="0"/>
              <a:t>={new </a:t>
            </a:r>
            <a:r>
              <a:rPr lang="en-US" altLang="zh-CN" sz="1600" dirty="0" err="1"/>
              <a:t>FgButton</a:t>
            </a:r>
            <a:r>
              <a:rPr lang="en-US" altLang="zh-CN" sz="1600" dirty="0"/>
              <a:t>(new </a:t>
            </a:r>
            <a:r>
              <a:rPr lang="en-US" altLang="zh-CN" sz="1600" dirty="0" err="1"/>
              <a:t>ImageIcon</a:t>
            </a:r>
            <a:r>
              <a:rPr lang="en-US" altLang="zh-CN" sz="1600" dirty="0"/>
              <a:t> (“New.gif”),</a:t>
            </a:r>
          </a:p>
          <a:p>
            <a:pPr lvl="2"/>
            <a:r>
              <a:rPr lang="en-US" altLang="zh-CN" sz="1600" dirty="0"/>
              <a:t>                                    "</a:t>
            </a:r>
            <a:r>
              <a:rPr lang="zh-CN" altLang="en-US" sz="1600" dirty="0"/>
              <a:t>新建文件</a:t>
            </a:r>
            <a:r>
              <a:rPr lang="en-US" altLang="zh-CN" sz="1600" dirty="0"/>
              <a:t>"),</a:t>
            </a:r>
          </a:p>
          <a:p>
            <a:pPr lvl="2"/>
            <a:r>
              <a:rPr lang="en-US" altLang="zh-CN" sz="1600" dirty="0"/>
              <a:t> new </a:t>
            </a:r>
            <a:r>
              <a:rPr lang="en-US" altLang="zh-CN" sz="1600" dirty="0" err="1"/>
              <a:t>FgButton</a:t>
            </a:r>
            <a:r>
              <a:rPr lang="en-US" altLang="zh-CN" sz="1600" dirty="0"/>
              <a:t>(new </a:t>
            </a:r>
            <a:r>
              <a:rPr lang="en-US" altLang="zh-CN" sz="1600" dirty="0" err="1"/>
              <a:t>ImageIcon</a:t>
            </a:r>
            <a:r>
              <a:rPr lang="en-US" altLang="zh-CN" sz="1600" dirty="0"/>
              <a:t>("open.gif"),</a:t>
            </a:r>
          </a:p>
          <a:p>
            <a:pPr lvl="2"/>
            <a:r>
              <a:rPr lang="en-US" altLang="zh-CN" sz="1600" dirty="0"/>
              <a:t>                                    "</a:t>
            </a:r>
            <a:r>
              <a:rPr lang="zh-CN" altLang="en-US" sz="1600" dirty="0"/>
              <a:t>打开文件</a:t>
            </a:r>
            <a:r>
              <a:rPr lang="en-US" altLang="zh-CN" sz="1600" dirty="0"/>
              <a:t>"),</a:t>
            </a:r>
          </a:p>
          <a:p>
            <a:pPr lvl="2"/>
            <a:r>
              <a:rPr lang="en-US" altLang="zh-CN" sz="1600" dirty="0"/>
              <a:t> new </a:t>
            </a:r>
            <a:r>
              <a:rPr lang="en-US" altLang="zh-CN" sz="1600" dirty="0" err="1"/>
              <a:t>FgButton</a:t>
            </a:r>
            <a:r>
              <a:rPr lang="en-US" altLang="zh-CN" sz="1600" dirty="0"/>
              <a:t>(new </a:t>
            </a:r>
            <a:r>
              <a:rPr lang="en-US" altLang="zh-CN" sz="1600" dirty="0" err="1"/>
              <a:t>ImageIcon</a:t>
            </a:r>
            <a:r>
              <a:rPr lang="en-US" altLang="zh-CN" sz="1600" dirty="0"/>
              <a:t>("save.gif"),</a:t>
            </a:r>
          </a:p>
          <a:p>
            <a:pPr lvl="2"/>
            <a:r>
              <a:rPr lang="en-US" altLang="zh-CN" sz="1600" dirty="0"/>
              <a:t>                                    "</a:t>
            </a:r>
            <a:r>
              <a:rPr lang="zh-CN" altLang="en-US" sz="1600" dirty="0"/>
              <a:t>保存文件</a:t>
            </a:r>
            <a:r>
              <a:rPr lang="en-US" altLang="zh-CN" sz="1600" dirty="0"/>
              <a:t>")};</a:t>
            </a:r>
          </a:p>
          <a:p>
            <a:pPr lvl="2"/>
            <a:r>
              <a:rPr lang="en-US" altLang="zh-CN" sz="1600" dirty="0"/>
              <a:t>		</a:t>
            </a:r>
          </a:p>
          <a:p>
            <a:pPr lvl="2"/>
            <a:r>
              <a:rPr lang="en-US" altLang="zh-CN" sz="1600" dirty="0"/>
              <a:t>for(</a:t>
            </a:r>
            <a:r>
              <a:rPr lang="en-US" altLang="zh-CN" sz="1600" dirty="0" err="1"/>
              <a:t>int</a:t>
            </a:r>
            <a:r>
              <a:rPr lang="en-US" altLang="zh-CN" sz="1600" dirty="0"/>
              <a:t> </a:t>
            </a:r>
            <a:r>
              <a:rPr lang="en-US" altLang="zh-CN" sz="1600" dirty="0" err="1"/>
              <a:t>i</a:t>
            </a:r>
            <a:r>
              <a:rPr lang="en-US" altLang="zh-CN" sz="1600" dirty="0"/>
              <a:t>=0;i&lt;</a:t>
            </a:r>
            <a:r>
              <a:rPr lang="en-US" altLang="zh-CN" sz="1600" dirty="0" err="1"/>
              <a:t>btn.length;i</a:t>
            </a:r>
            <a:r>
              <a:rPr lang="en-US" altLang="zh-CN" sz="1600" dirty="0"/>
              <a:t>++){			</a:t>
            </a:r>
          </a:p>
          <a:p>
            <a:pPr lvl="3"/>
            <a:r>
              <a:rPr lang="en-US" altLang="zh-CN" sz="1600" dirty="0" err="1"/>
              <a:t>btn</a:t>
            </a:r>
            <a:r>
              <a:rPr lang="en-US" altLang="zh-CN" sz="1600" dirty="0"/>
              <a:t>[</a:t>
            </a:r>
            <a:r>
              <a:rPr lang="en-US" altLang="zh-CN" sz="1600" dirty="0" err="1"/>
              <a:t>i</a:t>
            </a:r>
            <a:r>
              <a:rPr lang="en-US" altLang="zh-CN" sz="1600" dirty="0"/>
              <a:t>].</a:t>
            </a:r>
            <a:r>
              <a:rPr lang="en-US" altLang="zh-CN" sz="1600" dirty="0" err="1"/>
              <a:t>setBorder</a:t>
            </a:r>
            <a:r>
              <a:rPr lang="en-US" altLang="zh-CN" sz="1600" dirty="0"/>
              <a:t>(</a:t>
            </a:r>
            <a:r>
              <a:rPr lang="en-US" altLang="zh-CN" sz="1600" dirty="0" err="1"/>
              <a:t>BorderFactory.createEmptyBorder</a:t>
            </a:r>
            <a:r>
              <a:rPr lang="en-US" altLang="zh-CN" sz="1600" dirty="0"/>
              <a:t>());</a:t>
            </a:r>
          </a:p>
          <a:p>
            <a:pPr lvl="3"/>
            <a:r>
              <a:rPr lang="en-US" altLang="zh-CN" sz="1600" dirty="0" err="1"/>
              <a:t>mtb.add</a:t>
            </a:r>
            <a:r>
              <a:rPr lang="en-US" altLang="zh-CN" sz="1600" dirty="0"/>
              <a:t>(</a:t>
            </a:r>
            <a:r>
              <a:rPr lang="en-US" altLang="zh-CN" sz="1600" dirty="0" err="1"/>
              <a:t>btn</a:t>
            </a:r>
            <a:r>
              <a:rPr lang="en-US" altLang="zh-CN" sz="1600" dirty="0"/>
              <a:t>[</a:t>
            </a:r>
            <a:r>
              <a:rPr lang="en-US" altLang="zh-CN" sz="1600" dirty="0" err="1"/>
              <a:t>i</a:t>
            </a:r>
            <a:r>
              <a:rPr lang="en-US" altLang="zh-CN" sz="1600" dirty="0"/>
              <a:t>]);</a:t>
            </a:r>
          </a:p>
          <a:p>
            <a:pPr lvl="2"/>
            <a:r>
              <a:rPr lang="en-US" altLang="zh-CN" sz="1600" dirty="0"/>
              <a:t>}</a:t>
            </a:r>
          </a:p>
          <a:p>
            <a:pPr lvl="2"/>
            <a:r>
              <a:rPr lang="en-US" altLang="zh-CN" sz="1600" dirty="0"/>
              <a:t>//</a:t>
            </a:r>
            <a:r>
              <a:rPr lang="zh-CN" altLang="en-US" sz="1600" dirty="0"/>
              <a:t>设置不可浮动</a:t>
            </a:r>
          </a:p>
          <a:p>
            <a:pPr lvl="2"/>
            <a:r>
              <a:rPr lang="en-US" altLang="zh-CN" sz="1600" dirty="0" err="1"/>
              <a:t>mtb.setFloatable</a:t>
            </a:r>
            <a:r>
              <a:rPr lang="en-US" altLang="zh-CN" sz="1600" dirty="0"/>
              <a:t>(false);</a:t>
            </a:r>
          </a:p>
          <a:p>
            <a:pPr lvl="1"/>
            <a:r>
              <a:rPr lang="en-US" altLang="zh-CN" sz="1600" dirty="0"/>
              <a:t>}</a:t>
            </a:r>
          </a:p>
          <a:p>
            <a:r>
              <a:rPr lang="en-US" altLang="zh-CN" sz="1600" dirty="0"/>
              <a:t>(4)</a:t>
            </a:r>
            <a:r>
              <a:rPr lang="zh-CN" altLang="en-US" sz="1600" dirty="0"/>
              <a:t>在构造方法中添加如下代码：</a:t>
            </a:r>
            <a:r>
              <a:rPr lang="en-US" altLang="zh-CN" sz="1600" dirty="0" err="1"/>
              <a:t>addToolBar</a:t>
            </a:r>
            <a:r>
              <a:rPr lang="en-US" altLang="zh-CN" sz="1600" dirty="0"/>
              <a:t>();</a:t>
            </a:r>
          </a:p>
        </p:txBody>
      </p:sp>
      <p:pic>
        <p:nvPicPr>
          <p:cNvPr id="390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726" y="3490074"/>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37727" y="866775"/>
            <a:ext cx="2432012" cy="369332"/>
          </a:xfrm>
          <a:prstGeom prst="rect">
            <a:avLst/>
          </a:prstGeom>
          <a:solidFill>
            <a:schemeClr val="accent6">
              <a:lumMod val="60000"/>
              <a:lumOff val="40000"/>
            </a:schemeClr>
          </a:solidFill>
        </p:spPr>
        <p:txBody>
          <a:bodyPr wrap="none">
            <a:spAutoFit/>
          </a:bodyPr>
          <a:lstStyle/>
          <a:p>
            <a:r>
              <a:rPr lang="en-US" altLang="zh-CN" sz="1800" dirty="0"/>
              <a:t>TestJFrameExtends.java</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0148">
                                            <p:txEl>
                                              <p:pRg st="21" end="2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0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29699"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00"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29701"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02"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29703"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29704"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29705"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29706" name="AutoShape 10"/>
          <p:cNvSpPr>
            <a:spLocks noChangeArrowheads="1"/>
          </p:cNvSpPr>
          <p:nvPr/>
        </p:nvSpPr>
        <p:spPr bwMode="auto">
          <a:xfrm>
            <a:off x="8323263" y="2851150"/>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7"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08"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29709"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10"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29711"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12"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29713"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14"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29715"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16"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29717"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18"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29719"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20"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29721"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29722"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pPr eaLnBrk="1" hangingPunct="1">
              <a:defRPr/>
            </a:pPr>
            <a:r>
              <a:rPr lang="en-US" altLang="zh-CN"/>
              <a:t>9.4.1</a:t>
            </a:r>
            <a:r>
              <a:rPr lang="zh-CN" altLang="en-US"/>
              <a:t>、</a:t>
            </a:r>
            <a:r>
              <a:rPr lang="en-US" altLang="zh-CN"/>
              <a:t>JLabel</a:t>
            </a:r>
          </a:p>
        </p:txBody>
      </p:sp>
      <p:sp>
        <p:nvSpPr>
          <p:cNvPr id="30723" name="Rectangle 170"/>
          <p:cNvSpPr>
            <a:spLocks noChangeArrowheads="1"/>
          </p:cNvSpPr>
          <p:nvPr/>
        </p:nvSpPr>
        <p:spPr bwMode="auto">
          <a:xfrm>
            <a:off x="568325" y="1030288"/>
            <a:ext cx="7772400"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import </a:t>
            </a:r>
            <a:r>
              <a:rPr lang="en-US" altLang="zh-CN" sz="1800" dirty="0" err="1"/>
              <a:t>java.awt</a:t>
            </a:r>
            <a:r>
              <a:rPr lang="en-US" altLang="zh-CN" sz="1800" dirty="0"/>
              <a:t>.*;</a:t>
            </a:r>
          </a:p>
          <a:p>
            <a:r>
              <a:rPr lang="en-US" altLang="zh-CN" sz="1800" dirty="0"/>
              <a:t>import </a:t>
            </a:r>
            <a:r>
              <a:rPr lang="en-US" altLang="zh-CN" sz="1800" dirty="0" err="1"/>
              <a:t>javax.swing</a:t>
            </a:r>
            <a:r>
              <a:rPr lang="en-US" altLang="zh-CN" sz="1800" dirty="0"/>
              <a:t>.*;</a:t>
            </a:r>
          </a:p>
          <a:p>
            <a:endParaRPr lang="en-US" altLang="zh-CN" sz="1800" dirty="0"/>
          </a:p>
          <a:p>
            <a:r>
              <a:rPr lang="en-US" altLang="zh-CN" sz="1800" dirty="0"/>
              <a:t>public class </a:t>
            </a:r>
            <a:r>
              <a:rPr lang="en-US" altLang="zh-CN" sz="1800" dirty="0" err="1"/>
              <a:t>TestJLabel</a:t>
            </a:r>
            <a:r>
              <a:rPr lang="en-US" altLang="zh-CN" sz="1800" dirty="0"/>
              <a:t> extends </a:t>
            </a:r>
            <a:r>
              <a:rPr lang="en-US" altLang="zh-CN" sz="1800" dirty="0" err="1"/>
              <a:t>JFrame</a:t>
            </a:r>
            <a:r>
              <a:rPr lang="en-US" altLang="zh-CN" sz="1800" dirty="0"/>
              <a:t>{</a:t>
            </a:r>
          </a:p>
          <a:p>
            <a:pPr lvl="1"/>
            <a:r>
              <a:rPr lang="en-US" altLang="zh-CN" sz="1800" dirty="0"/>
              <a:t>public </a:t>
            </a:r>
            <a:r>
              <a:rPr lang="en-US" altLang="zh-CN" sz="1800" dirty="0" err="1"/>
              <a:t>TestJLabel</a:t>
            </a:r>
            <a:r>
              <a:rPr lang="en-US" altLang="zh-CN" sz="1800" dirty="0"/>
              <a:t>(){</a:t>
            </a:r>
          </a:p>
          <a:p>
            <a:pPr lvl="2"/>
            <a:r>
              <a:rPr lang="en-US" altLang="zh-CN" sz="1800" dirty="0"/>
              <a:t>super( "</a:t>
            </a:r>
            <a:r>
              <a:rPr lang="en-US" altLang="zh-CN" sz="1800" dirty="0" err="1"/>
              <a:t>JFrame</a:t>
            </a:r>
            <a:r>
              <a:rPr lang="en-US" altLang="zh-CN" sz="1800" dirty="0"/>
              <a:t> with </a:t>
            </a:r>
            <a:r>
              <a:rPr lang="en-US" altLang="zh-CN" sz="1800" dirty="0" err="1"/>
              <a:t>JLabel</a:t>
            </a:r>
            <a:r>
              <a:rPr lang="en-US" altLang="zh-CN" sz="1800" dirty="0"/>
              <a:t>");</a:t>
            </a:r>
          </a:p>
          <a:p>
            <a:pPr lvl="2"/>
            <a:r>
              <a:rPr lang="en-US" altLang="zh-CN" sz="1800" dirty="0"/>
              <a:t>//</a:t>
            </a:r>
            <a:r>
              <a:rPr lang="zh-CN" altLang="en-US" sz="1800" dirty="0"/>
              <a:t>三个标签上的文字</a:t>
            </a:r>
          </a:p>
          <a:p>
            <a:pPr lvl="2"/>
            <a:r>
              <a:rPr lang="en-US" altLang="zh-CN" sz="1800" dirty="0"/>
              <a:t>String [] s = {"</a:t>
            </a:r>
            <a:r>
              <a:rPr lang="zh-CN" altLang="en-US" sz="1800" dirty="0"/>
              <a:t>第一个标签</a:t>
            </a:r>
            <a:r>
              <a:rPr lang="en-US" altLang="zh-CN" sz="1800" dirty="0"/>
              <a:t>", </a:t>
            </a:r>
          </a:p>
          <a:p>
            <a:pPr lvl="2"/>
            <a:r>
              <a:rPr lang="en-US" altLang="zh-CN" sz="1800" dirty="0"/>
              <a:t>                       "</a:t>
            </a:r>
            <a:r>
              <a:rPr lang="zh-CN" altLang="en-US" sz="1800" dirty="0"/>
              <a:t>文字在图标的左侧</a:t>
            </a:r>
            <a:r>
              <a:rPr lang="en-US" altLang="zh-CN" sz="1800" dirty="0"/>
              <a:t>", </a:t>
            </a:r>
          </a:p>
          <a:p>
            <a:pPr lvl="2"/>
            <a:r>
              <a:rPr lang="en-US" altLang="zh-CN" sz="1800" dirty="0"/>
              <a:t>                       "</a:t>
            </a:r>
            <a:r>
              <a:rPr lang="zh-CN" altLang="en-US" sz="1800" dirty="0"/>
              <a:t>文字在图标的下方</a:t>
            </a:r>
            <a:r>
              <a:rPr lang="en-US" altLang="zh-CN" sz="1800" dirty="0"/>
              <a:t>"};</a:t>
            </a:r>
          </a:p>
          <a:p>
            <a:pPr lvl="2"/>
            <a:r>
              <a:rPr lang="en-US" altLang="zh-CN" sz="1800" dirty="0" err="1"/>
              <a:t>ImageIcon</a:t>
            </a:r>
            <a:r>
              <a:rPr lang="en-US" altLang="zh-CN" sz="1800" dirty="0"/>
              <a:t>[] </a:t>
            </a:r>
            <a:r>
              <a:rPr lang="en-US" altLang="zh-CN" sz="1800" dirty="0" err="1"/>
              <a:t>ic</a:t>
            </a:r>
            <a:r>
              <a:rPr lang="en-US" altLang="zh-CN" sz="1800" dirty="0"/>
              <a:t> = {null, </a:t>
            </a:r>
          </a:p>
          <a:p>
            <a:pPr lvl="2"/>
            <a:r>
              <a:rPr lang="en-US" altLang="zh-CN" sz="1800" dirty="0"/>
              <a:t>                              new </a:t>
            </a:r>
            <a:r>
              <a:rPr lang="en-US" altLang="zh-CN" sz="1800" dirty="0" err="1"/>
              <a:t>ImageIcon</a:t>
            </a:r>
            <a:r>
              <a:rPr lang="en-US" altLang="zh-CN" sz="1800" dirty="0"/>
              <a:t>("online.gif"),</a:t>
            </a:r>
          </a:p>
          <a:p>
            <a:pPr lvl="2"/>
            <a:r>
              <a:rPr lang="en-US" altLang="zh-CN" sz="1800" dirty="0"/>
              <a:t>                              new </a:t>
            </a:r>
            <a:r>
              <a:rPr lang="en-US" altLang="zh-CN" sz="1800" dirty="0" err="1"/>
              <a:t>ImageIcon</a:t>
            </a:r>
            <a:r>
              <a:rPr lang="en-US" altLang="zh-CN" sz="1800" dirty="0"/>
              <a:t>("save.gif" )};</a:t>
            </a:r>
          </a:p>
          <a:p>
            <a:pPr lvl="2"/>
            <a:r>
              <a:rPr lang="en-US" altLang="zh-CN" sz="1800" dirty="0"/>
              <a:t>//</a:t>
            </a:r>
            <a:r>
              <a:rPr lang="zh-CN" altLang="en-US" sz="1800" dirty="0"/>
              <a:t>三个标签在水平方向上的对齐方式</a:t>
            </a:r>
          </a:p>
          <a:p>
            <a:pPr lvl="2"/>
            <a:r>
              <a:rPr lang="en-US" altLang="zh-CN" sz="1800" dirty="0" err="1"/>
              <a:t>int</a:t>
            </a:r>
            <a:r>
              <a:rPr lang="en-US" altLang="zh-CN" sz="1800" dirty="0"/>
              <a:t> [] </a:t>
            </a:r>
            <a:r>
              <a:rPr lang="en-US" altLang="zh-CN" sz="1800" dirty="0" err="1"/>
              <a:t>ih</a:t>
            </a:r>
            <a:r>
              <a:rPr lang="en-US" altLang="zh-CN" sz="1800" dirty="0"/>
              <a:t> = {0, </a:t>
            </a:r>
            <a:r>
              <a:rPr lang="en-US" altLang="zh-CN" sz="1800" dirty="0" err="1"/>
              <a:t>JLabel.LEFT</a:t>
            </a:r>
            <a:r>
              <a:rPr lang="en-US" altLang="zh-CN" sz="1800" dirty="0"/>
              <a:t>, </a:t>
            </a:r>
            <a:r>
              <a:rPr lang="en-US" altLang="zh-CN" sz="1800" dirty="0" err="1"/>
              <a:t>JLabel.CENTER</a:t>
            </a:r>
            <a:r>
              <a:rPr lang="en-US" altLang="zh-CN" sz="1800" dirty="0"/>
              <a:t>};</a:t>
            </a:r>
          </a:p>
          <a:p>
            <a:pPr lvl="2"/>
            <a:r>
              <a:rPr lang="en-US" altLang="zh-CN" sz="1800" dirty="0"/>
              <a:t>//</a:t>
            </a:r>
            <a:r>
              <a:rPr lang="zh-CN" altLang="en-US" sz="1800" dirty="0"/>
              <a:t>三个标签在垂直方向上的对齐方式</a:t>
            </a:r>
          </a:p>
          <a:p>
            <a:pPr lvl="2"/>
            <a:r>
              <a:rPr lang="en-US" altLang="zh-CN" sz="1800" dirty="0" err="1"/>
              <a:t>int</a:t>
            </a:r>
            <a:r>
              <a:rPr lang="en-US" altLang="zh-CN" sz="1800" dirty="0"/>
              <a:t> [] iv = {0, </a:t>
            </a:r>
            <a:r>
              <a:rPr lang="en-US" altLang="zh-CN" sz="1800" dirty="0" err="1"/>
              <a:t>JLabel.CENTER</a:t>
            </a:r>
            <a:r>
              <a:rPr lang="en-US" altLang="zh-CN" sz="1800" dirty="0"/>
              <a:t>, </a:t>
            </a:r>
            <a:r>
              <a:rPr lang="en-US" altLang="zh-CN" sz="1800" dirty="0" err="1"/>
              <a:t>JLabel.BOTTOM</a:t>
            </a:r>
            <a:r>
              <a:rPr lang="en-US" altLang="zh-CN" sz="1800" dirty="0"/>
              <a:t>};</a:t>
            </a:r>
          </a:p>
          <a:p>
            <a:pPr lvl="2"/>
            <a:r>
              <a:rPr lang="en-US" altLang="zh-CN" sz="1800" dirty="0"/>
              <a:t>Container c = </a:t>
            </a:r>
            <a:r>
              <a:rPr lang="en-US" altLang="zh-CN" sz="1800" dirty="0" err="1"/>
              <a:t>getContentPane</a:t>
            </a:r>
            <a:r>
              <a:rPr lang="en-US" altLang="zh-CN" sz="1800" dirty="0"/>
              <a:t>( );//</a:t>
            </a:r>
            <a:r>
              <a:rPr lang="zh-CN" altLang="en-US" sz="1800" dirty="0"/>
              <a:t>取得窗口的内容面板</a:t>
            </a:r>
          </a:p>
          <a:p>
            <a:pPr lvl="2"/>
            <a:r>
              <a:rPr lang="en-US" altLang="zh-CN" sz="1800" dirty="0" err="1"/>
              <a:t>c.setLayout</a:t>
            </a:r>
            <a:r>
              <a:rPr lang="en-US" altLang="zh-CN" sz="1800" dirty="0"/>
              <a:t>( new </a:t>
            </a:r>
            <a:r>
              <a:rPr lang="en-US" altLang="zh-CN" sz="1800" dirty="0" err="1"/>
              <a:t>FlowLayout</a:t>
            </a:r>
            <a:r>
              <a:rPr lang="en-US" altLang="zh-CN" sz="1800" dirty="0"/>
              <a:t>(</a:t>
            </a:r>
            <a:r>
              <a:rPr lang="en-US" altLang="zh-CN" sz="1800" dirty="0" err="1"/>
              <a:t>FlowLayout.LEFT</a:t>
            </a:r>
            <a:r>
              <a:rPr lang="en-US" altLang="zh-CN" sz="1800" dirty="0"/>
              <a:t>) ); //</a:t>
            </a:r>
            <a:r>
              <a:rPr lang="zh-CN" altLang="en-US" sz="1800" dirty="0"/>
              <a:t>设置布局管理器</a:t>
            </a:r>
          </a:p>
        </p:txBody>
      </p:sp>
      <p:sp>
        <p:nvSpPr>
          <p:cNvPr id="4" name="矩形 3"/>
          <p:cNvSpPr/>
          <p:nvPr/>
        </p:nvSpPr>
        <p:spPr>
          <a:xfrm>
            <a:off x="6578367" y="927090"/>
            <a:ext cx="2099614" cy="461665"/>
          </a:xfrm>
          <a:prstGeom prst="rect">
            <a:avLst/>
          </a:prstGeom>
          <a:solidFill>
            <a:schemeClr val="accent6">
              <a:lumMod val="60000"/>
              <a:lumOff val="40000"/>
            </a:schemeClr>
          </a:solidFill>
        </p:spPr>
        <p:txBody>
          <a:bodyPr wrap="none">
            <a:spAutoFit/>
          </a:bodyPr>
          <a:lstStyle/>
          <a:p>
            <a:r>
              <a:rPr lang="en-US" altLang="zh-CN" dirty="0"/>
              <a:t>TestJLabel.java</a:t>
            </a:r>
            <a:endParaRPr lang="zh-CN" alt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68" y="1839605"/>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eaLnBrk="1" hangingPunct="1">
              <a:defRPr/>
            </a:pPr>
            <a:r>
              <a:rPr lang="en-US" altLang="zh-CN"/>
              <a:t>9.4.1</a:t>
            </a:r>
            <a:r>
              <a:rPr lang="zh-CN" altLang="en-US"/>
              <a:t>、</a:t>
            </a:r>
            <a:r>
              <a:rPr lang="en-US" altLang="zh-CN"/>
              <a:t>JLabel</a:t>
            </a:r>
          </a:p>
        </p:txBody>
      </p:sp>
      <p:sp>
        <p:nvSpPr>
          <p:cNvPr id="31747" name="Rectangle 4"/>
          <p:cNvSpPr>
            <a:spLocks noChangeArrowheads="1"/>
          </p:cNvSpPr>
          <p:nvPr/>
        </p:nvSpPr>
        <p:spPr bwMode="auto">
          <a:xfrm>
            <a:off x="612775" y="776288"/>
            <a:ext cx="7940675" cy="585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r>
              <a:rPr lang="en-US" altLang="zh-CN" sz="1800" dirty="0"/>
              <a:t>for (</a:t>
            </a:r>
            <a:r>
              <a:rPr lang="en-US" altLang="zh-CN" sz="1800" dirty="0" err="1"/>
              <a:t>int</a:t>
            </a:r>
            <a:r>
              <a:rPr lang="en-US" altLang="zh-CN" sz="1800" dirty="0"/>
              <a:t> </a:t>
            </a:r>
            <a:r>
              <a:rPr lang="en-US" altLang="zh-CN" sz="1800" dirty="0" err="1"/>
              <a:t>i</a:t>
            </a:r>
            <a:r>
              <a:rPr lang="en-US" altLang="zh-CN" sz="1800" dirty="0"/>
              <a:t>=0; </a:t>
            </a:r>
            <a:r>
              <a:rPr lang="en-US" altLang="zh-CN" sz="1800" dirty="0" err="1"/>
              <a:t>i</a:t>
            </a:r>
            <a:r>
              <a:rPr lang="en-US" altLang="zh-CN" sz="1800" dirty="0"/>
              <a:t>&lt;3; </a:t>
            </a:r>
            <a:r>
              <a:rPr lang="en-US" altLang="zh-CN" sz="1800" dirty="0" err="1"/>
              <a:t>i</a:t>
            </a:r>
            <a:r>
              <a:rPr lang="en-US" altLang="zh-CN" sz="1800" dirty="0"/>
              <a:t>++){</a:t>
            </a:r>
          </a:p>
          <a:p>
            <a:pPr lvl="3"/>
            <a:r>
              <a:rPr lang="en-US" altLang="zh-CN" sz="1800" dirty="0"/>
              <a:t>//</a:t>
            </a:r>
            <a:r>
              <a:rPr lang="zh-CN" altLang="en-US" sz="1800" dirty="0"/>
              <a:t>创建三个标签</a:t>
            </a:r>
          </a:p>
          <a:p>
            <a:pPr lvl="3"/>
            <a:r>
              <a:rPr lang="en-US" altLang="zh-CN" sz="1800" dirty="0" err="1"/>
              <a:t>JLabel</a:t>
            </a:r>
            <a:r>
              <a:rPr lang="en-US" altLang="zh-CN" sz="1800" dirty="0"/>
              <a:t> </a:t>
            </a:r>
            <a:r>
              <a:rPr lang="en-US" altLang="zh-CN" sz="1800" dirty="0" err="1"/>
              <a:t>myLabel</a:t>
            </a:r>
            <a:r>
              <a:rPr lang="en-US" altLang="zh-CN" sz="1800" dirty="0"/>
              <a:t> = new </a:t>
            </a:r>
            <a:r>
              <a:rPr lang="en-US" altLang="zh-CN" sz="1800" dirty="0" err="1"/>
              <a:t>JLabel</a:t>
            </a:r>
            <a:r>
              <a:rPr lang="en-US" altLang="zh-CN" sz="1800" dirty="0"/>
              <a:t>( s[</a:t>
            </a:r>
            <a:r>
              <a:rPr lang="en-US" altLang="zh-CN" sz="1800" dirty="0" err="1"/>
              <a:t>i</a:t>
            </a:r>
            <a:r>
              <a:rPr lang="en-US" altLang="zh-CN" sz="1800" dirty="0"/>
              <a:t>] , </a:t>
            </a:r>
            <a:r>
              <a:rPr lang="en-US" altLang="zh-CN" sz="1800" dirty="0" err="1"/>
              <a:t>ic</a:t>
            </a:r>
            <a:r>
              <a:rPr lang="en-US" altLang="zh-CN" sz="1800" dirty="0"/>
              <a:t>[</a:t>
            </a:r>
            <a:r>
              <a:rPr lang="en-US" altLang="zh-CN" sz="1800" dirty="0" err="1"/>
              <a:t>i</a:t>
            </a:r>
            <a:r>
              <a:rPr lang="en-US" altLang="zh-CN" sz="1800" dirty="0"/>
              <a:t>], </a:t>
            </a:r>
            <a:r>
              <a:rPr lang="en-US" altLang="zh-CN" sz="1800" dirty="0" err="1"/>
              <a:t>JLabel.LEFT</a:t>
            </a:r>
            <a:r>
              <a:rPr lang="en-US" altLang="zh-CN" sz="1800" dirty="0"/>
              <a:t>);</a:t>
            </a:r>
          </a:p>
          <a:p>
            <a:pPr lvl="3"/>
            <a:r>
              <a:rPr lang="en-US" altLang="zh-CN" sz="1800" dirty="0"/>
              <a:t>if (</a:t>
            </a:r>
            <a:r>
              <a:rPr lang="en-US" altLang="zh-CN" sz="1800" dirty="0" err="1"/>
              <a:t>i</a:t>
            </a:r>
            <a:r>
              <a:rPr lang="en-US" altLang="zh-CN" sz="1800" dirty="0"/>
              <a:t>&gt;0){</a:t>
            </a:r>
          </a:p>
          <a:p>
            <a:pPr lvl="4"/>
            <a:r>
              <a:rPr lang="en-US" altLang="zh-CN" sz="1800" dirty="0" err="1"/>
              <a:t>myLabel.setHorizontalTextPosition</a:t>
            </a:r>
            <a:r>
              <a:rPr lang="en-US" altLang="zh-CN" sz="1800" dirty="0"/>
              <a:t>(</a:t>
            </a:r>
            <a:r>
              <a:rPr lang="en-US" altLang="zh-CN" sz="1800" dirty="0" err="1"/>
              <a:t>ih</a:t>
            </a:r>
            <a:r>
              <a:rPr lang="en-US" altLang="zh-CN" sz="1800" dirty="0"/>
              <a:t>[</a:t>
            </a:r>
            <a:r>
              <a:rPr lang="en-US" altLang="zh-CN" sz="1800" dirty="0" err="1"/>
              <a:t>i</a:t>
            </a:r>
            <a:r>
              <a:rPr lang="en-US" altLang="zh-CN" sz="1800" dirty="0"/>
              <a:t>]);</a:t>
            </a:r>
          </a:p>
          <a:p>
            <a:pPr lvl="4"/>
            <a:r>
              <a:rPr lang="en-US" altLang="zh-CN" sz="1800" dirty="0" err="1"/>
              <a:t>myLabel.setVerticalTextPosition</a:t>
            </a:r>
            <a:r>
              <a:rPr lang="en-US" altLang="zh-CN" sz="1800" dirty="0"/>
              <a:t>(iv[</a:t>
            </a:r>
            <a:r>
              <a:rPr lang="en-US" altLang="zh-CN" sz="1800" dirty="0" err="1"/>
              <a:t>i</a:t>
            </a:r>
            <a:r>
              <a:rPr lang="en-US" altLang="zh-CN" sz="1800" dirty="0"/>
              <a:t>]);</a:t>
            </a:r>
          </a:p>
          <a:p>
            <a:pPr lvl="3"/>
            <a:r>
              <a:rPr lang="en-US" altLang="zh-CN" sz="1800" dirty="0"/>
              <a:t>}</a:t>
            </a:r>
          </a:p>
          <a:p>
            <a:pPr lvl="3"/>
            <a:r>
              <a:rPr lang="en-US" altLang="zh-CN" sz="1800" dirty="0"/>
              <a:t>//</a:t>
            </a:r>
            <a:r>
              <a:rPr lang="zh-CN" altLang="en-US" sz="1800" dirty="0"/>
              <a:t>设置边框</a:t>
            </a:r>
            <a:r>
              <a:rPr lang="en-US" altLang="zh-CN" sz="1800" dirty="0"/>
              <a:t>, </a:t>
            </a:r>
            <a:r>
              <a:rPr lang="en-US" altLang="zh-CN" sz="1800" dirty="0" err="1"/>
              <a:t>setBorder</a:t>
            </a:r>
            <a:r>
              <a:rPr lang="zh-CN" altLang="en-US" sz="1800" dirty="0"/>
              <a:t>来自</a:t>
            </a:r>
            <a:r>
              <a:rPr lang="en-US" altLang="zh-CN" sz="1800" dirty="0" err="1"/>
              <a:t>JLabel</a:t>
            </a:r>
            <a:r>
              <a:rPr lang="zh-CN" altLang="en-US" sz="1800" dirty="0"/>
              <a:t>的父类</a:t>
            </a:r>
            <a:r>
              <a:rPr lang="en-US" altLang="zh-CN" sz="1800" dirty="0" err="1"/>
              <a:t>JComponent</a:t>
            </a:r>
            <a:endParaRPr lang="en-US" altLang="zh-CN" sz="1800" dirty="0"/>
          </a:p>
          <a:p>
            <a:pPr lvl="3"/>
            <a:r>
              <a:rPr lang="en-US" altLang="zh-CN" sz="1800" dirty="0" err="1"/>
              <a:t>myLabel.setBorder</a:t>
            </a:r>
            <a:r>
              <a:rPr lang="en-US" altLang="zh-CN" sz="1800" dirty="0"/>
              <a:t>(</a:t>
            </a:r>
            <a:r>
              <a:rPr lang="en-US" altLang="zh-CN" sz="1800" dirty="0" err="1"/>
              <a:t>BorderFactory.createLineBorder</a:t>
            </a:r>
            <a:r>
              <a:rPr lang="en-US" altLang="zh-CN" sz="1800" dirty="0"/>
              <a:t> (</a:t>
            </a:r>
            <a:r>
              <a:rPr lang="en-US" altLang="zh-CN" sz="1800" dirty="0" err="1"/>
              <a:t>Color.RED</a:t>
            </a:r>
            <a:r>
              <a:rPr lang="en-US" altLang="zh-CN" sz="1800" dirty="0"/>
              <a:t>, 2));</a:t>
            </a:r>
          </a:p>
          <a:p>
            <a:pPr lvl="3"/>
            <a:r>
              <a:rPr lang="en-US" altLang="zh-CN" sz="1800" dirty="0" err="1"/>
              <a:t>myLabel.setToolTipText</a:t>
            </a:r>
            <a:r>
              <a:rPr lang="en-US" altLang="zh-CN" sz="1800" dirty="0"/>
              <a:t>("</a:t>
            </a:r>
            <a:r>
              <a:rPr lang="zh-CN" altLang="en-US" sz="1800" dirty="0"/>
              <a:t>第</a:t>
            </a:r>
            <a:r>
              <a:rPr lang="en-US" altLang="zh-CN" sz="1800" dirty="0"/>
              <a:t>" + (i+1) + "</a:t>
            </a:r>
            <a:r>
              <a:rPr lang="zh-CN" altLang="en-US" sz="1800" dirty="0"/>
              <a:t>个标签</a:t>
            </a:r>
            <a:r>
              <a:rPr lang="en-US" altLang="zh-CN" sz="1800" dirty="0"/>
              <a:t>");</a:t>
            </a:r>
          </a:p>
          <a:p>
            <a:pPr lvl="3"/>
            <a:r>
              <a:rPr lang="en-US" altLang="zh-CN" sz="1800" dirty="0"/>
              <a:t>//</a:t>
            </a:r>
            <a:r>
              <a:rPr lang="zh-CN" altLang="en-US" sz="1800" dirty="0"/>
              <a:t>加入到窗口的内容面板中</a:t>
            </a:r>
          </a:p>
          <a:p>
            <a:pPr lvl="3"/>
            <a:r>
              <a:rPr lang="en-US" altLang="zh-CN" sz="1800" dirty="0" err="1"/>
              <a:t>c.add</a:t>
            </a:r>
            <a:r>
              <a:rPr lang="en-US" altLang="zh-CN" sz="1800" dirty="0"/>
              <a:t>(</a:t>
            </a:r>
            <a:r>
              <a:rPr lang="en-US" altLang="zh-CN" sz="1800" dirty="0" err="1"/>
              <a:t>myLabel</a:t>
            </a:r>
            <a:r>
              <a:rPr lang="en-US" altLang="zh-CN" sz="1800" dirty="0"/>
              <a:t>);</a:t>
            </a:r>
          </a:p>
          <a:p>
            <a:pPr lvl="2"/>
            <a:r>
              <a:rPr lang="en-US" altLang="zh-CN" sz="1800" dirty="0"/>
              <a:t>}</a:t>
            </a:r>
          </a:p>
          <a:p>
            <a:pPr lvl="2"/>
            <a:r>
              <a:rPr lang="en-US" altLang="zh-CN" sz="1800" dirty="0" err="1"/>
              <a:t>setDefaultCloseOperation</a:t>
            </a:r>
            <a:r>
              <a:rPr lang="en-US" altLang="zh-CN" sz="1800" dirty="0"/>
              <a:t>(</a:t>
            </a:r>
            <a:r>
              <a:rPr lang="en-US" altLang="zh-CN" sz="1800" dirty="0" err="1"/>
              <a:t>JFrame.EXIT_ON_CLOSE</a:t>
            </a:r>
            <a:r>
              <a:rPr lang="en-US" altLang="zh-CN" sz="1800" dirty="0"/>
              <a:t>);</a:t>
            </a:r>
          </a:p>
          <a:p>
            <a:pPr lvl="2"/>
            <a:r>
              <a:rPr lang="en-US" altLang="zh-CN" sz="1800" dirty="0" err="1"/>
              <a:t>setSize</a:t>
            </a:r>
            <a:r>
              <a:rPr lang="en-US" altLang="zh-CN" sz="1800" dirty="0"/>
              <a:t>(400, 300);</a:t>
            </a:r>
          </a:p>
          <a:p>
            <a:pPr lvl="1"/>
            <a:r>
              <a:rPr lang="en-US" altLang="zh-CN" sz="1800" dirty="0"/>
              <a:t>}</a:t>
            </a:r>
          </a:p>
          <a:p>
            <a:pPr lvl="1"/>
            <a:r>
              <a:rPr lang="en-US" altLang="zh-CN" sz="1800" dirty="0"/>
              <a:t>public static void main(String </a:t>
            </a:r>
            <a:r>
              <a:rPr lang="en-US" altLang="zh-CN" sz="1800" dirty="0" err="1"/>
              <a:t>args</a:t>
            </a:r>
            <a:r>
              <a:rPr lang="en-US" altLang="zh-CN" sz="1800" dirty="0"/>
              <a:t>[ ]){</a:t>
            </a:r>
          </a:p>
          <a:p>
            <a:pPr lvl="2"/>
            <a:r>
              <a:rPr lang="en-US" altLang="zh-CN" sz="1800" dirty="0" err="1"/>
              <a:t>TestJLabel</a:t>
            </a:r>
            <a:r>
              <a:rPr lang="en-US" altLang="zh-CN" sz="1800" dirty="0"/>
              <a:t> </a:t>
            </a:r>
            <a:r>
              <a:rPr lang="en-US" altLang="zh-CN" sz="1800" dirty="0" err="1"/>
              <a:t>frm</a:t>
            </a:r>
            <a:r>
              <a:rPr lang="en-US" altLang="zh-CN" sz="1800" dirty="0"/>
              <a:t> = new </a:t>
            </a:r>
            <a:r>
              <a:rPr lang="en-US" altLang="zh-CN" sz="1800" dirty="0" err="1"/>
              <a:t>TestJLabel</a:t>
            </a:r>
            <a:r>
              <a:rPr lang="en-US" altLang="zh-CN" sz="1800" dirty="0"/>
              <a:t>();</a:t>
            </a:r>
          </a:p>
          <a:p>
            <a:pPr lvl="2"/>
            <a:r>
              <a:rPr lang="en-US" altLang="zh-CN" sz="1800" dirty="0" err="1"/>
              <a:t>frm.setVisible</a:t>
            </a:r>
            <a:r>
              <a:rPr lang="en-US" altLang="zh-CN" sz="1800" dirty="0"/>
              <a:t>(true);</a:t>
            </a:r>
          </a:p>
          <a:p>
            <a:pPr lvl="1"/>
            <a:r>
              <a:rPr lang="en-US" altLang="zh-CN" sz="1800" dirty="0"/>
              <a:t>}</a:t>
            </a:r>
          </a:p>
          <a:p>
            <a:r>
              <a:rPr lang="en-US" altLang="zh-CN" sz="1800" dirty="0"/>
              <a:t>}</a:t>
            </a:r>
          </a:p>
        </p:txBody>
      </p:sp>
      <p:pic>
        <p:nvPicPr>
          <p:cNvPr id="391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88" y="4649788"/>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1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altLang="zh-CN"/>
              <a:t>9.4.2</a:t>
            </a:r>
            <a:r>
              <a:rPr lang="zh-CN" altLang="en-US"/>
              <a:t>、单行文本框：</a:t>
            </a:r>
            <a:r>
              <a:rPr lang="en-US" altLang="zh-CN"/>
              <a:t>JTextField</a:t>
            </a:r>
            <a:r>
              <a:rPr lang="zh-CN" altLang="en-US"/>
              <a:t>和</a:t>
            </a:r>
            <a:r>
              <a:rPr lang="en-US" altLang="zh-CN"/>
              <a:t>JPasswordField</a:t>
            </a:r>
          </a:p>
        </p:txBody>
      </p:sp>
      <p:sp>
        <p:nvSpPr>
          <p:cNvPr id="32771" name="Rectangle 50"/>
          <p:cNvSpPr>
            <a:spLocks noChangeArrowheads="1"/>
          </p:cNvSpPr>
          <p:nvPr/>
        </p:nvSpPr>
        <p:spPr bwMode="auto">
          <a:xfrm>
            <a:off x="623888" y="779463"/>
            <a:ext cx="7829550" cy="585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import </a:t>
            </a:r>
            <a:r>
              <a:rPr lang="en-US" altLang="zh-CN" sz="1800" dirty="0" err="1"/>
              <a:t>java.awt</a:t>
            </a:r>
            <a:r>
              <a:rPr lang="en-US" altLang="zh-CN" sz="1800" dirty="0"/>
              <a:t>.*;</a:t>
            </a:r>
          </a:p>
          <a:p>
            <a:r>
              <a:rPr lang="en-US" altLang="zh-CN" sz="1800" dirty="0"/>
              <a:t>import </a:t>
            </a:r>
            <a:r>
              <a:rPr lang="en-US" altLang="zh-CN" sz="1800" dirty="0" err="1"/>
              <a:t>javax.swing</a:t>
            </a:r>
            <a:r>
              <a:rPr lang="en-US" altLang="zh-CN" sz="1800" dirty="0"/>
              <a:t>.*;</a:t>
            </a:r>
          </a:p>
          <a:p>
            <a:r>
              <a:rPr lang="en-US" altLang="zh-CN" sz="1800" dirty="0"/>
              <a:t>public class </a:t>
            </a:r>
            <a:r>
              <a:rPr lang="en-US" altLang="zh-CN" sz="1800" dirty="0" err="1"/>
              <a:t>TestJTextField</a:t>
            </a:r>
            <a:r>
              <a:rPr lang="en-US" altLang="zh-CN" sz="1800" dirty="0"/>
              <a:t>{</a:t>
            </a:r>
          </a:p>
          <a:p>
            <a:pPr lvl="1"/>
            <a:r>
              <a:rPr lang="en-US" altLang="zh-CN" sz="1800" dirty="0"/>
              <a:t>public static void main(String </a:t>
            </a:r>
            <a:r>
              <a:rPr lang="en-US" altLang="zh-CN" sz="1800" dirty="0" err="1"/>
              <a:t>args</a:t>
            </a:r>
            <a:r>
              <a:rPr lang="en-US" altLang="zh-CN" sz="1800" dirty="0"/>
              <a:t>[ ]){</a:t>
            </a:r>
          </a:p>
          <a:p>
            <a:pPr lvl="2"/>
            <a:r>
              <a:rPr lang="en-US" altLang="zh-CN" sz="1800" dirty="0" err="1"/>
              <a:t>JFrame</a:t>
            </a:r>
            <a:r>
              <a:rPr lang="en-US" altLang="zh-CN" sz="1800" dirty="0"/>
              <a:t> </a:t>
            </a:r>
            <a:r>
              <a:rPr lang="en-US" altLang="zh-CN" sz="1800" dirty="0" err="1"/>
              <a:t>frm</a:t>
            </a:r>
            <a:r>
              <a:rPr lang="en-US" altLang="zh-CN" sz="1800" dirty="0"/>
              <a:t>= new </a:t>
            </a:r>
            <a:r>
              <a:rPr lang="en-US" altLang="zh-CN" sz="1800" dirty="0" err="1"/>
              <a:t>JFrame</a:t>
            </a:r>
            <a:r>
              <a:rPr lang="en-US" altLang="zh-CN" sz="1800" dirty="0"/>
              <a:t>( "</a:t>
            </a:r>
            <a:r>
              <a:rPr lang="en-US" altLang="zh-CN" sz="1800" dirty="0" err="1"/>
              <a:t>JFrame</a:t>
            </a:r>
            <a:r>
              <a:rPr lang="en-US" altLang="zh-CN" sz="1800" dirty="0"/>
              <a:t> with </a:t>
            </a:r>
            <a:r>
              <a:rPr lang="en-US" altLang="zh-CN" sz="1800" dirty="0" err="1"/>
              <a:t>JTextField</a:t>
            </a:r>
            <a:r>
              <a:rPr lang="en-US" altLang="zh-CN" sz="1800" dirty="0"/>
              <a:t>" );</a:t>
            </a:r>
          </a:p>
          <a:p>
            <a:pPr lvl="2"/>
            <a:r>
              <a:rPr lang="en-US" altLang="zh-CN" sz="1800" dirty="0" err="1"/>
              <a:t>frm.setDefaultCloseOperation</a:t>
            </a:r>
            <a:r>
              <a:rPr lang="en-US" altLang="zh-CN" sz="1800" dirty="0"/>
              <a:t>(</a:t>
            </a:r>
            <a:r>
              <a:rPr lang="en-US" altLang="zh-CN" sz="1800" dirty="0" err="1"/>
              <a:t>JFrame.EXIT_ON_CLOSE</a:t>
            </a:r>
            <a:r>
              <a:rPr lang="en-US" altLang="zh-CN" sz="1800" dirty="0"/>
              <a:t>);</a:t>
            </a:r>
          </a:p>
          <a:p>
            <a:pPr lvl="2"/>
            <a:r>
              <a:rPr lang="en-US" altLang="zh-CN" sz="1800" dirty="0" err="1"/>
              <a:t>frm.setSize</a:t>
            </a:r>
            <a:r>
              <a:rPr lang="en-US" altLang="zh-CN" sz="1800" dirty="0"/>
              <a:t>(260, 100 );</a:t>
            </a:r>
          </a:p>
          <a:p>
            <a:pPr lvl="2"/>
            <a:r>
              <a:rPr lang="en-US" altLang="zh-CN" sz="1800" dirty="0"/>
              <a:t>Container c = </a:t>
            </a:r>
            <a:r>
              <a:rPr lang="en-US" altLang="zh-CN" sz="1800" dirty="0" err="1"/>
              <a:t>frm.getContentPane</a:t>
            </a:r>
            <a:r>
              <a:rPr lang="en-US" altLang="zh-CN" sz="1800" dirty="0"/>
              <a:t>( );</a:t>
            </a:r>
          </a:p>
          <a:p>
            <a:pPr lvl="2"/>
            <a:r>
              <a:rPr lang="en-US" altLang="zh-CN" sz="1800" dirty="0" err="1"/>
              <a:t>c.setLayout</a:t>
            </a:r>
            <a:r>
              <a:rPr lang="en-US" altLang="zh-CN" sz="1800" dirty="0"/>
              <a:t>(new </a:t>
            </a:r>
            <a:r>
              <a:rPr lang="en-US" altLang="zh-CN" sz="1800" dirty="0" err="1"/>
              <a:t>FlowLayout</a:t>
            </a:r>
            <a:r>
              <a:rPr lang="en-US" altLang="zh-CN" sz="1800" dirty="0"/>
              <a:t>( ) );</a:t>
            </a:r>
          </a:p>
          <a:p>
            <a:pPr lvl="2"/>
            <a:r>
              <a:rPr lang="en-US" altLang="zh-CN" sz="1800" dirty="0"/>
              <a:t>		</a:t>
            </a:r>
          </a:p>
          <a:p>
            <a:pPr lvl="2"/>
            <a:r>
              <a:rPr lang="en-US" altLang="zh-CN" sz="1800" dirty="0" err="1"/>
              <a:t>JTextField</a:t>
            </a:r>
            <a:r>
              <a:rPr lang="en-US" altLang="zh-CN" sz="1800" dirty="0"/>
              <a:t>[] t={new </a:t>
            </a:r>
            <a:r>
              <a:rPr lang="en-US" altLang="zh-CN" sz="1800" dirty="0" err="1"/>
              <a:t>JTextField</a:t>
            </a:r>
            <a:r>
              <a:rPr lang="en-US" altLang="zh-CN" sz="1800" dirty="0"/>
              <a:t>("2012103088", 15),</a:t>
            </a:r>
          </a:p>
          <a:p>
            <a:pPr lvl="4"/>
            <a:r>
              <a:rPr lang="en-US" altLang="zh-CN" sz="1800" dirty="0"/>
              <a:t>           new </a:t>
            </a:r>
            <a:r>
              <a:rPr lang="en-US" altLang="zh-CN" sz="1800" dirty="0" err="1"/>
              <a:t>JPasswordField</a:t>
            </a:r>
            <a:r>
              <a:rPr lang="en-US" altLang="zh-CN" sz="1800" dirty="0"/>
              <a:t>("1234567890", 15)};</a:t>
            </a:r>
          </a:p>
          <a:p>
            <a:pPr lvl="2"/>
            <a:r>
              <a:rPr lang="en-US" altLang="zh-CN" sz="1800" dirty="0" err="1"/>
              <a:t>c.add</a:t>
            </a:r>
            <a:r>
              <a:rPr lang="en-US" altLang="zh-CN" sz="1800" dirty="0"/>
              <a:t>(new </a:t>
            </a:r>
            <a:r>
              <a:rPr lang="en-US" altLang="zh-CN" sz="1800" dirty="0" err="1"/>
              <a:t>JLabel</a:t>
            </a:r>
            <a:r>
              <a:rPr lang="en-US" altLang="zh-CN" sz="1800" dirty="0"/>
              <a:t>("</a:t>
            </a:r>
            <a:r>
              <a:rPr lang="zh-CN" altLang="en-US" sz="1800" dirty="0"/>
              <a:t>用户名：</a:t>
            </a:r>
            <a:r>
              <a:rPr lang="en-US" altLang="zh-CN" sz="1800" dirty="0"/>
              <a:t>"));</a:t>
            </a:r>
          </a:p>
          <a:p>
            <a:pPr lvl="2"/>
            <a:r>
              <a:rPr lang="en-US" altLang="zh-CN" sz="1800" dirty="0" err="1"/>
              <a:t>c.add</a:t>
            </a:r>
            <a:r>
              <a:rPr lang="en-US" altLang="zh-CN" sz="1800" dirty="0"/>
              <a:t>(t[0]);</a:t>
            </a:r>
          </a:p>
          <a:p>
            <a:pPr lvl="2"/>
            <a:r>
              <a:rPr lang="en-US" altLang="zh-CN" sz="1800" dirty="0" err="1"/>
              <a:t>c.add</a:t>
            </a:r>
            <a:r>
              <a:rPr lang="en-US" altLang="zh-CN" sz="1800" dirty="0"/>
              <a:t>(new </a:t>
            </a:r>
            <a:r>
              <a:rPr lang="en-US" altLang="zh-CN" sz="1800" dirty="0" err="1"/>
              <a:t>JLabel</a:t>
            </a:r>
            <a:r>
              <a:rPr lang="en-US" altLang="zh-CN" sz="1800" dirty="0"/>
              <a:t>("</a:t>
            </a:r>
            <a:r>
              <a:rPr lang="zh-CN" altLang="en-US" sz="1800" dirty="0"/>
              <a:t>密    码：</a:t>
            </a:r>
            <a:r>
              <a:rPr lang="en-US" altLang="zh-CN" sz="1800" dirty="0"/>
              <a:t>"));</a:t>
            </a:r>
          </a:p>
          <a:p>
            <a:pPr lvl="2"/>
            <a:r>
              <a:rPr lang="en-US" altLang="zh-CN" sz="1800" dirty="0" err="1"/>
              <a:t>c.add</a:t>
            </a:r>
            <a:r>
              <a:rPr lang="en-US" altLang="zh-CN" sz="1800" dirty="0"/>
              <a:t>(t[1]);</a:t>
            </a:r>
          </a:p>
          <a:p>
            <a:pPr lvl="2"/>
            <a:endParaRPr lang="en-US" altLang="zh-CN" sz="1800" dirty="0"/>
          </a:p>
          <a:p>
            <a:pPr lvl="2"/>
            <a:r>
              <a:rPr lang="en-US" altLang="zh-CN" sz="1800" dirty="0"/>
              <a:t>t[0].</a:t>
            </a:r>
            <a:r>
              <a:rPr lang="en-US" altLang="zh-CN" sz="1800" dirty="0" err="1"/>
              <a:t>setEditable</a:t>
            </a:r>
            <a:r>
              <a:rPr lang="en-US" altLang="zh-CN" sz="1800" dirty="0"/>
              <a:t>( false );//</a:t>
            </a:r>
            <a:r>
              <a:rPr lang="zh-CN" altLang="en-US" sz="1800" dirty="0"/>
              <a:t>用户名设置为只读</a:t>
            </a:r>
          </a:p>
          <a:p>
            <a:pPr lvl="2"/>
            <a:r>
              <a:rPr lang="en-US" altLang="zh-CN" sz="1800" dirty="0" err="1"/>
              <a:t>frm.setVisible</a:t>
            </a:r>
            <a:r>
              <a:rPr lang="en-US" altLang="zh-CN" sz="1800" dirty="0"/>
              <a:t>( true );</a:t>
            </a:r>
          </a:p>
          <a:p>
            <a:pPr lvl="1"/>
            <a:r>
              <a:rPr lang="en-US" altLang="zh-CN" sz="1800" dirty="0"/>
              <a:t>}</a:t>
            </a:r>
          </a:p>
          <a:p>
            <a:r>
              <a:rPr lang="en-US" altLang="zh-CN" sz="1800" dirty="0"/>
              <a:t>}</a:t>
            </a:r>
          </a:p>
        </p:txBody>
      </p:sp>
      <p:pic>
        <p:nvPicPr>
          <p:cNvPr id="323635"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63" y="4181475"/>
            <a:ext cx="326072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78367" y="927090"/>
            <a:ext cx="2573461" cy="461665"/>
          </a:xfrm>
          <a:prstGeom prst="rect">
            <a:avLst/>
          </a:prstGeom>
          <a:solidFill>
            <a:schemeClr val="accent6">
              <a:lumMod val="60000"/>
              <a:lumOff val="40000"/>
            </a:schemeClr>
          </a:solidFill>
        </p:spPr>
        <p:txBody>
          <a:bodyPr wrap="none">
            <a:spAutoFit/>
          </a:bodyPr>
          <a:lstStyle/>
          <a:p>
            <a:r>
              <a:rPr lang="en-US" altLang="zh-CN" dirty="0"/>
              <a:t>TestJTextField.java</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eaLnBrk="1" hangingPunct="1">
              <a:defRPr/>
            </a:pPr>
            <a:r>
              <a:rPr lang="zh-CN" altLang="en-US" dirty="0"/>
              <a:t>多行文本框：</a:t>
            </a:r>
            <a:r>
              <a:rPr lang="en-US" altLang="zh-CN" dirty="0" err="1"/>
              <a:t>JTextArea</a:t>
            </a:r>
            <a:endParaRPr lang="en-US" altLang="zh-CN" dirty="0"/>
          </a:p>
        </p:txBody>
      </p:sp>
      <p:graphicFrame>
        <p:nvGraphicFramePr>
          <p:cNvPr id="327818" name="Group 138"/>
          <p:cNvGraphicFramePr>
            <a:graphicFrameLocks noGrp="1"/>
          </p:cNvGraphicFramePr>
          <p:nvPr>
            <p:ph idx="1"/>
          </p:nvPr>
        </p:nvGraphicFramePr>
        <p:xfrm>
          <a:off x="409575" y="1077913"/>
          <a:ext cx="7772400" cy="4114801"/>
        </p:xfrm>
        <a:graphic>
          <a:graphicData uri="http://schemas.openxmlformats.org/drawingml/2006/table">
            <a:tbl>
              <a:tblPr/>
              <a:tblGrid>
                <a:gridCol w="3511550">
                  <a:extLst>
                    <a:ext uri="{9D8B030D-6E8A-4147-A177-3AD203B41FA5}">
                      <a16:colId xmlns:a16="http://schemas.microsoft.com/office/drawing/2014/main" val="20000"/>
                    </a:ext>
                  </a:extLst>
                </a:gridCol>
                <a:gridCol w="4260850">
                  <a:extLst>
                    <a:ext uri="{9D8B030D-6E8A-4147-A177-3AD203B41FA5}">
                      <a16:colId xmlns:a16="http://schemas.microsoft.com/office/drawing/2014/main" val="20001"/>
                    </a:ext>
                  </a:extLst>
                </a:gridCol>
              </a:tblGrid>
              <a:tr h="3619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JTextArea</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类的常用</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public</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setLineWrap(boolean wrap)</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设置是否自动换行，默认值为</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false</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90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setWrapStyleWord(boolean word)</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设置换行方式，若为</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true</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，当超过文本框边界时，则以单词边界为换行界线；若为</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false</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，则将在字符边界处换行。默认为 </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false</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92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getLineCount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返回文本区中所包含的行数，注意它是根据回车来判断行数的，实际上并不能反映界面上所看到的行数，因为这与文本框的大小有关。</a:t>
                      </a:r>
                      <a:endParaRPr kumimoji="1" lang="zh-CN" altLang="en-US"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insert(String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str</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pos</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str</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插入指定位置</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pos</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的前面</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append(String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str</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str</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追加到文档结尾</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replaceRange</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(String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str</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start,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end)</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用</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str</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替换索引位置从</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start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到</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end</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之间的文本</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setFont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(Font f)</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设置当前字体</a:t>
                      </a:r>
                      <a:endParaRPr kumimoji="1" lang="zh-CN" altLang="en-US" sz="3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02742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eaLnBrk="1" hangingPunct="1">
              <a:defRPr/>
            </a:pPr>
            <a:r>
              <a:rPr lang="zh-CN" altLang="en-US" dirty="0"/>
              <a:t>多行文本框：</a:t>
            </a:r>
            <a:r>
              <a:rPr lang="en-US" altLang="zh-CN" dirty="0" err="1"/>
              <a:t>JTextArea</a:t>
            </a:r>
            <a:r>
              <a:rPr lang="zh-CN" altLang="en-US" dirty="0"/>
              <a:t> </a:t>
            </a:r>
            <a:endParaRPr lang="en-US" altLang="zh-CN" dirty="0"/>
          </a:p>
        </p:txBody>
      </p:sp>
      <p:graphicFrame>
        <p:nvGraphicFramePr>
          <p:cNvPr id="395587" name="Group 323"/>
          <p:cNvGraphicFramePr>
            <a:graphicFrameLocks noGrp="1"/>
          </p:cNvGraphicFramePr>
          <p:nvPr>
            <p:ph idx="1"/>
          </p:nvPr>
        </p:nvGraphicFramePr>
        <p:xfrm>
          <a:off x="319088" y="676275"/>
          <a:ext cx="8375650" cy="5913434"/>
        </p:xfrm>
        <a:graphic>
          <a:graphicData uri="http://schemas.openxmlformats.org/drawingml/2006/table">
            <a:tbl>
              <a:tblPr/>
              <a:tblGrid>
                <a:gridCol w="3138487">
                  <a:extLst>
                    <a:ext uri="{9D8B030D-6E8A-4147-A177-3AD203B41FA5}">
                      <a16:colId xmlns:a16="http://schemas.microsoft.com/office/drawing/2014/main" val="20000"/>
                    </a:ext>
                  </a:extLst>
                </a:gridCol>
                <a:gridCol w="5237163">
                  <a:extLst>
                    <a:ext uri="{9D8B030D-6E8A-4147-A177-3AD203B41FA5}">
                      <a16:colId xmlns:a16="http://schemas.microsoft.com/office/drawing/2014/main" val="20001"/>
                    </a:ext>
                  </a:extLst>
                </a:gridCol>
              </a:tblGrid>
              <a:tr h="304816">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JTextArea</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类的其他方法</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直接继承自</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JTextComponent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类</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setSelectionColor(Color c)</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设置选定文字的背景颜色为</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setSelectedTextColor(Color c)</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设置选定文字的颜色为</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setDisabledTextColor(Color c)</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设置当文本框被禁用时的文本颜色</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replaceSelection</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(String content)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用</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content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替换选定的内容；如果没有选择的内容，则该操作插入给定的文本；如果没有替换文本，则该操作移除当前选择的内容</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String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getText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offset,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int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len</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获取从</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offset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开始的</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len</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个字符</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String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getText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返回文本框中所有的文本</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cut()</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将选定文字传输到系统剪贴板同时从文本框中将这些文字移除</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copy()</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将选定文字传输到系统剪贴板</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181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paste()</a:t>
                      </a:r>
                      <a:endParaRPr kumimoji="1" lang="en-US" altLang="zh-CN" sz="36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将系统剪贴板的内容传输到文本框中，如果在文本框有选定的内容，则使用剪贴板的内容替换它</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setFocusAccelerator(char aKey)</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设置将导致接收的文本组件获取焦点的加速键</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setText(String 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将此文本设置为</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String getSelectedText()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返回选定的文本。如果选定为 </a:t>
                      </a:r>
                      <a:r>
                        <a:rPr kumimoji="1" lang="en-US" altLang="zh-CN" sz="1400" b="0" i="0" u="none" strike="noStrike" cap="none" normalizeH="0" baseline="0">
                          <a:ln>
                            <a:noFill/>
                          </a:ln>
                          <a:solidFill>
                            <a:schemeClr val="tx1"/>
                          </a:solidFill>
                          <a:effectLst/>
                          <a:latin typeface="Arial Unicode MS" pitchFamily="34" charset="-122"/>
                          <a:ea typeface="宋体" pitchFamily="2" charset="-122"/>
                        </a:rPr>
                        <a:t>null</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或文档为空，则返回 </a:t>
                      </a:r>
                      <a:r>
                        <a:rPr kumimoji="1" lang="en-US" altLang="zh-CN" sz="1400" b="0" i="0" u="none" strike="noStrike" cap="none" normalizeH="0" baseline="0">
                          <a:ln>
                            <a:noFill/>
                          </a:ln>
                          <a:solidFill>
                            <a:schemeClr val="tx1"/>
                          </a:solidFill>
                          <a:effectLst/>
                          <a:latin typeface="Arial Unicode MS" pitchFamily="34" charset="-122"/>
                          <a:ea typeface="宋体" pitchFamily="2" charset="-122"/>
                        </a:rPr>
                        <a:t>null</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boolean isEditable()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返回是否可编辑</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setEditable(boolean b)</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设置文本框是否可编辑</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select(int start, int end)</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选定从</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start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开始到</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end</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结束的文本</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048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selectAll()</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22" marB="45722"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选中所有文本</a:t>
                      </a:r>
                      <a:endParaRPr kumimoji="1" lang="zh-CN" altLang="en-US" sz="3600" b="0" i="0" u="none" strike="noStrike" cap="none" normalizeH="0" baseline="0" dirty="0">
                        <a:ln>
                          <a:noFill/>
                        </a:ln>
                        <a:solidFill>
                          <a:schemeClr val="tx1"/>
                        </a:solidFill>
                        <a:effectLst/>
                        <a:latin typeface="Times New Roman" pitchFamily="18" charset="0"/>
                        <a:ea typeface="宋体" pitchFamily="2" charset="-122"/>
                      </a:endParaRPr>
                    </a:p>
                  </a:txBody>
                  <a:tcPr marT="45722" marB="45722"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285181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defRPr/>
            </a:pPr>
            <a:r>
              <a:rPr lang="en-US" altLang="zh-CN"/>
              <a:t>9.4.3</a:t>
            </a:r>
            <a:r>
              <a:rPr lang="zh-CN" altLang="en-US"/>
              <a:t>、按钮：</a:t>
            </a:r>
            <a:r>
              <a:rPr lang="en-US" altLang="zh-CN"/>
              <a:t>JButtom</a:t>
            </a:r>
            <a:r>
              <a:rPr lang="zh-CN" altLang="en-US"/>
              <a:t>、</a:t>
            </a:r>
            <a:r>
              <a:rPr lang="en-US" altLang="zh-CN"/>
              <a:t>JCheckBox</a:t>
            </a:r>
            <a:r>
              <a:rPr lang="zh-CN" altLang="en-US"/>
              <a:t>和</a:t>
            </a:r>
            <a:r>
              <a:rPr lang="en-US" altLang="zh-CN"/>
              <a:t>JRadioButton</a:t>
            </a:r>
          </a:p>
        </p:txBody>
      </p:sp>
      <p:sp>
        <p:nvSpPr>
          <p:cNvPr id="33795" name="Rectangle 5"/>
          <p:cNvSpPr>
            <a:spLocks noChangeArrowheads="1"/>
          </p:cNvSpPr>
          <p:nvPr/>
        </p:nvSpPr>
        <p:spPr bwMode="auto">
          <a:xfrm>
            <a:off x="736600" y="785813"/>
            <a:ext cx="761523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a:t>
            </a:r>
            <a:r>
              <a:rPr lang="en-US" altLang="zh-CN" sz="1600" dirty="0"/>
              <a:t>.*;</a:t>
            </a:r>
          </a:p>
          <a:p>
            <a:r>
              <a:rPr lang="en-US" altLang="zh-CN" sz="1600" dirty="0"/>
              <a:t>import </a:t>
            </a:r>
            <a:r>
              <a:rPr lang="en-US" altLang="zh-CN" sz="1600" dirty="0" err="1"/>
              <a:t>javax.swing</a:t>
            </a:r>
            <a:r>
              <a:rPr lang="en-US" altLang="zh-CN" sz="1600" dirty="0"/>
              <a:t>.*;</a:t>
            </a:r>
          </a:p>
          <a:p>
            <a:r>
              <a:rPr lang="en-US" altLang="zh-CN" sz="1600" dirty="0"/>
              <a:t>public class </a:t>
            </a:r>
            <a:r>
              <a:rPr lang="en-US" altLang="zh-CN" sz="1600" dirty="0" err="1"/>
              <a:t>TestJButton</a:t>
            </a:r>
            <a:r>
              <a:rPr lang="en-US" altLang="zh-CN" sz="1600" dirty="0"/>
              <a:t> extends </a:t>
            </a:r>
            <a:r>
              <a:rPr lang="en-US" altLang="zh-CN" sz="1600" dirty="0" err="1"/>
              <a:t>JFrame</a:t>
            </a:r>
            <a:r>
              <a:rPr lang="en-US" altLang="zh-CN" sz="1600" dirty="0"/>
              <a:t>{</a:t>
            </a:r>
          </a:p>
          <a:p>
            <a:pPr lvl="1"/>
            <a:r>
              <a:rPr lang="en-US" altLang="zh-CN" sz="1600" dirty="0" err="1"/>
              <a:t>TestJButton</a:t>
            </a:r>
            <a:r>
              <a:rPr lang="en-US" altLang="zh-CN" sz="1600" dirty="0"/>
              <a:t>(String </a:t>
            </a:r>
            <a:r>
              <a:rPr lang="en-US" altLang="zh-CN" sz="1600" dirty="0" err="1"/>
              <a:t>sTitle</a:t>
            </a:r>
            <a:r>
              <a:rPr lang="en-US" altLang="zh-CN" sz="1600" dirty="0"/>
              <a:t>){</a:t>
            </a:r>
          </a:p>
          <a:p>
            <a:pPr lvl="2"/>
            <a:r>
              <a:rPr lang="en-US" altLang="zh-CN" sz="1600" dirty="0"/>
              <a:t>super(</a:t>
            </a:r>
            <a:r>
              <a:rPr lang="en-US" altLang="zh-CN" sz="1600" dirty="0" err="1"/>
              <a:t>sTitle</a:t>
            </a:r>
            <a:r>
              <a:rPr lang="en-US" altLang="zh-CN" sz="1600" dirty="0"/>
              <a:t>);		</a:t>
            </a:r>
          </a:p>
          <a:p>
            <a:pPr lvl="2"/>
            <a:r>
              <a:rPr lang="en-US" altLang="zh-CN" sz="1600" dirty="0"/>
              <a:t>Container c = </a:t>
            </a:r>
            <a:r>
              <a:rPr lang="en-US" altLang="zh-CN" sz="1600" dirty="0" err="1"/>
              <a:t>getContentPane</a:t>
            </a:r>
            <a:r>
              <a:rPr lang="en-US" altLang="zh-CN" sz="1600" dirty="0"/>
              <a:t>( );</a:t>
            </a:r>
          </a:p>
          <a:p>
            <a:pPr lvl="2"/>
            <a:r>
              <a:rPr lang="en-US" altLang="zh-CN" sz="1600" dirty="0" err="1"/>
              <a:t>c.setLayout</a:t>
            </a:r>
            <a:r>
              <a:rPr lang="en-US" altLang="zh-CN" sz="1600" dirty="0"/>
              <a:t>( new </a:t>
            </a:r>
            <a:r>
              <a:rPr lang="en-US" altLang="zh-CN" sz="1600" dirty="0" err="1"/>
              <a:t>FlowLayout</a:t>
            </a:r>
            <a:r>
              <a:rPr lang="en-US" altLang="zh-CN" sz="1600" dirty="0"/>
              <a:t>( ));</a:t>
            </a:r>
          </a:p>
          <a:p>
            <a:pPr lvl="2"/>
            <a:r>
              <a:rPr lang="en-US" altLang="zh-CN" sz="1600" dirty="0"/>
              <a:t>//</a:t>
            </a:r>
            <a:r>
              <a:rPr lang="zh-CN" altLang="en-US" sz="1600" dirty="0"/>
              <a:t>两个按钮上的图标</a:t>
            </a:r>
          </a:p>
          <a:p>
            <a:pPr lvl="2"/>
            <a:r>
              <a:rPr lang="en-US" altLang="zh-CN" sz="1600" dirty="0" err="1"/>
              <a:t>ImageIcon</a:t>
            </a:r>
            <a:r>
              <a:rPr lang="en-US" altLang="zh-CN" sz="1600" dirty="0"/>
              <a:t>[] </a:t>
            </a:r>
            <a:r>
              <a:rPr lang="en-US" altLang="zh-CN" sz="1600" dirty="0" err="1"/>
              <a:t>ic</a:t>
            </a:r>
            <a:r>
              <a:rPr lang="en-US" altLang="zh-CN" sz="1600" dirty="0"/>
              <a:t> = {new </a:t>
            </a:r>
            <a:r>
              <a:rPr lang="en-US" altLang="zh-CN" sz="1600" dirty="0" err="1"/>
              <a:t>ImageIcon</a:t>
            </a:r>
            <a:r>
              <a:rPr lang="en-US" altLang="zh-CN" sz="1600" dirty="0"/>
              <a:t>("new.gif"), new </a:t>
            </a:r>
            <a:r>
              <a:rPr lang="en-US" altLang="zh-CN" sz="1600" dirty="0" err="1"/>
              <a:t>ImageIcon</a:t>
            </a:r>
            <a:r>
              <a:rPr lang="en-US" altLang="zh-CN" sz="1600" dirty="0"/>
              <a:t>(“open.gif")}; </a:t>
            </a:r>
          </a:p>
          <a:p>
            <a:pPr lvl="2"/>
            <a:r>
              <a:rPr lang="en-US" altLang="zh-CN" sz="1600" dirty="0"/>
              <a:t>//</a:t>
            </a:r>
            <a:r>
              <a:rPr lang="zh-CN" altLang="en-US" sz="1600" dirty="0"/>
              <a:t>三个按钮</a:t>
            </a:r>
          </a:p>
          <a:p>
            <a:pPr lvl="2"/>
            <a:r>
              <a:rPr lang="en-US" altLang="zh-CN" sz="1600" dirty="0" err="1"/>
              <a:t>JButton</a:t>
            </a:r>
            <a:r>
              <a:rPr lang="en-US" altLang="zh-CN" sz="1600" dirty="0"/>
              <a:t>[] </a:t>
            </a:r>
            <a:r>
              <a:rPr lang="en-US" altLang="zh-CN" sz="1600" dirty="0" err="1"/>
              <a:t>btn</a:t>
            </a:r>
            <a:r>
              <a:rPr lang="en-US" altLang="zh-CN" sz="1600" dirty="0"/>
              <a:t> = {new </a:t>
            </a:r>
            <a:r>
              <a:rPr lang="en-US" altLang="zh-CN" sz="1600" dirty="0" err="1"/>
              <a:t>JButton</a:t>
            </a:r>
            <a:r>
              <a:rPr lang="en-US" altLang="zh-CN" sz="1600" dirty="0"/>
              <a:t>("</a:t>
            </a:r>
            <a:r>
              <a:rPr lang="zh-CN" altLang="en-US" sz="1600" dirty="0"/>
              <a:t>新建</a:t>
            </a:r>
            <a:r>
              <a:rPr lang="en-US" altLang="zh-CN" sz="1600" dirty="0"/>
              <a:t>", </a:t>
            </a:r>
            <a:r>
              <a:rPr lang="en-US" altLang="zh-CN" sz="1600" dirty="0" err="1"/>
              <a:t>ic</a:t>
            </a:r>
            <a:r>
              <a:rPr lang="en-US" altLang="zh-CN" sz="1600" dirty="0"/>
              <a:t>[0]), new </a:t>
            </a:r>
            <a:r>
              <a:rPr lang="en-US" altLang="zh-CN" sz="1600" dirty="0" err="1"/>
              <a:t>JButton</a:t>
            </a:r>
            <a:r>
              <a:rPr lang="en-US" altLang="zh-CN" sz="1600" dirty="0"/>
              <a:t>("</a:t>
            </a:r>
            <a:r>
              <a:rPr lang="zh-CN" altLang="en-US" sz="1600" dirty="0"/>
              <a:t>中间</a:t>
            </a:r>
            <a:r>
              <a:rPr lang="en-US" altLang="zh-CN" sz="1600" dirty="0"/>
              <a:t>"), </a:t>
            </a:r>
          </a:p>
          <a:p>
            <a:pPr lvl="2"/>
            <a:r>
              <a:rPr lang="en-US" altLang="zh-CN" sz="1600" dirty="0"/>
              <a:t>                            new </a:t>
            </a:r>
            <a:r>
              <a:rPr lang="en-US" altLang="zh-CN" sz="1600" dirty="0" err="1"/>
              <a:t>JButton</a:t>
            </a:r>
            <a:r>
              <a:rPr lang="en-US" altLang="zh-CN" sz="1600" dirty="0"/>
              <a:t>("</a:t>
            </a:r>
            <a:r>
              <a:rPr lang="zh-CN" altLang="en-US" sz="1600" dirty="0"/>
              <a:t>打开</a:t>
            </a:r>
            <a:r>
              <a:rPr lang="en-US" altLang="zh-CN" sz="1600" dirty="0"/>
              <a:t>", </a:t>
            </a:r>
            <a:r>
              <a:rPr lang="en-US" altLang="zh-CN" sz="1600" dirty="0" err="1"/>
              <a:t>ic</a:t>
            </a:r>
            <a:r>
              <a:rPr lang="en-US" altLang="zh-CN" sz="1600" dirty="0"/>
              <a:t>[1])}; </a:t>
            </a:r>
          </a:p>
          <a:p>
            <a:pPr lvl="2"/>
            <a:r>
              <a:rPr lang="en-US" altLang="zh-CN" sz="1600" dirty="0" err="1"/>
              <a:t>int</a:t>
            </a:r>
            <a:r>
              <a:rPr lang="en-US" altLang="zh-CN" sz="1600" dirty="0"/>
              <a:t> </a:t>
            </a:r>
            <a:r>
              <a:rPr lang="en-US" altLang="zh-CN" sz="1600" dirty="0" err="1"/>
              <a:t>i</a:t>
            </a:r>
            <a:r>
              <a:rPr lang="en-US" altLang="zh-CN" sz="1600" dirty="0"/>
              <a:t>;</a:t>
            </a:r>
          </a:p>
          <a:p>
            <a:pPr lvl="2"/>
            <a:r>
              <a:rPr lang="en-US" altLang="zh-CN" sz="1600" dirty="0"/>
              <a:t>for (</a:t>
            </a:r>
            <a:r>
              <a:rPr lang="en-US" altLang="zh-CN" sz="1600" dirty="0" err="1"/>
              <a:t>i</a:t>
            </a:r>
            <a:r>
              <a:rPr lang="en-US" altLang="zh-CN" sz="1600" dirty="0"/>
              <a:t>=0; </a:t>
            </a:r>
            <a:r>
              <a:rPr lang="en-US" altLang="zh-CN" sz="1600" dirty="0" err="1"/>
              <a:t>i</a:t>
            </a:r>
            <a:r>
              <a:rPr lang="en-US" altLang="zh-CN" sz="1600" dirty="0"/>
              <a:t>&lt;</a:t>
            </a:r>
            <a:r>
              <a:rPr lang="en-US" altLang="zh-CN" sz="1600" dirty="0" err="1"/>
              <a:t>btn.length</a:t>
            </a:r>
            <a:r>
              <a:rPr lang="en-US" altLang="zh-CN" sz="1600" dirty="0"/>
              <a:t>; </a:t>
            </a:r>
            <a:r>
              <a:rPr lang="en-US" altLang="zh-CN" sz="1600" dirty="0" err="1"/>
              <a:t>i</a:t>
            </a:r>
            <a:r>
              <a:rPr lang="en-US" altLang="zh-CN" sz="1600" dirty="0"/>
              <a:t>++)</a:t>
            </a:r>
          </a:p>
          <a:p>
            <a:pPr lvl="3"/>
            <a:r>
              <a:rPr lang="en-US" altLang="zh-CN" sz="1600" dirty="0" err="1"/>
              <a:t>c.add</a:t>
            </a:r>
            <a:r>
              <a:rPr lang="en-US" altLang="zh-CN" sz="1600" dirty="0"/>
              <a:t>(</a:t>
            </a:r>
            <a:r>
              <a:rPr lang="en-US" altLang="zh-CN" sz="1600" dirty="0" err="1"/>
              <a:t>btn</a:t>
            </a:r>
            <a:r>
              <a:rPr lang="en-US" altLang="zh-CN" sz="1600" dirty="0"/>
              <a:t>[</a:t>
            </a:r>
            <a:r>
              <a:rPr lang="en-US" altLang="zh-CN" sz="1600" dirty="0" err="1"/>
              <a:t>i</a:t>
            </a:r>
            <a:r>
              <a:rPr lang="en-US" altLang="zh-CN" sz="1600" dirty="0"/>
              <a:t>]);</a:t>
            </a:r>
          </a:p>
          <a:p>
            <a:pPr lvl="2"/>
            <a:r>
              <a:rPr lang="en-US" altLang="zh-CN" sz="1600" dirty="0"/>
              <a:t>//</a:t>
            </a:r>
            <a:r>
              <a:rPr lang="en-US" altLang="zh-CN" sz="1600" dirty="0" err="1"/>
              <a:t>btn</a:t>
            </a:r>
            <a:r>
              <a:rPr lang="en-US" altLang="zh-CN" sz="1600" dirty="0"/>
              <a:t>[0]</a:t>
            </a:r>
            <a:r>
              <a:rPr lang="zh-CN" altLang="en-US" sz="1600" dirty="0"/>
              <a:t>的文字在图标左侧</a:t>
            </a:r>
          </a:p>
          <a:p>
            <a:pPr lvl="2"/>
            <a:r>
              <a:rPr lang="en-US" altLang="zh-CN" sz="1600" dirty="0" err="1"/>
              <a:t>btn</a:t>
            </a:r>
            <a:r>
              <a:rPr lang="en-US" altLang="zh-CN" sz="1600" dirty="0"/>
              <a:t>[0].</a:t>
            </a:r>
            <a:r>
              <a:rPr lang="en-US" altLang="zh-CN" sz="1600" dirty="0" err="1"/>
              <a:t>setHorizontalTextPosition</a:t>
            </a:r>
            <a:r>
              <a:rPr lang="en-US" altLang="zh-CN" sz="1600" dirty="0"/>
              <a:t>(</a:t>
            </a:r>
            <a:r>
              <a:rPr lang="en-US" altLang="zh-CN" sz="1600" dirty="0" err="1"/>
              <a:t>SwingConstants.LEFT</a:t>
            </a:r>
            <a:r>
              <a:rPr lang="en-US" altLang="zh-CN" sz="1600" dirty="0"/>
              <a:t>);</a:t>
            </a:r>
          </a:p>
          <a:p>
            <a:pPr lvl="2"/>
            <a:r>
              <a:rPr lang="en-US" altLang="zh-CN" sz="1600" dirty="0"/>
              <a:t>//</a:t>
            </a:r>
            <a:r>
              <a:rPr lang="zh-CN" altLang="en-US" sz="1600" dirty="0"/>
              <a:t>两个复选框</a:t>
            </a:r>
          </a:p>
          <a:p>
            <a:pPr lvl="2"/>
            <a:r>
              <a:rPr lang="en-US" altLang="zh-CN" sz="1600" dirty="0" err="1"/>
              <a:t>JCheckBox</a:t>
            </a:r>
            <a:r>
              <a:rPr lang="en-US" altLang="zh-CN" sz="1600" dirty="0"/>
              <a:t>[] </a:t>
            </a:r>
            <a:r>
              <a:rPr lang="en-US" altLang="zh-CN" sz="1600" dirty="0" err="1"/>
              <a:t>ck</a:t>
            </a:r>
            <a:r>
              <a:rPr lang="en-US" altLang="zh-CN" sz="1600" dirty="0"/>
              <a:t> = {new </a:t>
            </a:r>
            <a:r>
              <a:rPr lang="en-US" altLang="zh-CN" sz="1600" dirty="0" err="1"/>
              <a:t>JCheckBox</a:t>
            </a:r>
            <a:r>
              <a:rPr lang="en-US" altLang="zh-CN" sz="1600" dirty="0"/>
              <a:t>("</a:t>
            </a:r>
            <a:r>
              <a:rPr lang="zh-CN" altLang="en-US" sz="1600" dirty="0"/>
              <a:t>左</a:t>
            </a:r>
            <a:r>
              <a:rPr lang="en-US" altLang="zh-CN" sz="1600" dirty="0"/>
              <a:t>"), new </a:t>
            </a:r>
            <a:r>
              <a:rPr lang="en-US" altLang="zh-CN" sz="1600" dirty="0" err="1"/>
              <a:t>JCheckBox</a:t>
            </a:r>
            <a:r>
              <a:rPr lang="en-US" altLang="zh-CN" sz="1600" dirty="0"/>
              <a:t>("</a:t>
            </a:r>
            <a:r>
              <a:rPr lang="zh-CN" altLang="en-US" sz="1600" dirty="0"/>
              <a:t>右</a:t>
            </a:r>
            <a:r>
              <a:rPr lang="en-US" altLang="zh-CN" sz="1600" dirty="0"/>
              <a:t>")};</a:t>
            </a:r>
          </a:p>
          <a:p>
            <a:pPr lvl="2"/>
            <a:r>
              <a:rPr lang="en-US" altLang="zh-CN" sz="1600" dirty="0"/>
              <a:t>for (</a:t>
            </a:r>
            <a:r>
              <a:rPr lang="en-US" altLang="zh-CN" sz="1600" dirty="0" err="1"/>
              <a:t>i</a:t>
            </a:r>
            <a:r>
              <a:rPr lang="en-US" altLang="zh-CN" sz="1600" dirty="0"/>
              <a:t>=0; </a:t>
            </a:r>
            <a:r>
              <a:rPr lang="en-US" altLang="zh-CN" sz="1600" dirty="0" err="1"/>
              <a:t>i</a:t>
            </a:r>
            <a:r>
              <a:rPr lang="en-US" altLang="zh-CN" sz="1600" dirty="0"/>
              <a:t>&lt;</a:t>
            </a:r>
            <a:r>
              <a:rPr lang="en-US" altLang="zh-CN" sz="1600" dirty="0" err="1"/>
              <a:t>ck.length</a:t>
            </a:r>
            <a:r>
              <a:rPr lang="en-US" altLang="zh-CN" sz="1600" dirty="0"/>
              <a:t>; </a:t>
            </a:r>
            <a:r>
              <a:rPr lang="en-US" altLang="zh-CN" sz="1600" dirty="0" err="1"/>
              <a:t>i</a:t>
            </a:r>
            <a:r>
              <a:rPr lang="en-US" altLang="zh-CN" sz="1600" dirty="0"/>
              <a:t>++){</a:t>
            </a:r>
          </a:p>
          <a:p>
            <a:pPr lvl="3"/>
            <a:r>
              <a:rPr lang="en-US" altLang="zh-CN" sz="1600" dirty="0" err="1"/>
              <a:t>c.add</a:t>
            </a:r>
            <a:r>
              <a:rPr lang="en-US" altLang="zh-CN" sz="1600" dirty="0"/>
              <a:t>(</a:t>
            </a:r>
            <a:r>
              <a:rPr lang="en-US" altLang="zh-CN" sz="1600" dirty="0" err="1"/>
              <a:t>ck</a:t>
            </a:r>
            <a:r>
              <a:rPr lang="en-US" altLang="zh-CN" sz="1600" dirty="0"/>
              <a:t>[</a:t>
            </a:r>
            <a:r>
              <a:rPr lang="en-US" altLang="zh-CN" sz="1600" dirty="0" err="1"/>
              <a:t>i</a:t>
            </a:r>
            <a:r>
              <a:rPr lang="en-US" altLang="zh-CN" sz="1600" dirty="0"/>
              <a:t>]);</a:t>
            </a:r>
          </a:p>
          <a:p>
            <a:pPr lvl="3"/>
            <a:r>
              <a:rPr lang="en-US" altLang="zh-CN" sz="1600" dirty="0" err="1"/>
              <a:t>ck</a:t>
            </a:r>
            <a:r>
              <a:rPr lang="en-US" altLang="zh-CN" sz="1600" dirty="0"/>
              <a:t>[</a:t>
            </a:r>
            <a:r>
              <a:rPr lang="en-US" altLang="zh-CN" sz="1600" dirty="0" err="1"/>
              <a:t>i</a:t>
            </a:r>
            <a:r>
              <a:rPr lang="en-US" altLang="zh-CN" sz="1600" dirty="0"/>
              <a:t>].</a:t>
            </a:r>
            <a:r>
              <a:rPr lang="en-US" altLang="zh-CN" sz="1600" dirty="0" err="1"/>
              <a:t>setSelected</a:t>
            </a:r>
            <a:r>
              <a:rPr lang="en-US" altLang="zh-CN" sz="1600" dirty="0"/>
              <a:t>(true);//</a:t>
            </a:r>
            <a:r>
              <a:rPr lang="zh-CN" altLang="en-US" sz="1600" dirty="0"/>
              <a:t>将复选框设置为选中状态</a:t>
            </a:r>
          </a:p>
          <a:p>
            <a:pPr lvl="2"/>
            <a:r>
              <a:rPr lang="en-US" altLang="zh-CN" sz="1600" dirty="0"/>
              <a:t>}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738" y="976630"/>
            <a:ext cx="307975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70539" y="5925165"/>
            <a:ext cx="2237472" cy="461665"/>
          </a:xfrm>
          <a:prstGeom prst="rect">
            <a:avLst/>
          </a:prstGeom>
          <a:solidFill>
            <a:schemeClr val="accent6">
              <a:lumMod val="60000"/>
              <a:lumOff val="40000"/>
            </a:schemeClr>
          </a:solidFill>
        </p:spPr>
        <p:txBody>
          <a:bodyPr wrap="none">
            <a:spAutoFit/>
          </a:bodyPr>
          <a:lstStyle/>
          <a:p>
            <a:r>
              <a:rPr lang="en-US" altLang="zh-CN" dirty="0"/>
              <a:t>TestJButton.java</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45056" y="836514"/>
            <a:ext cx="8604355" cy="3416320"/>
          </a:xfrm>
          <a:prstGeom prst="rect">
            <a:avLst/>
          </a:prstGeom>
        </p:spPr>
        <p:txBody>
          <a:bodyPr wrap="square">
            <a:spAutoFit/>
          </a:bodyPr>
          <a:lstStyle/>
          <a:p>
            <a:r>
              <a:rPr lang="en-US" altLang="zh-CN" dirty="0"/>
              <a:t>https://www.zhihu.com/question/36625877</a:t>
            </a:r>
          </a:p>
          <a:p>
            <a:endParaRPr lang="en-US" altLang="zh-CN" dirty="0"/>
          </a:p>
          <a:p>
            <a:r>
              <a:rPr lang="en-US" altLang="zh-CN" dirty="0">
                <a:hlinkClick r:id="rId3"/>
              </a:rPr>
              <a:t>https://www.zhihu.com/question/37236236</a:t>
            </a:r>
            <a:endParaRPr lang="en-US" altLang="zh-CN" dirty="0"/>
          </a:p>
          <a:p>
            <a:endParaRPr lang="en-US" altLang="zh-CN" dirty="0"/>
          </a:p>
          <a:p>
            <a:r>
              <a:rPr lang="en-US" altLang="zh-CN" dirty="0">
                <a:hlinkClick r:id="rId4"/>
              </a:rPr>
              <a:t>https://stackoverflow.com/questions/889097/what-advantages-are-to-be-had-by-using-javaswing-over-cwinforms-wpf</a:t>
            </a:r>
            <a:endParaRPr lang="en-US" altLang="zh-CN" dirty="0"/>
          </a:p>
          <a:p>
            <a:endParaRPr lang="en-US" altLang="zh-CN" dirty="0"/>
          </a:p>
          <a:p>
            <a:r>
              <a:rPr lang="en-US" altLang="zh-CN" dirty="0"/>
              <a:t>https://www.quora.com/In-your-opinion-what-is-better-for-a-GUI-Java-or-c</a:t>
            </a:r>
            <a:endParaRPr lang="zh-CN" altLang="en-US" dirty="0"/>
          </a:p>
        </p:txBody>
      </p:sp>
      <p:sp>
        <p:nvSpPr>
          <p:cNvPr id="10" name="矩形 9"/>
          <p:cNvSpPr/>
          <p:nvPr/>
        </p:nvSpPr>
        <p:spPr>
          <a:xfrm>
            <a:off x="599257" y="146402"/>
            <a:ext cx="1972015" cy="461665"/>
          </a:xfrm>
          <a:prstGeom prst="rect">
            <a:avLst/>
          </a:prstGeom>
        </p:spPr>
        <p:txBody>
          <a:bodyPr wrap="none">
            <a:spAutoFit/>
          </a:bodyPr>
          <a:lstStyle/>
          <a:p>
            <a:r>
              <a:rPr lang="zh-CN" altLang="en-US" dirty="0">
                <a:ea typeface="黑体" pitchFamily="49" charset="-122"/>
              </a:rPr>
              <a:t>关于</a:t>
            </a:r>
            <a:r>
              <a:rPr lang="en-US" altLang="zh-CN">
                <a:ea typeface="黑体" pitchFamily="49" charset="-122"/>
              </a:rPr>
              <a:t>Java GUI</a:t>
            </a:r>
            <a:endParaRPr lang="zh-CN" altLang="en-US" dirty="0"/>
          </a:p>
        </p:txBody>
      </p:sp>
    </p:spTree>
    <p:extLst>
      <p:ext uri="{BB962C8B-B14F-4D97-AF65-F5344CB8AC3E}">
        <p14:creationId xmlns:p14="http://schemas.microsoft.com/office/powerpoint/2010/main" val="959067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eaLnBrk="1" hangingPunct="1">
              <a:defRPr/>
            </a:pPr>
            <a:r>
              <a:rPr lang="en-US" altLang="zh-CN"/>
              <a:t>9.4.3</a:t>
            </a:r>
            <a:r>
              <a:rPr lang="zh-CN" altLang="en-US"/>
              <a:t>、按钮：</a:t>
            </a:r>
            <a:r>
              <a:rPr lang="en-US" altLang="zh-CN"/>
              <a:t>JButtom</a:t>
            </a:r>
            <a:r>
              <a:rPr lang="zh-CN" altLang="en-US"/>
              <a:t>、</a:t>
            </a:r>
            <a:r>
              <a:rPr lang="en-US" altLang="zh-CN"/>
              <a:t>JCheckBox</a:t>
            </a:r>
            <a:r>
              <a:rPr lang="zh-CN" altLang="en-US"/>
              <a:t>和</a:t>
            </a:r>
            <a:r>
              <a:rPr lang="en-US" altLang="zh-CN"/>
              <a:t>JRadioButton</a:t>
            </a:r>
          </a:p>
        </p:txBody>
      </p:sp>
      <p:sp>
        <p:nvSpPr>
          <p:cNvPr id="34819" name="Rectangle 4"/>
          <p:cNvSpPr>
            <a:spLocks noChangeArrowheads="1"/>
          </p:cNvSpPr>
          <p:nvPr/>
        </p:nvSpPr>
        <p:spPr bwMode="auto">
          <a:xfrm>
            <a:off x="636588" y="781050"/>
            <a:ext cx="7772400"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r>
              <a:rPr lang="en-US" altLang="zh-CN" sz="1800" dirty="0"/>
              <a:t>//</a:t>
            </a:r>
            <a:r>
              <a:rPr lang="zh-CN" altLang="en-US" sz="1800" dirty="0"/>
              <a:t>两个单选框</a:t>
            </a:r>
          </a:p>
          <a:p>
            <a:pPr lvl="2"/>
            <a:r>
              <a:rPr lang="en-US" altLang="zh-CN" sz="1800" dirty="0" err="1"/>
              <a:t>JRadioButton</a:t>
            </a:r>
            <a:r>
              <a:rPr lang="en-US" altLang="zh-CN" sz="1800" dirty="0"/>
              <a:t>[] r={new </a:t>
            </a:r>
            <a:r>
              <a:rPr lang="en-US" altLang="zh-CN" sz="1800" dirty="0" err="1"/>
              <a:t>JRadioButton</a:t>
            </a:r>
            <a:r>
              <a:rPr lang="en-US" altLang="zh-CN" sz="1800" dirty="0"/>
              <a:t>("</a:t>
            </a:r>
            <a:r>
              <a:rPr lang="zh-CN" altLang="en-US" sz="1800" dirty="0"/>
              <a:t>左</a:t>
            </a:r>
            <a:r>
              <a:rPr lang="en-US" altLang="zh-CN" sz="1800" dirty="0"/>
              <a:t>"), new </a:t>
            </a:r>
            <a:r>
              <a:rPr lang="en-US" altLang="zh-CN" sz="1800" dirty="0" err="1"/>
              <a:t>JRadioButton</a:t>
            </a:r>
            <a:r>
              <a:rPr lang="en-US" altLang="zh-CN" sz="1800" dirty="0"/>
              <a:t>("</a:t>
            </a:r>
            <a:r>
              <a:rPr lang="zh-CN" altLang="en-US" sz="1800" dirty="0"/>
              <a:t>右</a:t>
            </a:r>
            <a:r>
              <a:rPr lang="en-US" altLang="zh-CN" sz="1800" dirty="0"/>
              <a:t>")};</a:t>
            </a:r>
          </a:p>
          <a:p>
            <a:pPr lvl="2"/>
            <a:r>
              <a:rPr lang="en-US" altLang="zh-CN" sz="1800" dirty="0" err="1"/>
              <a:t>ButtonGroup</a:t>
            </a:r>
            <a:r>
              <a:rPr lang="en-US" altLang="zh-CN" sz="1800" dirty="0"/>
              <a:t> </a:t>
            </a:r>
            <a:r>
              <a:rPr lang="en-US" altLang="zh-CN" sz="1800" dirty="0" err="1"/>
              <a:t>rg</a:t>
            </a:r>
            <a:r>
              <a:rPr lang="en-US" altLang="zh-CN" sz="1800" dirty="0"/>
              <a:t> = new </a:t>
            </a:r>
            <a:r>
              <a:rPr lang="en-US" altLang="zh-CN" sz="1800" dirty="0" err="1"/>
              <a:t>ButtonGroup</a:t>
            </a:r>
            <a:r>
              <a:rPr lang="en-US" altLang="zh-CN" sz="1800" dirty="0"/>
              <a:t>( );</a:t>
            </a:r>
          </a:p>
          <a:p>
            <a:pPr lvl="2"/>
            <a:r>
              <a:rPr lang="en-US" altLang="zh-CN" sz="1800" dirty="0"/>
              <a:t>for (</a:t>
            </a:r>
            <a:r>
              <a:rPr lang="en-US" altLang="zh-CN" sz="1800" dirty="0" err="1"/>
              <a:t>i</a:t>
            </a:r>
            <a:r>
              <a:rPr lang="en-US" altLang="zh-CN" sz="1800" dirty="0"/>
              <a:t>=0; </a:t>
            </a:r>
            <a:r>
              <a:rPr lang="en-US" altLang="zh-CN" sz="1800" dirty="0" err="1"/>
              <a:t>i</a:t>
            </a:r>
            <a:r>
              <a:rPr lang="en-US" altLang="zh-CN" sz="1800" dirty="0"/>
              <a:t> &lt; </a:t>
            </a:r>
            <a:r>
              <a:rPr lang="en-US" altLang="zh-CN" sz="1800" dirty="0" err="1"/>
              <a:t>r.length</a:t>
            </a:r>
            <a:r>
              <a:rPr lang="en-US" altLang="zh-CN" sz="1800" dirty="0"/>
              <a:t>; </a:t>
            </a:r>
            <a:r>
              <a:rPr lang="en-US" altLang="zh-CN" sz="1800" dirty="0" err="1"/>
              <a:t>i</a:t>
            </a:r>
            <a:r>
              <a:rPr lang="en-US" altLang="zh-CN" sz="1800" dirty="0"/>
              <a:t>++){</a:t>
            </a:r>
          </a:p>
          <a:p>
            <a:pPr lvl="3"/>
            <a:r>
              <a:rPr lang="en-US" altLang="zh-CN" sz="1800" dirty="0" err="1"/>
              <a:t>c.add</a:t>
            </a:r>
            <a:r>
              <a:rPr lang="en-US" altLang="zh-CN" sz="1800" dirty="0"/>
              <a:t>( r[</a:t>
            </a:r>
            <a:r>
              <a:rPr lang="en-US" altLang="zh-CN" sz="1800" dirty="0" err="1"/>
              <a:t>i</a:t>
            </a:r>
            <a:r>
              <a:rPr lang="en-US" altLang="zh-CN" sz="1800" dirty="0"/>
              <a:t>] );</a:t>
            </a:r>
          </a:p>
          <a:p>
            <a:pPr lvl="3"/>
            <a:r>
              <a:rPr lang="en-US" altLang="zh-CN" sz="1800" dirty="0" err="1"/>
              <a:t>rg.add</a:t>
            </a:r>
            <a:r>
              <a:rPr lang="en-US" altLang="zh-CN" sz="1800" dirty="0"/>
              <a:t>( r[</a:t>
            </a:r>
            <a:r>
              <a:rPr lang="en-US" altLang="zh-CN" sz="1800" dirty="0" err="1"/>
              <a:t>i</a:t>
            </a:r>
            <a:r>
              <a:rPr lang="en-US" altLang="zh-CN" sz="1800" dirty="0"/>
              <a:t>] );//</a:t>
            </a:r>
            <a:r>
              <a:rPr lang="zh-CN" altLang="en-US" sz="1800" dirty="0"/>
              <a:t>组成</a:t>
            </a:r>
            <a:r>
              <a:rPr lang="en-US" altLang="zh-CN" sz="1800" dirty="0" err="1"/>
              <a:t>ButtonGroup</a:t>
            </a:r>
            <a:r>
              <a:rPr lang="zh-CN" altLang="en-US" sz="1800" dirty="0"/>
              <a:t>，这样二者只能同时选中一项</a:t>
            </a:r>
          </a:p>
          <a:p>
            <a:pPr lvl="2"/>
            <a:r>
              <a:rPr lang="en-US" altLang="zh-CN" sz="1800" dirty="0"/>
              <a:t>}</a:t>
            </a:r>
          </a:p>
          <a:p>
            <a:pPr lvl="2"/>
            <a:r>
              <a:rPr lang="en-US" altLang="zh-CN" sz="1800" dirty="0"/>
              <a:t>//</a:t>
            </a:r>
            <a:r>
              <a:rPr lang="zh-CN" altLang="en-US" sz="1800" dirty="0"/>
              <a:t>设置单选框的选择状态</a:t>
            </a:r>
          </a:p>
          <a:p>
            <a:pPr lvl="2"/>
            <a:r>
              <a:rPr lang="en-US" altLang="zh-CN" sz="1800" dirty="0"/>
              <a:t>r[0].</a:t>
            </a:r>
            <a:r>
              <a:rPr lang="en-US" altLang="zh-CN" sz="1800" dirty="0" err="1"/>
              <a:t>setSelected</a:t>
            </a:r>
            <a:r>
              <a:rPr lang="en-US" altLang="zh-CN" sz="1800" dirty="0"/>
              <a:t>(true);</a:t>
            </a:r>
          </a:p>
          <a:p>
            <a:pPr lvl="2"/>
            <a:r>
              <a:rPr lang="en-US" altLang="zh-CN" sz="1800" dirty="0"/>
              <a:t>r[1].</a:t>
            </a:r>
            <a:r>
              <a:rPr lang="en-US" altLang="zh-CN" sz="1800" dirty="0" err="1"/>
              <a:t>setSelected</a:t>
            </a:r>
            <a:r>
              <a:rPr lang="en-US" altLang="zh-CN" sz="1800" dirty="0"/>
              <a:t>(false);</a:t>
            </a:r>
          </a:p>
          <a:p>
            <a:pPr lvl="2"/>
            <a:endParaRPr lang="en-US" altLang="zh-CN" sz="1800" dirty="0"/>
          </a:p>
          <a:p>
            <a:pPr lvl="2"/>
            <a:r>
              <a:rPr lang="en-US" altLang="zh-CN" sz="1800" dirty="0" err="1"/>
              <a:t>setSize</a:t>
            </a:r>
            <a:r>
              <a:rPr lang="en-US" altLang="zh-CN" sz="1800" dirty="0"/>
              <a:t>(300,150);</a:t>
            </a:r>
          </a:p>
          <a:p>
            <a:pPr lvl="2"/>
            <a:r>
              <a:rPr lang="en-US" altLang="zh-CN" sz="1800" dirty="0" err="1"/>
              <a:t>setDefaultCloseOperation</a:t>
            </a:r>
            <a:r>
              <a:rPr lang="en-US" altLang="zh-CN" sz="1800" dirty="0"/>
              <a:t>(</a:t>
            </a:r>
            <a:r>
              <a:rPr lang="en-US" altLang="zh-CN" sz="1800" dirty="0" err="1"/>
              <a:t>JFrame.EXIT_ON_CLOSE</a:t>
            </a:r>
            <a:r>
              <a:rPr lang="en-US" altLang="zh-CN" sz="1800" dirty="0"/>
              <a:t>);</a:t>
            </a:r>
          </a:p>
          <a:p>
            <a:pPr lvl="1"/>
            <a:r>
              <a:rPr lang="en-US" altLang="zh-CN" sz="1800" dirty="0"/>
              <a:t>}</a:t>
            </a:r>
          </a:p>
          <a:p>
            <a:pPr lvl="1"/>
            <a:r>
              <a:rPr lang="en-US" altLang="zh-CN" sz="1800" dirty="0"/>
              <a:t>public static void main(String </a:t>
            </a:r>
            <a:r>
              <a:rPr lang="en-US" altLang="zh-CN" sz="1800" dirty="0" err="1"/>
              <a:t>args</a:t>
            </a:r>
            <a:r>
              <a:rPr lang="en-US" altLang="zh-CN" sz="1800" dirty="0"/>
              <a:t>[]){</a:t>
            </a:r>
          </a:p>
          <a:p>
            <a:pPr lvl="2"/>
            <a:r>
              <a:rPr lang="en-US" altLang="zh-CN" sz="1800" dirty="0" err="1"/>
              <a:t>TestJButton</a:t>
            </a:r>
            <a:r>
              <a:rPr lang="en-US" altLang="zh-CN" sz="1800" dirty="0"/>
              <a:t> </a:t>
            </a:r>
            <a:r>
              <a:rPr lang="en-US" altLang="zh-CN" sz="1800" dirty="0" err="1"/>
              <a:t>frm</a:t>
            </a:r>
            <a:r>
              <a:rPr lang="en-US" altLang="zh-CN" sz="1800" dirty="0"/>
              <a:t>=new </a:t>
            </a:r>
            <a:r>
              <a:rPr lang="en-US" altLang="zh-CN" sz="1800" dirty="0" err="1"/>
              <a:t>TestJButton</a:t>
            </a:r>
            <a:r>
              <a:rPr lang="en-US" altLang="zh-CN" sz="1800" dirty="0"/>
              <a:t>("</a:t>
            </a:r>
            <a:r>
              <a:rPr lang="en-US" altLang="zh-CN" sz="1800" dirty="0" err="1"/>
              <a:t>JFrame</a:t>
            </a:r>
            <a:r>
              <a:rPr lang="en-US" altLang="zh-CN" sz="1800" dirty="0"/>
              <a:t> with </a:t>
            </a:r>
            <a:r>
              <a:rPr lang="en-US" altLang="zh-CN" sz="1800" dirty="0" err="1"/>
              <a:t>JButton</a:t>
            </a:r>
            <a:r>
              <a:rPr lang="en-US" altLang="zh-CN" sz="1800" dirty="0"/>
              <a:t>");</a:t>
            </a:r>
          </a:p>
          <a:p>
            <a:pPr lvl="2"/>
            <a:r>
              <a:rPr lang="en-US" altLang="zh-CN" sz="1800" dirty="0" err="1"/>
              <a:t>frm.setVisible</a:t>
            </a:r>
            <a:r>
              <a:rPr lang="en-US" altLang="zh-CN" sz="1800" dirty="0"/>
              <a:t>(true);</a:t>
            </a:r>
          </a:p>
          <a:p>
            <a:pPr lvl="1"/>
            <a:r>
              <a:rPr lang="en-US" altLang="zh-CN" sz="1800" dirty="0"/>
              <a:t>}</a:t>
            </a:r>
          </a:p>
          <a:p>
            <a:r>
              <a:rPr lang="en-US" altLang="zh-CN" sz="1800" dirty="0"/>
              <a:t>}</a:t>
            </a:r>
          </a:p>
        </p:txBody>
      </p:sp>
      <p:pic>
        <p:nvPicPr>
          <p:cNvPr id="392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938" y="2520950"/>
            <a:ext cx="307975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29834" y="5433096"/>
            <a:ext cx="3299013" cy="923330"/>
          </a:xfrm>
          <a:prstGeom prst="rect">
            <a:avLst/>
          </a:prstGeom>
          <a:solidFill>
            <a:schemeClr val="bg1">
              <a:lumMod val="85000"/>
            </a:schemeClr>
          </a:solidFill>
        </p:spPr>
        <p:txBody>
          <a:bodyPr wrap="square">
            <a:spAutoFit/>
          </a:bodyPr>
          <a:lstStyle/>
          <a:p>
            <a:pPr marL="0" lvl="2"/>
            <a:r>
              <a:rPr lang="zh-CN" altLang="en-US" sz="1800" dirty="0">
                <a:solidFill>
                  <a:srgbClr val="000000"/>
                </a:solidFill>
              </a:rPr>
              <a:t>如果改为：</a:t>
            </a:r>
            <a:endParaRPr lang="en-US" altLang="zh-CN" sz="1800" dirty="0">
              <a:solidFill>
                <a:srgbClr val="000000"/>
              </a:solidFill>
            </a:endParaRPr>
          </a:p>
          <a:p>
            <a:pPr marL="0" lvl="2"/>
            <a:r>
              <a:rPr lang="en-US" altLang="zh-CN" sz="1800" dirty="0">
                <a:solidFill>
                  <a:srgbClr val="000000"/>
                </a:solidFill>
              </a:rPr>
              <a:t>r[0].</a:t>
            </a:r>
            <a:r>
              <a:rPr lang="en-US" altLang="zh-CN" sz="1800" dirty="0" err="1">
                <a:solidFill>
                  <a:srgbClr val="000000"/>
                </a:solidFill>
              </a:rPr>
              <a:t>setSelected</a:t>
            </a:r>
            <a:r>
              <a:rPr lang="en-US" altLang="zh-CN" sz="1800" dirty="0">
                <a:solidFill>
                  <a:srgbClr val="000000"/>
                </a:solidFill>
              </a:rPr>
              <a:t>(true);</a:t>
            </a:r>
          </a:p>
          <a:p>
            <a:pPr marL="0" lvl="2"/>
            <a:r>
              <a:rPr lang="en-US" altLang="zh-CN" sz="1800" dirty="0">
                <a:solidFill>
                  <a:srgbClr val="000000"/>
                </a:solidFill>
              </a:rPr>
              <a:t>r[1].</a:t>
            </a:r>
            <a:r>
              <a:rPr lang="en-US" altLang="zh-CN" sz="1800" dirty="0" err="1">
                <a:solidFill>
                  <a:srgbClr val="000000"/>
                </a:solidFill>
              </a:rPr>
              <a:t>setSelected</a:t>
            </a:r>
            <a:r>
              <a:rPr lang="en-US" altLang="zh-CN" sz="1800" dirty="0">
                <a:solidFill>
                  <a:srgbClr val="000000"/>
                </a:solidFill>
              </a:rPr>
              <a:t>(true);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eaLnBrk="1" hangingPunct="1">
              <a:defRPr/>
            </a:pPr>
            <a:r>
              <a:rPr lang="en-US" altLang="zh-CN"/>
              <a:t>9.4.4</a:t>
            </a:r>
            <a:r>
              <a:rPr lang="zh-CN" altLang="en-US"/>
              <a:t>、下拉框：</a:t>
            </a:r>
            <a:r>
              <a:rPr lang="en-US" altLang="zh-CN"/>
              <a:t>JComboBox</a:t>
            </a:r>
          </a:p>
        </p:txBody>
      </p:sp>
      <p:sp>
        <p:nvSpPr>
          <p:cNvPr id="35843" name="Rectangle 5"/>
          <p:cNvSpPr>
            <a:spLocks noChangeArrowheads="1"/>
          </p:cNvSpPr>
          <p:nvPr/>
        </p:nvSpPr>
        <p:spPr bwMode="auto">
          <a:xfrm>
            <a:off x="568325" y="792163"/>
            <a:ext cx="778351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a:t>
            </a:r>
            <a:r>
              <a:rPr lang="en-US" altLang="zh-CN" sz="1600" dirty="0"/>
              <a:t>.*;</a:t>
            </a:r>
          </a:p>
          <a:p>
            <a:r>
              <a:rPr lang="en-US" altLang="zh-CN" sz="1600" dirty="0"/>
              <a:t>import </a:t>
            </a:r>
            <a:r>
              <a:rPr lang="en-US" altLang="zh-CN" sz="1600" dirty="0" err="1"/>
              <a:t>javax.swing</a:t>
            </a:r>
            <a:r>
              <a:rPr lang="en-US" altLang="zh-CN" sz="1600" dirty="0"/>
              <a:t>.*;</a:t>
            </a:r>
          </a:p>
          <a:p>
            <a:r>
              <a:rPr lang="en-US" altLang="zh-CN" sz="1600" dirty="0"/>
              <a:t>public class </a:t>
            </a:r>
            <a:r>
              <a:rPr lang="en-US" altLang="zh-CN" sz="1600" dirty="0" err="1"/>
              <a:t>TestJComboBox</a:t>
            </a:r>
            <a:r>
              <a:rPr lang="en-US" altLang="zh-CN" sz="1600" dirty="0"/>
              <a:t> extends </a:t>
            </a:r>
            <a:r>
              <a:rPr lang="en-US" altLang="zh-CN" sz="1600" dirty="0" err="1"/>
              <a:t>JFrame</a:t>
            </a:r>
            <a:r>
              <a:rPr lang="en-US" altLang="zh-CN" sz="1600" dirty="0"/>
              <a:t>{</a:t>
            </a:r>
          </a:p>
          <a:p>
            <a:pPr lvl="1"/>
            <a:r>
              <a:rPr lang="en-US" altLang="zh-CN" sz="1600" dirty="0"/>
              <a:t>//</a:t>
            </a:r>
            <a:r>
              <a:rPr lang="zh-CN" altLang="en-US" sz="1600" dirty="0"/>
              <a:t>字体与大小下拉框	</a:t>
            </a:r>
          </a:p>
          <a:p>
            <a:pPr lvl="1"/>
            <a:r>
              <a:rPr lang="en-US" altLang="zh-CN" sz="1600" dirty="0" err="1"/>
              <a:t>JComboBox</a:t>
            </a:r>
            <a:r>
              <a:rPr lang="en-US" altLang="zh-CN" sz="1600" dirty="0"/>
              <a:t> </a:t>
            </a:r>
            <a:r>
              <a:rPr lang="en-US" altLang="zh-CN" sz="1600" dirty="0" err="1"/>
              <a:t>cbxFont</a:t>
            </a:r>
            <a:r>
              <a:rPr lang="en-US" altLang="zh-CN" sz="1600" dirty="0"/>
              <a:t>=new </a:t>
            </a:r>
            <a:r>
              <a:rPr lang="en-US" altLang="zh-CN" sz="1600" dirty="0" err="1"/>
              <a:t>JComboBox</a:t>
            </a:r>
            <a:r>
              <a:rPr lang="en-US" altLang="zh-CN" sz="1600" dirty="0"/>
              <a:t>();</a:t>
            </a:r>
          </a:p>
          <a:p>
            <a:pPr lvl="1"/>
            <a:r>
              <a:rPr lang="en-US" altLang="zh-CN" sz="1600" dirty="0" err="1"/>
              <a:t>JComboBox</a:t>
            </a:r>
            <a:r>
              <a:rPr lang="en-US" altLang="zh-CN" sz="1600" dirty="0"/>
              <a:t> </a:t>
            </a:r>
            <a:r>
              <a:rPr lang="en-US" altLang="zh-CN" sz="1600" dirty="0" err="1"/>
              <a:t>cbxFontSize</a:t>
            </a:r>
            <a:r>
              <a:rPr lang="en-US" altLang="zh-CN" sz="1600" dirty="0"/>
              <a:t>=new </a:t>
            </a:r>
            <a:r>
              <a:rPr lang="en-US" altLang="zh-CN" sz="1600" dirty="0" err="1"/>
              <a:t>JComboBox</a:t>
            </a:r>
            <a:r>
              <a:rPr lang="en-US" altLang="zh-CN" sz="1600" dirty="0"/>
              <a:t>();//</a:t>
            </a:r>
            <a:r>
              <a:rPr lang="zh-CN" altLang="en-US" sz="1600" dirty="0"/>
              <a:t>字体大小	</a:t>
            </a:r>
          </a:p>
          <a:p>
            <a:pPr lvl="1"/>
            <a:r>
              <a:rPr lang="en-US" altLang="zh-CN" sz="1600" dirty="0" err="1"/>
              <a:t>TestJComboBox</a:t>
            </a:r>
            <a:r>
              <a:rPr lang="en-US" altLang="zh-CN" sz="1600" dirty="0"/>
              <a:t>(String </a:t>
            </a:r>
            <a:r>
              <a:rPr lang="en-US" altLang="zh-CN" sz="1600" dirty="0" err="1"/>
              <a:t>sTitle</a:t>
            </a:r>
            <a:r>
              <a:rPr lang="en-US" altLang="zh-CN" sz="1600" dirty="0"/>
              <a:t>){</a:t>
            </a:r>
          </a:p>
          <a:p>
            <a:pPr lvl="2"/>
            <a:r>
              <a:rPr lang="en-US" altLang="zh-CN" sz="1600" dirty="0"/>
              <a:t>super(</a:t>
            </a:r>
            <a:r>
              <a:rPr lang="en-US" altLang="zh-CN" sz="1600" dirty="0" err="1"/>
              <a:t>sTitle</a:t>
            </a:r>
            <a:r>
              <a:rPr lang="en-US" altLang="zh-CN" sz="1600" dirty="0"/>
              <a:t>);</a:t>
            </a:r>
          </a:p>
          <a:p>
            <a:pPr lvl="2"/>
            <a:r>
              <a:rPr lang="en-US" altLang="zh-CN" sz="1600" dirty="0"/>
              <a:t>		</a:t>
            </a:r>
          </a:p>
          <a:p>
            <a:pPr lvl="2"/>
            <a:r>
              <a:rPr lang="en-US" altLang="zh-CN" sz="1600" dirty="0"/>
              <a:t>Container c = </a:t>
            </a:r>
            <a:r>
              <a:rPr lang="en-US" altLang="zh-CN" sz="1600" dirty="0" err="1"/>
              <a:t>getContentPane</a:t>
            </a:r>
            <a:r>
              <a:rPr lang="en-US" altLang="zh-CN" sz="1600" dirty="0"/>
              <a:t>( );</a:t>
            </a:r>
          </a:p>
          <a:p>
            <a:pPr lvl="2"/>
            <a:r>
              <a:rPr lang="en-US" altLang="zh-CN" sz="1600" dirty="0" err="1"/>
              <a:t>c.setLayout</a:t>
            </a:r>
            <a:r>
              <a:rPr lang="en-US" altLang="zh-CN" sz="1600" dirty="0"/>
              <a:t>(new </a:t>
            </a:r>
            <a:r>
              <a:rPr lang="en-US" altLang="zh-CN" sz="1600" dirty="0" err="1"/>
              <a:t>FlowLayout</a:t>
            </a:r>
            <a:r>
              <a:rPr lang="en-US" altLang="zh-CN" sz="1600" dirty="0"/>
              <a:t>(</a:t>
            </a:r>
            <a:r>
              <a:rPr lang="en-US" altLang="zh-CN" sz="1600" dirty="0" err="1"/>
              <a:t>FlowLayout.LEFT</a:t>
            </a:r>
            <a:r>
              <a:rPr lang="en-US" altLang="zh-CN" sz="1600" dirty="0"/>
              <a:t>));</a:t>
            </a:r>
          </a:p>
          <a:p>
            <a:pPr lvl="2"/>
            <a:endParaRPr lang="en-US" altLang="zh-CN" sz="1600" dirty="0"/>
          </a:p>
          <a:p>
            <a:pPr lvl="2"/>
            <a:r>
              <a:rPr lang="en-US" altLang="zh-CN" sz="1600" dirty="0" err="1"/>
              <a:t>c.add</a:t>
            </a:r>
            <a:r>
              <a:rPr lang="en-US" altLang="zh-CN" sz="1600" dirty="0"/>
              <a:t>(new </a:t>
            </a:r>
            <a:r>
              <a:rPr lang="en-US" altLang="zh-CN" sz="1600" dirty="0" err="1"/>
              <a:t>JLabel</a:t>
            </a:r>
            <a:r>
              <a:rPr lang="en-US" altLang="zh-CN" sz="1600" dirty="0"/>
              <a:t>("</a:t>
            </a:r>
            <a:r>
              <a:rPr lang="zh-CN" altLang="en-US" sz="1600" dirty="0"/>
              <a:t>字体名称：</a:t>
            </a:r>
            <a:r>
              <a:rPr lang="en-US" altLang="zh-CN" sz="1600" dirty="0"/>
              <a:t>"));</a:t>
            </a:r>
          </a:p>
          <a:p>
            <a:pPr lvl="2"/>
            <a:r>
              <a:rPr lang="en-US" altLang="zh-CN" sz="1600" dirty="0" err="1"/>
              <a:t>c.add</a:t>
            </a:r>
            <a:r>
              <a:rPr lang="en-US" altLang="zh-CN" sz="1600" dirty="0"/>
              <a:t>(</a:t>
            </a:r>
            <a:r>
              <a:rPr lang="en-US" altLang="zh-CN" sz="1600" dirty="0" err="1"/>
              <a:t>cbxFont</a:t>
            </a:r>
            <a:r>
              <a:rPr lang="en-US" altLang="zh-CN" sz="1600" dirty="0"/>
              <a:t>);		</a:t>
            </a:r>
          </a:p>
          <a:p>
            <a:pPr lvl="2"/>
            <a:r>
              <a:rPr lang="en-US" altLang="zh-CN" sz="1600" dirty="0" err="1"/>
              <a:t>c.add</a:t>
            </a:r>
            <a:r>
              <a:rPr lang="en-US" altLang="zh-CN" sz="1600" dirty="0"/>
              <a:t>(new </a:t>
            </a:r>
            <a:r>
              <a:rPr lang="en-US" altLang="zh-CN" sz="1600" dirty="0" err="1"/>
              <a:t>JLabel</a:t>
            </a:r>
            <a:r>
              <a:rPr lang="en-US" altLang="zh-CN" sz="1600" dirty="0"/>
              <a:t>("</a:t>
            </a:r>
            <a:r>
              <a:rPr lang="zh-CN" altLang="en-US" sz="1600" dirty="0"/>
              <a:t>字体大小：</a:t>
            </a:r>
            <a:r>
              <a:rPr lang="en-US" altLang="zh-CN" sz="1600" dirty="0"/>
              <a:t>"));</a:t>
            </a:r>
          </a:p>
          <a:p>
            <a:pPr lvl="2"/>
            <a:r>
              <a:rPr lang="en-US" altLang="zh-CN" sz="1600" dirty="0" err="1"/>
              <a:t>c.add</a:t>
            </a:r>
            <a:r>
              <a:rPr lang="en-US" altLang="zh-CN" sz="1600" dirty="0"/>
              <a:t>(</a:t>
            </a:r>
            <a:r>
              <a:rPr lang="en-US" altLang="zh-CN" sz="1600" dirty="0" err="1"/>
              <a:t>cbxFontSize</a:t>
            </a:r>
            <a:r>
              <a:rPr lang="en-US" altLang="zh-CN" sz="1600" dirty="0"/>
              <a:t>);</a:t>
            </a:r>
          </a:p>
          <a:p>
            <a:pPr lvl="2"/>
            <a:endParaRPr lang="en-US" altLang="zh-CN" sz="1600" dirty="0"/>
          </a:p>
          <a:p>
            <a:pPr lvl="2"/>
            <a:r>
              <a:rPr lang="en-US" altLang="zh-CN" sz="1600" dirty="0"/>
              <a:t>//</a:t>
            </a:r>
            <a:r>
              <a:rPr lang="zh-CN" altLang="en-US" sz="1600" dirty="0"/>
              <a:t>初始化字体与大小下拉框</a:t>
            </a:r>
          </a:p>
          <a:p>
            <a:pPr lvl="2"/>
            <a:r>
              <a:rPr lang="en-US" altLang="zh-CN" sz="1600" b="1" dirty="0" err="1">
                <a:solidFill>
                  <a:srgbClr val="FF0000"/>
                </a:solidFill>
              </a:rPr>
              <a:t>InitFonts</a:t>
            </a:r>
            <a:r>
              <a:rPr lang="en-US" altLang="zh-CN" sz="1600" b="1" dirty="0">
                <a:solidFill>
                  <a:srgbClr val="FF0000"/>
                </a:solidFill>
              </a:rPr>
              <a:t>();</a:t>
            </a:r>
          </a:p>
          <a:p>
            <a:pPr lvl="2"/>
            <a:endParaRPr lang="en-US" altLang="zh-CN" sz="1600" dirty="0"/>
          </a:p>
          <a:p>
            <a:pPr lvl="2"/>
            <a:r>
              <a:rPr lang="en-US" altLang="zh-CN" sz="1600" dirty="0" err="1"/>
              <a:t>setSize</a:t>
            </a:r>
            <a:r>
              <a:rPr lang="en-US" altLang="zh-CN" sz="1600" dirty="0"/>
              <a:t>(300,120);</a:t>
            </a:r>
          </a:p>
          <a:p>
            <a:pPr lvl="2"/>
            <a:r>
              <a:rPr lang="en-US" altLang="zh-CN" sz="1600" dirty="0" err="1"/>
              <a:t>setDefaultCloseOperation</a:t>
            </a:r>
            <a:r>
              <a:rPr lang="en-US" altLang="zh-CN" sz="1600" dirty="0"/>
              <a:t>(</a:t>
            </a:r>
            <a:r>
              <a:rPr lang="en-US" altLang="zh-CN" sz="1600" dirty="0" err="1"/>
              <a:t>JFrame.EXIT_ON_CLOSE</a:t>
            </a:r>
            <a:r>
              <a:rPr lang="en-US" altLang="zh-CN" sz="1600" dirty="0"/>
              <a:t>);</a:t>
            </a:r>
          </a:p>
          <a:p>
            <a:pPr lvl="1"/>
            <a:r>
              <a:rPr lang="en-US" altLang="zh-CN" sz="1600" dirty="0"/>
              <a:t>}</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108200"/>
            <a:ext cx="313055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153824" y="927090"/>
            <a:ext cx="2819362" cy="461665"/>
          </a:xfrm>
          <a:prstGeom prst="rect">
            <a:avLst/>
          </a:prstGeom>
          <a:solidFill>
            <a:schemeClr val="accent6">
              <a:lumMod val="60000"/>
              <a:lumOff val="40000"/>
            </a:schemeClr>
          </a:solidFill>
        </p:spPr>
        <p:txBody>
          <a:bodyPr wrap="none">
            <a:spAutoFit/>
          </a:bodyPr>
          <a:lstStyle/>
          <a:p>
            <a:r>
              <a:rPr lang="en-US" altLang="zh-CN" dirty="0"/>
              <a:t>TestJComboBox.java</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eaLnBrk="1" hangingPunct="1">
              <a:defRPr/>
            </a:pPr>
            <a:r>
              <a:rPr lang="en-US" altLang="zh-CN"/>
              <a:t>9.4.4</a:t>
            </a:r>
            <a:r>
              <a:rPr lang="zh-CN" altLang="en-US"/>
              <a:t>、下拉框：</a:t>
            </a:r>
            <a:r>
              <a:rPr lang="en-US" altLang="zh-CN"/>
              <a:t>JComboBox</a:t>
            </a:r>
          </a:p>
        </p:txBody>
      </p:sp>
      <p:sp>
        <p:nvSpPr>
          <p:cNvPr id="36867" name="Rectangle 4"/>
          <p:cNvSpPr>
            <a:spLocks noChangeArrowheads="1"/>
          </p:cNvSpPr>
          <p:nvPr/>
        </p:nvSpPr>
        <p:spPr bwMode="auto">
          <a:xfrm>
            <a:off x="346075" y="777875"/>
            <a:ext cx="7885113" cy="547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1600" dirty="0"/>
              <a:t>//</a:t>
            </a:r>
            <a:r>
              <a:rPr lang="zh-CN" altLang="en-US" sz="1600" dirty="0"/>
              <a:t>初始化字体框</a:t>
            </a:r>
          </a:p>
          <a:p>
            <a:pPr lvl="1"/>
            <a:r>
              <a:rPr lang="en-US" altLang="zh-CN" sz="1600" dirty="0"/>
              <a:t>private void </a:t>
            </a:r>
            <a:r>
              <a:rPr lang="en-US" altLang="zh-CN" sz="1600" b="1" dirty="0" err="1">
                <a:solidFill>
                  <a:srgbClr val="FF0000"/>
                </a:solidFill>
              </a:rPr>
              <a:t>InitFonts</a:t>
            </a:r>
            <a:r>
              <a:rPr lang="en-US" altLang="zh-CN" sz="1600" b="1" dirty="0">
                <a:solidFill>
                  <a:srgbClr val="FF0000"/>
                </a:solidFill>
              </a:rPr>
              <a:t>()</a:t>
            </a:r>
            <a:r>
              <a:rPr lang="en-US" altLang="zh-CN" sz="1600" dirty="0"/>
              <a:t>{</a:t>
            </a:r>
          </a:p>
          <a:p>
            <a:pPr lvl="2"/>
            <a:r>
              <a:rPr lang="en-US" altLang="zh-CN" sz="1600" dirty="0"/>
              <a:t>//</a:t>
            </a:r>
            <a:r>
              <a:rPr lang="zh-CN" altLang="en-US" sz="1600" dirty="0"/>
              <a:t>获得系统的字体数组		</a:t>
            </a:r>
          </a:p>
          <a:p>
            <a:pPr lvl="2"/>
            <a:r>
              <a:rPr lang="en-US" altLang="zh-CN" sz="1600" dirty="0" err="1"/>
              <a:t>GraphicsEnvironment</a:t>
            </a:r>
            <a:r>
              <a:rPr lang="en-US" altLang="zh-CN" sz="1600" dirty="0"/>
              <a:t> </a:t>
            </a:r>
            <a:r>
              <a:rPr lang="en-US" altLang="zh-CN" sz="1600" dirty="0" err="1"/>
              <a:t>ge</a:t>
            </a:r>
            <a:r>
              <a:rPr lang="en-US" altLang="zh-CN" sz="1600" dirty="0"/>
              <a:t>= </a:t>
            </a:r>
            <a:r>
              <a:rPr lang="en-US" altLang="zh-CN" sz="1600" dirty="0" err="1"/>
              <a:t>GraphicsEnvironment.getLocalGraphicsEnvironment</a:t>
            </a:r>
            <a:r>
              <a:rPr lang="en-US" altLang="zh-CN" sz="1600" dirty="0"/>
              <a:t>(); </a:t>
            </a:r>
          </a:p>
          <a:p>
            <a:pPr lvl="2"/>
            <a:r>
              <a:rPr lang="en-US" altLang="zh-CN" sz="1600" dirty="0"/>
              <a:t>String[]  </a:t>
            </a:r>
            <a:r>
              <a:rPr lang="en-US" altLang="zh-CN" sz="1600" dirty="0" err="1"/>
              <a:t>fontList</a:t>
            </a:r>
            <a:r>
              <a:rPr lang="en-US" altLang="zh-CN" sz="1600" dirty="0"/>
              <a:t>=</a:t>
            </a:r>
            <a:r>
              <a:rPr lang="en-US" altLang="zh-CN" sz="1600" dirty="0" err="1"/>
              <a:t>ge.getAvailableFontFamilyNames</a:t>
            </a:r>
            <a:r>
              <a:rPr lang="en-US" altLang="zh-CN" sz="1600" dirty="0"/>
              <a:t>();</a:t>
            </a:r>
          </a:p>
          <a:p>
            <a:pPr lvl="2"/>
            <a:r>
              <a:rPr lang="en-US" altLang="zh-CN" sz="1600" dirty="0" err="1"/>
              <a:t>int</a:t>
            </a:r>
            <a:r>
              <a:rPr lang="en-US" altLang="zh-CN" sz="1600" dirty="0"/>
              <a:t> </a:t>
            </a:r>
            <a:r>
              <a:rPr lang="en-US" altLang="zh-CN" sz="1600" dirty="0" err="1"/>
              <a:t>i</a:t>
            </a:r>
            <a:r>
              <a:rPr lang="en-US" altLang="zh-CN" sz="1600" dirty="0"/>
              <a:t>;</a:t>
            </a:r>
          </a:p>
          <a:p>
            <a:pPr lvl="2"/>
            <a:r>
              <a:rPr lang="en-US" altLang="zh-CN" sz="1600" dirty="0"/>
              <a:t>		</a:t>
            </a:r>
          </a:p>
          <a:p>
            <a:pPr lvl="2"/>
            <a:r>
              <a:rPr lang="en-US" altLang="zh-CN" sz="1600" dirty="0"/>
              <a:t>//</a:t>
            </a:r>
            <a:r>
              <a:rPr lang="zh-CN" altLang="en-US" sz="1600" dirty="0"/>
              <a:t>添加字体名称</a:t>
            </a:r>
          </a:p>
          <a:p>
            <a:pPr lvl="2"/>
            <a:r>
              <a:rPr lang="en-US" altLang="zh-CN" sz="1600" dirty="0"/>
              <a:t>for(</a:t>
            </a:r>
            <a:r>
              <a:rPr lang="en-US" altLang="zh-CN" sz="1600" dirty="0" err="1"/>
              <a:t>i</a:t>
            </a:r>
            <a:r>
              <a:rPr lang="en-US" altLang="zh-CN" sz="1600" dirty="0"/>
              <a:t>=0;i&lt;</a:t>
            </a:r>
            <a:r>
              <a:rPr lang="en-US" altLang="zh-CN" sz="1600" dirty="0" err="1"/>
              <a:t>fontList.length;i</a:t>
            </a:r>
            <a:r>
              <a:rPr lang="en-US" altLang="zh-CN" sz="1600" dirty="0"/>
              <a:t>++)</a:t>
            </a:r>
          </a:p>
          <a:p>
            <a:pPr lvl="2"/>
            <a:r>
              <a:rPr lang="en-US" altLang="zh-CN" sz="1600" dirty="0"/>
              <a:t>     </a:t>
            </a:r>
            <a:r>
              <a:rPr lang="en-US" altLang="zh-CN" sz="1600" dirty="0" err="1"/>
              <a:t>cbxFont.addItem</a:t>
            </a:r>
            <a:r>
              <a:rPr lang="en-US" altLang="zh-CN" sz="1600" dirty="0"/>
              <a:t>(</a:t>
            </a:r>
            <a:r>
              <a:rPr lang="en-US" altLang="zh-CN" sz="1600" dirty="0" err="1"/>
              <a:t>String.valueOf</a:t>
            </a:r>
            <a:r>
              <a:rPr lang="en-US" altLang="zh-CN" sz="1600" dirty="0"/>
              <a:t>(</a:t>
            </a:r>
            <a:r>
              <a:rPr lang="en-US" altLang="zh-CN" sz="1600" dirty="0" err="1"/>
              <a:t>i</a:t>
            </a:r>
            <a:r>
              <a:rPr lang="en-US" altLang="zh-CN" sz="1600" dirty="0"/>
              <a:t>)+"  |  "+</a:t>
            </a:r>
            <a:r>
              <a:rPr lang="en-US" altLang="zh-CN" sz="1600" dirty="0" err="1"/>
              <a:t>fontList</a:t>
            </a:r>
            <a:r>
              <a:rPr lang="en-US" altLang="zh-CN" sz="1600" dirty="0"/>
              <a:t>[</a:t>
            </a:r>
            <a:r>
              <a:rPr lang="en-US" altLang="zh-CN" sz="1600" dirty="0" err="1"/>
              <a:t>i</a:t>
            </a:r>
            <a:r>
              <a:rPr lang="en-US" altLang="zh-CN" sz="1600" dirty="0"/>
              <a:t>]);</a:t>
            </a:r>
          </a:p>
          <a:p>
            <a:pPr lvl="2"/>
            <a:r>
              <a:rPr lang="en-US" altLang="zh-CN" sz="1600" dirty="0"/>
              <a:t>		</a:t>
            </a:r>
          </a:p>
          <a:p>
            <a:pPr lvl="2"/>
            <a:r>
              <a:rPr lang="en-US" altLang="zh-CN" sz="1600" dirty="0" err="1"/>
              <a:t>cbxFont.setSelectedIndex</a:t>
            </a:r>
            <a:r>
              <a:rPr lang="en-US" altLang="zh-CN" sz="1600" dirty="0"/>
              <a:t>(231);//</a:t>
            </a:r>
            <a:r>
              <a:rPr lang="zh-CN" altLang="en-US" sz="1600" dirty="0"/>
              <a:t>选择</a:t>
            </a:r>
            <a:r>
              <a:rPr lang="en-US" altLang="zh-CN" sz="1600" dirty="0"/>
              <a:t>index</a:t>
            </a:r>
            <a:r>
              <a:rPr lang="zh-CN" altLang="en-US" sz="1600" dirty="0"/>
              <a:t>为</a:t>
            </a:r>
            <a:r>
              <a:rPr lang="en-US" altLang="zh-CN" sz="1600" dirty="0"/>
              <a:t>231</a:t>
            </a:r>
            <a:r>
              <a:rPr lang="zh-CN" altLang="en-US" sz="1600" dirty="0"/>
              <a:t>的项</a:t>
            </a:r>
          </a:p>
          <a:p>
            <a:pPr lvl="2"/>
            <a:r>
              <a:rPr lang="en-US" altLang="zh-CN" sz="1600" dirty="0"/>
              <a:t>//</a:t>
            </a:r>
            <a:r>
              <a:rPr lang="zh-CN" altLang="en-US" sz="1600" dirty="0"/>
              <a:t>添加字体大小</a:t>
            </a:r>
          </a:p>
          <a:p>
            <a:pPr lvl="2"/>
            <a:r>
              <a:rPr lang="en-US" altLang="zh-CN" sz="1600" dirty="0"/>
              <a:t>for(</a:t>
            </a:r>
            <a:r>
              <a:rPr lang="en-US" altLang="zh-CN" sz="1600" dirty="0" err="1"/>
              <a:t>i</a:t>
            </a:r>
            <a:r>
              <a:rPr lang="en-US" altLang="zh-CN" sz="1600" dirty="0"/>
              <a:t>=9;i&lt;=72;i++)</a:t>
            </a:r>
          </a:p>
          <a:p>
            <a:pPr lvl="2"/>
            <a:r>
              <a:rPr lang="en-US" altLang="zh-CN" sz="1600" dirty="0"/>
              <a:t>     </a:t>
            </a:r>
            <a:r>
              <a:rPr lang="en-US" altLang="zh-CN" sz="1600" dirty="0" err="1"/>
              <a:t>cbxFontSize.addItem</a:t>
            </a:r>
            <a:r>
              <a:rPr lang="en-US" altLang="zh-CN" sz="1600" dirty="0"/>
              <a:t>(new Integer(</a:t>
            </a:r>
            <a:r>
              <a:rPr lang="en-US" altLang="zh-CN" sz="1600" dirty="0" err="1"/>
              <a:t>i</a:t>
            </a:r>
            <a:r>
              <a:rPr lang="en-US" altLang="zh-CN" sz="1600" dirty="0"/>
              <a:t>).</a:t>
            </a:r>
            <a:r>
              <a:rPr lang="en-US" altLang="zh-CN" sz="1600" dirty="0" err="1"/>
              <a:t>toString</a:t>
            </a:r>
            <a:r>
              <a:rPr lang="en-US" altLang="zh-CN" sz="1600" dirty="0"/>
              <a:t>());</a:t>
            </a:r>
          </a:p>
          <a:p>
            <a:pPr lvl="2"/>
            <a:r>
              <a:rPr lang="en-US" altLang="zh-CN" sz="1600" dirty="0" err="1"/>
              <a:t>cbxFontSize.setSelectedIndex</a:t>
            </a:r>
            <a:r>
              <a:rPr lang="en-US" altLang="zh-CN" sz="1600" dirty="0"/>
              <a:t>(3);//</a:t>
            </a:r>
            <a:r>
              <a:rPr lang="zh-CN" altLang="en-US" sz="1600" dirty="0"/>
              <a:t>选择</a:t>
            </a:r>
            <a:r>
              <a:rPr lang="en-US" altLang="zh-CN" sz="1600" dirty="0"/>
              <a:t>index</a:t>
            </a:r>
            <a:r>
              <a:rPr lang="zh-CN" altLang="en-US" sz="1600" dirty="0"/>
              <a:t>为</a:t>
            </a:r>
            <a:r>
              <a:rPr lang="en-US" altLang="zh-CN" sz="1600" dirty="0"/>
              <a:t>3</a:t>
            </a:r>
            <a:r>
              <a:rPr lang="zh-CN" altLang="en-US" sz="1600" dirty="0"/>
              <a:t>的项</a:t>
            </a:r>
          </a:p>
          <a:p>
            <a:pPr lvl="1"/>
            <a:r>
              <a:rPr lang="en-US" altLang="zh-CN" sz="1600" dirty="0"/>
              <a:t>}	</a:t>
            </a:r>
          </a:p>
          <a:p>
            <a:pPr lvl="1"/>
            <a:r>
              <a:rPr lang="en-US" altLang="zh-CN" sz="1600" dirty="0"/>
              <a:t>public static void main(String </a:t>
            </a:r>
            <a:r>
              <a:rPr lang="en-US" altLang="zh-CN" sz="1600" dirty="0" err="1"/>
              <a:t>args</a:t>
            </a:r>
            <a:r>
              <a:rPr lang="en-US" altLang="zh-CN" sz="1600" dirty="0"/>
              <a:t>[]){</a:t>
            </a:r>
          </a:p>
          <a:p>
            <a:pPr lvl="2"/>
            <a:r>
              <a:rPr lang="en-US" altLang="zh-CN" sz="1600" dirty="0" err="1"/>
              <a:t>TestJComboBox</a:t>
            </a:r>
            <a:r>
              <a:rPr lang="en-US" altLang="zh-CN" sz="1600" dirty="0"/>
              <a:t> </a:t>
            </a:r>
            <a:r>
              <a:rPr lang="en-US" altLang="zh-CN" sz="1600" dirty="0" err="1"/>
              <a:t>frm</a:t>
            </a:r>
            <a:r>
              <a:rPr lang="en-US" altLang="zh-CN" sz="1600" dirty="0"/>
              <a:t>=new </a:t>
            </a:r>
            <a:r>
              <a:rPr lang="en-US" altLang="zh-CN" sz="1600" dirty="0" err="1"/>
              <a:t>TestJComboBox</a:t>
            </a:r>
            <a:r>
              <a:rPr lang="en-US" altLang="zh-CN" sz="1600" dirty="0"/>
              <a:t>("</a:t>
            </a:r>
            <a:r>
              <a:rPr lang="en-US" altLang="zh-CN" sz="1600" dirty="0" err="1"/>
              <a:t>JFrame</a:t>
            </a:r>
            <a:r>
              <a:rPr lang="en-US" altLang="zh-CN" sz="1600" dirty="0"/>
              <a:t> with </a:t>
            </a:r>
            <a:r>
              <a:rPr lang="en-US" altLang="zh-CN" sz="1600" dirty="0" err="1"/>
              <a:t>JComboBox</a:t>
            </a:r>
            <a:r>
              <a:rPr lang="en-US" altLang="zh-CN" sz="1600" dirty="0"/>
              <a:t>");</a:t>
            </a:r>
          </a:p>
          <a:p>
            <a:pPr lvl="2"/>
            <a:r>
              <a:rPr lang="en-US" altLang="zh-CN" sz="1600" dirty="0" err="1"/>
              <a:t>frm.setVisible</a:t>
            </a:r>
            <a:r>
              <a:rPr lang="en-US" altLang="zh-CN" sz="1600" dirty="0"/>
              <a:t>(true);</a:t>
            </a:r>
          </a:p>
          <a:p>
            <a:pPr lvl="1"/>
            <a:r>
              <a:rPr lang="en-US" altLang="zh-CN" sz="1600" dirty="0"/>
              <a:t>}</a:t>
            </a:r>
          </a:p>
          <a:p>
            <a:r>
              <a:rPr lang="en-US" altLang="zh-CN" sz="1600" dirty="0"/>
              <a:t>}</a:t>
            </a:r>
          </a:p>
        </p:txBody>
      </p:sp>
      <p:pic>
        <p:nvPicPr>
          <p:cNvPr id="393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695" y="1848223"/>
            <a:ext cx="313055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altLang="zh-CN"/>
              <a:t>9.4.5</a:t>
            </a:r>
            <a:r>
              <a:rPr lang="zh-CN" altLang="en-US"/>
              <a:t>、列表框：</a:t>
            </a:r>
            <a:r>
              <a:rPr lang="en-US" altLang="zh-CN"/>
              <a:t>JList</a:t>
            </a:r>
          </a:p>
        </p:txBody>
      </p:sp>
      <p:sp>
        <p:nvSpPr>
          <p:cNvPr id="37891" name="Rectangle 6"/>
          <p:cNvSpPr>
            <a:spLocks noChangeArrowheads="1"/>
          </p:cNvSpPr>
          <p:nvPr/>
        </p:nvSpPr>
        <p:spPr bwMode="auto">
          <a:xfrm>
            <a:off x="647700" y="798513"/>
            <a:ext cx="7648575"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t>import </a:t>
            </a:r>
            <a:r>
              <a:rPr lang="en-US" altLang="zh-CN" sz="2000" dirty="0" err="1"/>
              <a:t>java.awt</a:t>
            </a:r>
            <a:r>
              <a:rPr lang="en-US" altLang="zh-CN" sz="2000" dirty="0"/>
              <a:t>.*;</a:t>
            </a:r>
          </a:p>
          <a:p>
            <a:r>
              <a:rPr lang="en-US" altLang="zh-CN" sz="2000" dirty="0"/>
              <a:t>import </a:t>
            </a:r>
            <a:r>
              <a:rPr lang="en-US" altLang="zh-CN" sz="2000" dirty="0" err="1"/>
              <a:t>javax.swing</a:t>
            </a:r>
            <a:r>
              <a:rPr lang="en-US" altLang="zh-CN" sz="2000" dirty="0"/>
              <a:t>.*;</a:t>
            </a:r>
          </a:p>
          <a:p>
            <a:r>
              <a:rPr lang="en-US" altLang="zh-CN" sz="2000" dirty="0"/>
              <a:t>public class </a:t>
            </a:r>
            <a:r>
              <a:rPr lang="en-US" altLang="zh-CN" sz="2000" dirty="0" err="1"/>
              <a:t>TestJList</a:t>
            </a:r>
            <a:r>
              <a:rPr lang="en-US" altLang="zh-CN" sz="2000" dirty="0"/>
              <a:t> extends </a:t>
            </a:r>
            <a:r>
              <a:rPr lang="en-US" altLang="zh-CN" sz="2000" dirty="0" err="1"/>
              <a:t>JFrame</a:t>
            </a:r>
            <a:r>
              <a:rPr lang="en-US" altLang="zh-CN" sz="2000" dirty="0"/>
              <a:t>{</a:t>
            </a:r>
          </a:p>
          <a:p>
            <a:pPr lvl="1"/>
            <a:r>
              <a:rPr lang="en-US" altLang="zh-CN" sz="2000" dirty="0"/>
              <a:t>//</a:t>
            </a:r>
            <a:r>
              <a:rPr lang="zh-CN" altLang="en-US" sz="2000" dirty="0"/>
              <a:t>声明列表框对象	</a:t>
            </a:r>
          </a:p>
          <a:p>
            <a:pPr lvl="1"/>
            <a:r>
              <a:rPr lang="en-US" altLang="zh-CN" sz="2000" dirty="0" err="1"/>
              <a:t>JList</a:t>
            </a:r>
            <a:r>
              <a:rPr lang="en-US" altLang="zh-CN" sz="2000" dirty="0"/>
              <a:t> </a:t>
            </a:r>
            <a:r>
              <a:rPr lang="en-US" altLang="zh-CN" sz="2000" dirty="0" err="1"/>
              <a:t>listNames</a:t>
            </a:r>
            <a:r>
              <a:rPr lang="en-US" altLang="zh-CN" sz="2000" dirty="0"/>
              <a:t>=new </a:t>
            </a:r>
            <a:r>
              <a:rPr lang="en-US" altLang="zh-CN" sz="2000" dirty="0" err="1"/>
              <a:t>JList</a:t>
            </a:r>
            <a:r>
              <a:rPr lang="en-US" altLang="zh-CN" sz="2000" dirty="0"/>
              <a:t>();</a:t>
            </a:r>
          </a:p>
          <a:p>
            <a:pPr lvl="1"/>
            <a:r>
              <a:rPr lang="en-US" altLang="zh-CN" sz="2000" dirty="0" err="1"/>
              <a:t>TestJList</a:t>
            </a:r>
            <a:r>
              <a:rPr lang="en-US" altLang="zh-CN" sz="2000" dirty="0"/>
              <a:t>(String </a:t>
            </a:r>
            <a:r>
              <a:rPr lang="en-US" altLang="zh-CN" sz="2000" dirty="0" err="1"/>
              <a:t>sTitle</a:t>
            </a:r>
            <a:r>
              <a:rPr lang="en-US" altLang="zh-CN" sz="2000" dirty="0"/>
              <a:t>){</a:t>
            </a:r>
          </a:p>
          <a:p>
            <a:pPr lvl="2"/>
            <a:r>
              <a:rPr lang="en-US" altLang="zh-CN" sz="2000" dirty="0"/>
              <a:t>super(</a:t>
            </a:r>
            <a:r>
              <a:rPr lang="en-US" altLang="zh-CN" sz="2000" dirty="0" err="1"/>
              <a:t>sTitle</a:t>
            </a:r>
            <a:r>
              <a:rPr lang="en-US" altLang="zh-CN" sz="2000" dirty="0"/>
              <a:t>);</a:t>
            </a:r>
          </a:p>
          <a:p>
            <a:pPr lvl="2"/>
            <a:r>
              <a:rPr lang="en-US" altLang="zh-CN" sz="2000" dirty="0"/>
              <a:t>		</a:t>
            </a:r>
          </a:p>
          <a:p>
            <a:pPr lvl="2"/>
            <a:r>
              <a:rPr lang="en-US" altLang="zh-CN" sz="2000" dirty="0"/>
              <a:t>Container c = </a:t>
            </a:r>
            <a:r>
              <a:rPr lang="en-US" altLang="zh-CN" sz="2000" dirty="0" err="1"/>
              <a:t>getContentPane</a:t>
            </a:r>
            <a:r>
              <a:rPr lang="en-US" altLang="zh-CN" sz="2000" dirty="0"/>
              <a:t>( );</a:t>
            </a:r>
          </a:p>
          <a:p>
            <a:pPr lvl="2"/>
            <a:r>
              <a:rPr lang="en-US" altLang="zh-CN" sz="2000" dirty="0"/>
              <a:t>//</a:t>
            </a:r>
            <a:r>
              <a:rPr lang="zh-CN" altLang="en-US" sz="2000" dirty="0"/>
              <a:t>以下语句保证列表框数据较多时会出现滚动条</a:t>
            </a:r>
          </a:p>
          <a:p>
            <a:pPr lvl="2"/>
            <a:r>
              <a:rPr lang="en-US" altLang="zh-CN" sz="2000" dirty="0" err="1"/>
              <a:t>JScrollPane</a:t>
            </a:r>
            <a:r>
              <a:rPr lang="en-US" altLang="zh-CN" sz="2000" dirty="0"/>
              <a:t> </a:t>
            </a:r>
            <a:r>
              <a:rPr lang="en-US" altLang="zh-CN" sz="2000" dirty="0" err="1"/>
              <a:t>scrollPane</a:t>
            </a:r>
            <a:r>
              <a:rPr lang="en-US" altLang="zh-CN" sz="2000" dirty="0"/>
              <a:t> = new </a:t>
            </a:r>
            <a:r>
              <a:rPr lang="en-US" altLang="zh-CN" sz="2000" dirty="0" err="1"/>
              <a:t>JScrollPane</a:t>
            </a:r>
            <a:r>
              <a:rPr lang="en-US" altLang="zh-CN" sz="2000" dirty="0"/>
              <a:t>(</a:t>
            </a:r>
            <a:r>
              <a:rPr lang="en-US" altLang="zh-CN" sz="2000" dirty="0" err="1"/>
              <a:t>listNames</a:t>
            </a:r>
            <a:r>
              <a:rPr lang="en-US" altLang="zh-CN" sz="2000" dirty="0"/>
              <a:t>); </a:t>
            </a:r>
          </a:p>
          <a:p>
            <a:pPr lvl="2"/>
            <a:r>
              <a:rPr lang="en-US" altLang="zh-CN" sz="2000" dirty="0" err="1"/>
              <a:t>c.add</a:t>
            </a:r>
            <a:r>
              <a:rPr lang="en-US" altLang="zh-CN" sz="2000" dirty="0"/>
              <a:t>(</a:t>
            </a:r>
            <a:r>
              <a:rPr lang="en-US" altLang="zh-CN" sz="2000" dirty="0" err="1"/>
              <a:t>scrollPane</a:t>
            </a:r>
            <a:r>
              <a:rPr lang="en-US" altLang="zh-CN" sz="2000" dirty="0"/>
              <a:t>);</a:t>
            </a:r>
          </a:p>
          <a:p>
            <a:pPr lvl="2"/>
            <a:r>
              <a:rPr lang="en-US" altLang="zh-CN" sz="2000" dirty="0"/>
              <a:t>//</a:t>
            </a:r>
            <a:r>
              <a:rPr lang="zh-CN" altLang="en-US" sz="2000" dirty="0"/>
              <a:t>初始化列表框</a:t>
            </a:r>
          </a:p>
          <a:p>
            <a:pPr lvl="2"/>
            <a:r>
              <a:rPr lang="en-US" altLang="zh-CN" sz="2000" b="1" dirty="0" err="1">
                <a:solidFill>
                  <a:srgbClr val="FF0000"/>
                </a:solidFill>
              </a:rPr>
              <a:t>InitList</a:t>
            </a:r>
            <a:r>
              <a:rPr lang="en-US" altLang="zh-CN" sz="2000" b="1" dirty="0">
                <a:solidFill>
                  <a:srgbClr val="FF0000"/>
                </a:solidFill>
              </a:rPr>
              <a:t>();</a:t>
            </a:r>
          </a:p>
          <a:p>
            <a:pPr lvl="2"/>
            <a:r>
              <a:rPr lang="en-US" altLang="zh-CN" sz="2000" dirty="0" err="1"/>
              <a:t>setSize</a:t>
            </a:r>
            <a:r>
              <a:rPr lang="en-US" altLang="zh-CN" sz="2000" dirty="0"/>
              <a:t>(250,150);</a:t>
            </a:r>
          </a:p>
          <a:p>
            <a:pPr lvl="2"/>
            <a:r>
              <a:rPr lang="en-US" altLang="zh-CN" sz="2000" dirty="0" err="1"/>
              <a:t>setDefaultCloseOperation</a:t>
            </a:r>
            <a:r>
              <a:rPr lang="en-US" altLang="zh-CN" sz="2000" dirty="0"/>
              <a:t>(</a:t>
            </a:r>
            <a:r>
              <a:rPr lang="en-US" altLang="zh-CN" sz="2000" dirty="0" err="1"/>
              <a:t>JFrame.EXIT_ON_CLOSE</a:t>
            </a:r>
            <a:r>
              <a:rPr lang="en-US" altLang="zh-CN" sz="2000" dirty="0"/>
              <a:t>);</a:t>
            </a:r>
          </a:p>
          <a:p>
            <a:pPr lvl="1"/>
            <a:r>
              <a:rPr lang="en-US" altLang="zh-CN" sz="2000" dirty="0"/>
              <a:t>}</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1165225"/>
            <a:ext cx="2678113"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62039" y="5841355"/>
            <a:ext cx="1878399" cy="461665"/>
          </a:xfrm>
          <a:prstGeom prst="rect">
            <a:avLst/>
          </a:prstGeom>
          <a:solidFill>
            <a:schemeClr val="accent6">
              <a:lumMod val="60000"/>
              <a:lumOff val="40000"/>
            </a:schemeClr>
          </a:solidFill>
        </p:spPr>
        <p:txBody>
          <a:bodyPr wrap="none">
            <a:spAutoFit/>
          </a:bodyPr>
          <a:lstStyle/>
          <a:p>
            <a:r>
              <a:rPr lang="en-US" altLang="zh-CN" dirty="0"/>
              <a:t>TestJList.java</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eaLnBrk="1" hangingPunct="1">
              <a:defRPr/>
            </a:pPr>
            <a:r>
              <a:rPr lang="en-US" altLang="zh-CN"/>
              <a:t>9.4.5</a:t>
            </a:r>
            <a:r>
              <a:rPr lang="zh-CN" altLang="en-US"/>
              <a:t>、列表框：</a:t>
            </a:r>
            <a:r>
              <a:rPr lang="en-US" altLang="zh-CN"/>
              <a:t>JList</a:t>
            </a:r>
          </a:p>
        </p:txBody>
      </p:sp>
      <p:sp>
        <p:nvSpPr>
          <p:cNvPr id="38915" name="Rectangle 4"/>
          <p:cNvSpPr>
            <a:spLocks noChangeArrowheads="1"/>
          </p:cNvSpPr>
          <p:nvPr/>
        </p:nvSpPr>
        <p:spPr bwMode="auto">
          <a:xfrm>
            <a:off x="379413" y="781050"/>
            <a:ext cx="8577262"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2000" dirty="0"/>
              <a:t>//</a:t>
            </a:r>
            <a:r>
              <a:rPr lang="zh-CN" altLang="en-US" sz="2000" dirty="0"/>
              <a:t>初始化列表框</a:t>
            </a:r>
          </a:p>
          <a:p>
            <a:pPr lvl="1"/>
            <a:r>
              <a:rPr lang="en-US" altLang="zh-CN" sz="2000" dirty="0"/>
              <a:t>private void </a:t>
            </a:r>
            <a:r>
              <a:rPr lang="en-US" altLang="zh-CN" sz="2000" dirty="0" err="1"/>
              <a:t>InitList</a:t>
            </a:r>
            <a:r>
              <a:rPr lang="en-US" altLang="zh-CN" sz="2000" dirty="0"/>
              <a:t>(){</a:t>
            </a:r>
          </a:p>
          <a:p>
            <a:pPr lvl="2"/>
            <a:r>
              <a:rPr lang="en-US" altLang="zh-CN" sz="2000" dirty="0"/>
              <a:t>String[] names={"201126100101 - </a:t>
            </a:r>
            <a:r>
              <a:rPr lang="zh-CN" altLang="en-US" sz="2000" dirty="0"/>
              <a:t>曹帝胄</a:t>
            </a:r>
            <a:r>
              <a:rPr lang="en-US" altLang="zh-CN" sz="2000" dirty="0"/>
              <a:t>","201126100111 - </a:t>
            </a:r>
            <a:r>
              <a:rPr lang="zh-CN" altLang="en-US" sz="2000" dirty="0"/>
              <a:t>洪峰</a:t>
            </a:r>
            <a:r>
              <a:rPr lang="en-US" altLang="zh-CN" sz="2000" dirty="0"/>
              <a:t>",</a:t>
            </a:r>
          </a:p>
          <a:p>
            <a:pPr lvl="2"/>
            <a:r>
              <a:rPr lang="en-US" altLang="zh-CN" sz="2000" dirty="0"/>
              <a:t>                            "201126100128 - </a:t>
            </a:r>
            <a:r>
              <a:rPr lang="zh-CN" altLang="en-US" sz="2000" dirty="0"/>
              <a:t>徐华鹏</a:t>
            </a:r>
            <a:r>
              <a:rPr lang="en-US" altLang="zh-CN" sz="2000" dirty="0"/>
              <a:t>","201126100131 - </a:t>
            </a:r>
            <a:r>
              <a:rPr lang="zh-CN" altLang="en-US" sz="2000" dirty="0"/>
              <a:t>姚臻平</a:t>
            </a:r>
            <a:r>
              <a:rPr lang="en-US" altLang="zh-CN" sz="2000" dirty="0"/>
              <a:t>",</a:t>
            </a:r>
          </a:p>
          <a:p>
            <a:pPr lvl="2"/>
            <a:r>
              <a:rPr lang="en-US" altLang="zh-CN" sz="2000" dirty="0"/>
              <a:t>                            "201126100202 - </a:t>
            </a:r>
            <a:r>
              <a:rPr lang="zh-CN" altLang="en-US" sz="2000" dirty="0"/>
              <a:t>陈思行</a:t>
            </a:r>
            <a:r>
              <a:rPr lang="en-US" altLang="zh-CN" sz="2000" dirty="0"/>
              <a:t>","201126100207 - </a:t>
            </a:r>
            <a:r>
              <a:rPr lang="zh-CN" altLang="en-US" sz="2000" dirty="0"/>
              <a:t>姜楠</a:t>
            </a:r>
            <a:r>
              <a:rPr lang="en-US" altLang="zh-CN" sz="2000" dirty="0"/>
              <a:t>",</a:t>
            </a:r>
          </a:p>
          <a:p>
            <a:pPr lvl="2"/>
            <a:r>
              <a:rPr lang="en-US" altLang="zh-CN" sz="2000" dirty="0"/>
              <a:t>                            "201126100210 - </a:t>
            </a:r>
            <a:r>
              <a:rPr lang="zh-CN" altLang="en-US" sz="2000" dirty="0"/>
              <a:t>林一民</a:t>
            </a:r>
            <a:r>
              <a:rPr lang="en-US" altLang="zh-CN" sz="2000" dirty="0"/>
              <a:t>","201126100211 - </a:t>
            </a:r>
            <a:r>
              <a:rPr lang="zh-CN" altLang="en-US" sz="2000" dirty="0"/>
              <a:t>林泽伟</a:t>
            </a:r>
            <a:r>
              <a:rPr lang="en-US" altLang="zh-CN" sz="2000" dirty="0"/>
              <a:t>"};</a:t>
            </a:r>
          </a:p>
          <a:p>
            <a:pPr lvl="2"/>
            <a:r>
              <a:rPr lang="en-US" altLang="zh-CN" sz="2000" dirty="0"/>
              <a:t>//</a:t>
            </a:r>
            <a:r>
              <a:rPr lang="zh-CN" altLang="en-US" sz="2000" dirty="0"/>
              <a:t>用数组填充列表框</a:t>
            </a:r>
          </a:p>
          <a:p>
            <a:pPr lvl="2"/>
            <a:r>
              <a:rPr lang="en-US" altLang="zh-CN" sz="2000" dirty="0" err="1"/>
              <a:t>listNames.setListData</a:t>
            </a:r>
            <a:r>
              <a:rPr lang="en-US" altLang="zh-CN" sz="2000" dirty="0"/>
              <a:t>(names);</a:t>
            </a:r>
          </a:p>
          <a:p>
            <a:pPr lvl="2"/>
            <a:r>
              <a:rPr lang="en-US" altLang="zh-CN" sz="2000" dirty="0"/>
              <a:t>//</a:t>
            </a:r>
            <a:r>
              <a:rPr lang="zh-CN" altLang="en-US" sz="2000" dirty="0"/>
              <a:t>将</a:t>
            </a:r>
            <a:r>
              <a:rPr lang="en-US" altLang="zh-CN" sz="2000" dirty="0"/>
              <a:t>1</a:t>
            </a:r>
            <a:r>
              <a:rPr lang="zh-CN" altLang="en-US" sz="2000" dirty="0"/>
              <a:t>、</a:t>
            </a:r>
            <a:r>
              <a:rPr lang="en-US" altLang="zh-CN" sz="2000" dirty="0"/>
              <a:t>3</a:t>
            </a:r>
            <a:r>
              <a:rPr lang="zh-CN" altLang="en-US" sz="2000" dirty="0"/>
              <a:t>的项</a:t>
            </a:r>
            <a:r>
              <a:rPr lang="en-US" altLang="zh-CN" sz="2000" dirty="0"/>
              <a:t>(201126100111</a:t>
            </a:r>
            <a:r>
              <a:rPr lang="zh-CN" altLang="en-US" sz="2000" dirty="0"/>
              <a:t>和</a:t>
            </a:r>
            <a:r>
              <a:rPr lang="en-US" altLang="zh-CN" sz="2000" dirty="0"/>
              <a:t>201126100131)</a:t>
            </a:r>
            <a:r>
              <a:rPr lang="zh-CN" altLang="en-US" sz="2000" dirty="0"/>
              <a:t>设置为选择状态</a:t>
            </a:r>
          </a:p>
          <a:p>
            <a:pPr lvl="2"/>
            <a:r>
              <a:rPr lang="en-US" altLang="zh-CN" sz="2000" dirty="0" err="1"/>
              <a:t>listNames.setSelectedIndices</a:t>
            </a:r>
            <a:r>
              <a:rPr lang="en-US" altLang="zh-CN" sz="2000" dirty="0"/>
              <a:t>(new </a:t>
            </a:r>
            <a:r>
              <a:rPr lang="en-US" altLang="zh-CN" sz="2000" dirty="0" err="1"/>
              <a:t>int</a:t>
            </a:r>
            <a:r>
              <a:rPr lang="en-US" altLang="zh-CN" sz="2000" dirty="0"/>
              <a:t>[]{1, 3});</a:t>
            </a:r>
          </a:p>
          <a:p>
            <a:pPr lvl="1"/>
            <a:r>
              <a:rPr lang="en-US" altLang="zh-CN" sz="2000" dirty="0"/>
              <a:t>}	</a:t>
            </a:r>
          </a:p>
          <a:p>
            <a:pPr lvl="1"/>
            <a:r>
              <a:rPr lang="en-US" altLang="zh-CN" sz="2000" dirty="0"/>
              <a:t>public static void main(String </a:t>
            </a:r>
            <a:r>
              <a:rPr lang="en-US" altLang="zh-CN" sz="2000" dirty="0" err="1"/>
              <a:t>args</a:t>
            </a:r>
            <a:r>
              <a:rPr lang="en-US" altLang="zh-CN" sz="2000" dirty="0"/>
              <a:t>[]){</a:t>
            </a:r>
          </a:p>
          <a:p>
            <a:pPr lvl="2"/>
            <a:r>
              <a:rPr lang="en-US" altLang="zh-CN" sz="2000" dirty="0" err="1"/>
              <a:t>TestJList</a:t>
            </a:r>
            <a:r>
              <a:rPr lang="en-US" altLang="zh-CN" sz="2000" dirty="0"/>
              <a:t> </a:t>
            </a:r>
            <a:r>
              <a:rPr lang="en-US" altLang="zh-CN" sz="2000" dirty="0" err="1"/>
              <a:t>frm</a:t>
            </a:r>
            <a:r>
              <a:rPr lang="en-US" altLang="zh-CN" sz="2000" dirty="0"/>
              <a:t>=new </a:t>
            </a:r>
            <a:r>
              <a:rPr lang="en-US" altLang="zh-CN" sz="2000" dirty="0" err="1"/>
              <a:t>TestJList</a:t>
            </a:r>
            <a:r>
              <a:rPr lang="en-US" altLang="zh-CN" sz="2000" dirty="0"/>
              <a:t>("</a:t>
            </a:r>
            <a:r>
              <a:rPr lang="en-US" altLang="zh-CN" sz="2000" dirty="0" err="1"/>
              <a:t>JFrame</a:t>
            </a:r>
            <a:r>
              <a:rPr lang="en-US" altLang="zh-CN" sz="2000" dirty="0"/>
              <a:t> with </a:t>
            </a:r>
            <a:r>
              <a:rPr lang="en-US" altLang="zh-CN" sz="2000" dirty="0" err="1"/>
              <a:t>JList</a:t>
            </a:r>
            <a:r>
              <a:rPr lang="en-US" altLang="zh-CN" sz="2000" dirty="0"/>
              <a:t>");</a:t>
            </a:r>
          </a:p>
          <a:p>
            <a:pPr lvl="2"/>
            <a:r>
              <a:rPr lang="en-US" altLang="zh-CN" sz="2000" dirty="0" err="1"/>
              <a:t>frm.setVisible</a:t>
            </a:r>
            <a:r>
              <a:rPr lang="en-US" altLang="zh-CN" sz="2000" dirty="0"/>
              <a:t>(true);</a:t>
            </a:r>
          </a:p>
          <a:p>
            <a:pPr lvl="1"/>
            <a:r>
              <a:rPr lang="en-US" altLang="zh-CN" sz="2000" dirty="0"/>
              <a:t>}</a:t>
            </a:r>
          </a:p>
          <a:p>
            <a:r>
              <a:rPr lang="en-US" altLang="zh-CN" sz="2000" dirty="0"/>
              <a:t>}</a:t>
            </a:r>
          </a:p>
        </p:txBody>
      </p:sp>
      <p:pic>
        <p:nvPicPr>
          <p:cNvPr id="389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0" y="4873625"/>
            <a:ext cx="2678113"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eaLnBrk="1" hangingPunct="1">
              <a:defRPr/>
            </a:pPr>
            <a:r>
              <a:rPr lang="en-US" altLang="zh-CN"/>
              <a:t>9.4.7</a:t>
            </a:r>
            <a:r>
              <a:rPr lang="zh-CN" altLang="en-US"/>
              <a:t>、表格组件：</a:t>
            </a:r>
            <a:r>
              <a:rPr lang="en-US" altLang="zh-CN"/>
              <a:t>JTable</a:t>
            </a:r>
          </a:p>
        </p:txBody>
      </p:sp>
      <p:sp>
        <p:nvSpPr>
          <p:cNvPr id="41987" name="Rectangle 6"/>
          <p:cNvSpPr>
            <a:spLocks noChangeArrowheads="1"/>
          </p:cNvSpPr>
          <p:nvPr/>
        </p:nvSpPr>
        <p:spPr bwMode="auto">
          <a:xfrm>
            <a:off x="714375" y="787400"/>
            <a:ext cx="8207375" cy="51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700" dirty="0"/>
              <a:t>import </a:t>
            </a:r>
            <a:r>
              <a:rPr lang="en-US" altLang="zh-CN" sz="1700" dirty="0" err="1"/>
              <a:t>java.awt.Dimension</a:t>
            </a:r>
            <a:r>
              <a:rPr lang="en-US" altLang="zh-CN" sz="1700" dirty="0"/>
              <a:t>;</a:t>
            </a:r>
          </a:p>
          <a:p>
            <a:r>
              <a:rPr lang="en-US" altLang="zh-CN" sz="1700" dirty="0"/>
              <a:t>import </a:t>
            </a:r>
            <a:r>
              <a:rPr lang="en-US" altLang="zh-CN" sz="1700" dirty="0" err="1"/>
              <a:t>javax.swing.JFrame</a:t>
            </a:r>
            <a:r>
              <a:rPr lang="en-US" altLang="zh-CN" sz="1700" dirty="0"/>
              <a:t>;</a:t>
            </a:r>
          </a:p>
          <a:p>
            <a:r>
              <a:rPr lang="en-US" altLang="zh-CN" sz="1700" dirty="0"/>
              <a:t>import </a:t>
            </a:r>
            <a:r>
              <a:rPr lang="en-US" altLang="zh-CN" sz="1700" dirty="0" err="1"/>
              <a:t>javax.swing.JScrollPane</a:t>
            </a:r>
            <a:r>
              <a:rPr lang="en-US" altLang="zh-CN" sz="1700" dirty="0"/>
              <a:t>;</a:t>
            </a:r>
          </a:p>
          <a:p>
            <a:r>
              <a:rPr lang="en-US" altLang="zh-CN" sz="1700" dirty="0"/>
              <a:t>import </a:t>
            </a:r>
            <a:r>
              <a:rPr lang="en-US" altLang="zh-CN" sz="1700" dirty="0" err="1"/>
              <a:t>javax.swing.JPanel</a:t>
            </a:r>
            <a:r>
              <a:rPr lang="en-US" altLang="zh-CN" sz="1700" dirty="0"/>
              <a:t>;</a:t>
            </a:r>
          </a:p>
          <a:p>
            <a:r>
              <a:rPr lang="en-US" altLang="zh-CN" sz="1700" dirty="0"/>
              <a:t>import </a:t>
            </a:r>
            <a:r>
              <a:rPr lang="en-US" altLang="zh-CN" sz="1700" dirty="0" err="1"/>
              <a:t>javax.swing.JTable</a:t>
            </a:r>
            <a:r>
              <a:rPr lang="en-US" altLang="zh-CN" sz="1700" dirty="0"/>
              <a:t>;</a:t>
            </a:r>
          </a:p>
          <a:p>
            <a:r>
              <a:rPr lang="en-US" altLang="zh-CN" sz="1700" dirty="0"/>
              <a:t>import </a:t>
            </a:r>
            <a:r>
              <a:rPr lang="en-US" altLang="zh-CN" sz="1700" dirty="0" err="1"/>
              <a:t>java.awt.Color</a:t>
            </a:r>
            <a:r>
              <a:rPr lang="en-US" altLang="zh-CN" sz="1700" dirty="0"/>
              <a:t>;</a:t>
            </a:r>
          </a:p>
          <a:p>
            <a:r>
              <a:rPr lang="en-US" altLang="zh-CN" sz="1700" dirty="0"/>
              <a:t>import </a:t>
            </a:r>
            <a:r>
              <a:rPr lang="en-US" altLang="zh-CN" sz="1700" dirty="0" err="1"/>
              <a:t>java.awt.GridLayout</a:t>
            </a:r>
            <a:r>
              <a:rPr lang="en-US" altLang="zh-CN" sz="1700" dirty="0"/>
              <a:t>;</a:t>
            </a:r>
          </a:p>
          <a:p>
            <a:r>
              <a:rPr lang="en-US" altLang="zh-CN" sz="1700" dirty="0"/>
              <a:t>import </a:t>
            </a:r>
            <a:r>
              <a:rPr lang="en-US" altLang="zh-CN" sz="1700" dirty="0" err="1"/>
              <a:t>javax.swing.table.TableColumn</a:t>
            </a:r>
            <a:r>
              <a:rPr lang="en-US" altLang="zh-CN" sz="1700" dirty="0"/>
              <a:t>;</a:t>
            </a:r>
          </a:p>
          <a:p>
            <a:r>
              <a:rPr lang="en-US" altLang="zh-CN" sz="1700" dirty="0"/>
              <a:t>public class </a:t>
            </a:r>
            <a:r>
              <a:rPr lang="en-US" altLang="zh-CN" sz="1700" dirty="0" err="1"/>
              <a:t>TestJTable</a:t>
            </a:r>
            <a:r>
              <a:rPr lang="en-US" altLang="zh-CN" sz="1700" dirty="0"/>
              <a:t>{</a:t>
            </a:r>
          </a:p>
          <a:p>
            <a:pPr lvl="1"/>
            <a:r>
              <a:rPr lang="en-US" altLang="zh-CN" sz="1600" dirty="0"/>
              <a:t>public static void main (String[] </a:t>
            </a:r>
            <a:r>
              <a:rPr lang="en-US" altLang="zh-CN" sz="1600" dirty="0" err="1"/>
              <a:t>args</a:t>
            </a:r>
            <a:r>
              <a:rPr lang="en-US" altLang="zh-CN" sz="1600" dirty="0"/>
              <a:t>) {</a:t>
            </a:r>
          </a:p>
          <a:p>
            <a:pPr lvl="2"/>
            <a:r>
              <a:rPr lang="en-US" altLang="zh-CN" sz="1600" dirty="0" err="1"/>
              <a:t>JTable</a:t>
            </a:r>
            <a:r>
              <a:rPr lang="en-US" altLang="zh-CN" sz="1600" dirty="0"/>
              <a:t> table1 = new </a:t>
            </a:r>
            <a:r>
              <a:rPr lang="en-US" altLang="zh-CN" sz="1600" dirty="0" err="1"/>
              <a:t>JTable</a:t>
            </a:r>
            <a:r>
              <a:rPr lang="en-US" altLang="zh-CN" sz="1600" dirty="0"/>
              <a:t> (12, 6);//12</a:t>
            </a:r>
            <a:r>
              <a:rPr lang="zh-CN" altLang="en-US" sz="1600" dirty="0"/>
              <a:t>行</a:t>
            </a:r>
            <a:r>
              <a:rPr lang="en-US" altLang="zh-CN" sz="1600" dirty="0"/>
              <a:t>6</a:t>
            </a:r>
            <a:r>
              <a:rPr lang="zh-CN" altLang="en-US" sz="1600" dirty="0"/>
              <a:t>列的空表格</a:t>
            </a:r>
          </a:p>
          <a:p>
            <a:pPr lvl="2"/>
            <a:r>
              <a:rPr lang="en-US" altLang="zh-CN" sz="1600" dirty="0"/>
              <a:t>//</a:t>
            </a:r>
            <a:r>
              <a:rPr lang="zh-CN" altLang="en-US" sz="1600" dirty="0"/>
              <a:t>定义列名与行数据，其中列名最好用</a:t>
            </a:r>
            <a:r>
              <a:rPr lang="en-US" altLang="zh-CN" sz="1600" dirty="0"/>
              <a:t>final</a:t>
            </a:r>
            <a:r>
              <a:rPr lang="zh-CN" altLang="en-US" sz="1600" dirty="0"/>
              <a:t>修饰</a:t>
            </a:r>
          </a:p>
          <a:p>
            <a:pPr lvl="2"/>
            <a:r>
              <a:rPr lang="en-US" altLang="zh-CN" sz="1600" dirty="0"/>
              <a:t>final Object[] </a:t>
            </a:r>
            <a:r>
              <a:rPr lang="en-US" altLang="zh-CN" sz="1600" dirty="0" err="1"/>
              <a:t>columnNames</a:t>
            </a:r>
            <a:r>
              <a:rPr lang="en-US" altLang="zh-CN" sz="1600" dirty="0"/>
              <a:t> = {"</a:t>
            </a:r>
            <a:r>
              <a:rPr lang="zh-CN" altLang="en-US" sz="1600" dirty="0"/>
              <a:t>姓名</a:t>
            </a:r>
            <a:r>
              <a:rPr lang="en-US" altLang="zh-CN" sz="1600" dirty="0"/>
              <a:t>", "</a:t>
            </a:r>
            <a:r>
              <a:rPr lang="zh-CN" altLang="en-US" sz="1600" dirty="0"/>
              <a:t>性别</a:t>
            </a:r>
            <a:r>
              <a:rPr lang="en-US" altLang="zh-CN" sz="1600" dirty="0"/>
              <a:t>", "</a:t>
            </a:r>
            <a:r>
              <a:rPr lang="zh-CN" altLang="en-US" sz="1600" dirty="0"/>
              <a:t>家庭地址</a:t>
            </a:r>
            <a:r>
              <a:rPr lang="en-US" altLang="zh-CN" sz="1600" dirty="0"/>
              <a:t>","</a:t>
            </a:r>
            <a:r>
              <a:rPr lang="zh-CN" altLang="en-US" sz="1600" dirty="0"/>
              <a:t>电话号码</a:t>
            </a:r>
            <a:r>
              <a:rPr lang="en-US" altLang="zh-CN" sz="1600" dirty="0"/>
              <a:t>", "</a:t>
            </a:r>
            <a:r>
              <a:rPr lang="zh-CN" altLang="en-US" sz="1600" dirty="0"/>
              <a:t>生日</a:t>
            </a:r>
            <a:r>
              <a:rPr lang="en-US" altLang="zh-CN" sz="1600" dirty="0"/>
              <a:t>"};</a:t>
            </a:r>
          </a:p>
          <a:p>
            <a:pPr lvl="2"/>
            <a:r>
              <a:rPr lang="en-US" altLang="zh-CN" sz="1600" dirty="0"/>
              <a:t>Object[][] </a:t>
            </a:r>
            <a:r>
              <a:rPr lang="en-US" altLang="zh-CN" sz="1600" dirty="0" err="1"/>
              <a:t>rowData</a:t>
            </a:r>
            <a:r>
              <a:rPr lang="en-US" altLang="zh-CN" sz="1600" dirty="0"/>
              <a:t> = {{"</a:t>
            </a:r>
            <a:r>
              <a:rPr lang="zh-CN" altLang="en-US" sz="1600" dirty="0"/>
              <a:t>张国伟</a:t>
            </a:r>
            <a:r>
              <a:rPr lang="en-US" altLang="zh-CN" sz="1600" dirty="0"/>
              <a:t>", "</a:t>
            </a:r>
            <a:r>
              <a:rPr lang="zh-CN" altLang="en-US" sz="1600" dirty="0"/>
              <a:t>男</a:t>
            </a:r>
            <a:r>
              <a:rPr lang="en-US" altLang="zh-CN" sz="1600" dirty="0"/>
              <a:t>", "</a:t>
            </a:r>
            <a:r>
              <a:rPr lang="zh-CN" altLang="en-US" sz="1600" dirty="0"/>
              <a:t>浙江杭州</a:t>
            </a:r>
            <a:r>
              <a:rPr lang="en-US" altLang="zh-CN" sz="1600" dirty="0"/>
              <a:t>", "1378313210", "1985-03-24"},</a:t>
            </a:r>
          </a:p>
          <a:p>
            <a:pPr lvl="2"/>
            <a:r>
              <a:rPr lang="en-US" altLang="zh-CN" sz="1600" dirty="0"/>
              <a:t>                                     {"</a:t>
            </a:r>
            <a:r>
              <a:rPr lang="zh-CN" altLang="en-US" sz="1600" dirty="0"/>
              <a:t>叶苛</a:t>
            </a:r>
            <a:r>
              <a:rPr lang="en-US" altLang="zh-CN" sz="1600" dirty="0"/>
              <a:t>", "</a:t>
            </a:r>
            <a:r>
              <a:rPr lang="zh-CN" altLang="en-US" sz="1600" dirty="0"/>
              <a:t>女</a:t>
            </a:r>
            <a:r>
              <a:rPr lang="en-US" altLang="zh-CN" sz="1600" dirty="0"/>
              <a:t>", "</a:t>
            </a:r>
            <a:r>
              <a:rPr lang="zh-CN" altLang="en-US" sz="1600" dirty="0"/>
              <a:t>浙江金华</a:t>
            </a:r>
            <a:r>
              <a:rPr lang="en-US" altLang="zh-CN" sz="1600" dirty="0"/>
              <a:t>", "13645181705", "1985-05-05"},</a:t>
            </a:r>
          </a:p>
          <a:p>
            <a:pPr lvl="2"/>
            <a:r>
              <a:rPr lang="en-US" altLang="zh-CN" sz="1600" dirty="0"/>
              <a:t>                                     {"</a:t>
            </a:r>
            <a:r>
              <a:rPr lang="zh-CN" altLang="en-US" sz="1600" dirty="0"/>
              <a:t>程陈</a:t>
            </a:r>
            <a:r>
              <a:rPr lang="en-US" altLang="zh-CN" sz="1600" dirty="0"/>
              <a:t>", "</a:t>
            </a:r>
            <a:r>
              <a:rPr lang="zh-CN" altLang="en-US" sz="1600" dirty="0"/>
              <a:t>男</a:t>
            </a:r>
            <a:r>
              <a:rPr lang="en-US" altLang="zh-CN" sz="1600" dirty="0"/>
              <a:t>", "</a:t>
            </a:r>
            <a:r>
              <a:rPr lang="zh-CN" altLang="en-US" sz="1600" dirty="0"/>
              <a:t>江苏南京</a:t>
            </a:r>
            <a:r>
              <a:rPr lang="en-US" altLang="zh-CN" sz="1600" dirty="0"/>
              <a:t>", "13585331486", "1985-12-08"},</a:t>
            </a:r>
          </a:p>
          <a:p>
            <a:pPr lvl="2"/>
            <a:r>
              <a:rPr lang="en-US" altLang="zh-CN" sz="1600" dirty="0"/>
              <a:t>                                     {"</a:t>
            </a:r>
            <a:r>
              <a:rPr lang="zh-CN" altLang="en-US" sz="1600" dirty="0"/>
              <a:t>曹艳</a:t>
            </a:r>
            <a:r>
              <a:rPr lang="en-US" altLang="zh-CN" sz="1600" dirty="0"/>
              <a:t>", "</a:t>
            </a:r>
            <a:r>
              <a:rPr lang="zh-CN" altLang="en-US" sz="1600" dirty="0"/>
              <a:t>女</a:t>
            </a:r>
            <a:r>
              <a:rPr lang="en-US" altLang="zh-CN" sz="1600" dirty="0"/>
              <a:t>", "</a:t>
            </a:r>
            <a:r>
              <a:rPr lang="zh-CN" altLang="en-US" sz="1600" dirty="0"/>
              <a:t>浙江温州</a:t>
            </a:r>
            <a:r>
              <a:rPr lang="en-US" altLang="zh-CN" sz="1600" dirty="0"/>
              <a:t>", "81513779", "1986-10-01"},</a:t>
            </a:r>
          </a:p>
          <a:p>
            <a:pPr lvl="2"/>
            <a:r>
              <a:rPr lang="en-US" altLang="zh-CN" sz="1600" dirty="0"/>
              <a:t>                                     {"</a:t>
            </a:r>
            <a:r>
              <a:rPr lang="zh-CN" altLang="en-US" sz="1600" dirty="0"/>
              <a:t>刘飞</a:t>
            </a:r>
            <a:r>
              <a:rPr lang="en-US" altLang="zh-CN" sz="1600" dirty="0"/>
              <a:t>", "</a:t>
            </a:r>
            <a:r>
              <a:rPr lang="zh-CN" altLang="en-US" sz="1600" dirty="0"/>
              <a:t>男</a:t>
            </a:r>
            <a:r>
              <a:rPr lang="en-US" altLang="zh-CN" sz="1600" dirty="0"/>
              <a:t>", "</a:t>
            </a:r>
            <a:r>
              <a:rPr lang="zh-CN" altLang="en-US" sz="1600" dirty="0"/>
              <a:t>浙江宁波</a:t>
            </a:r>
            <a:r>
              <a:rPr lang="en-US" altLang="zh-CN" sz="1600" dirty="0"/>
              <a:t>", "13651545936", "1985-12-25"}};</a:t>
            </a:r>
          </a:p>
          <a:p>
            <a:pPr lvl="2"/>
            <a:r>
              <a:rPr lang="en-US" altLang="zh-CN" sz="1600" dirty="0"/>
              <a:t>//</a:t>
            </a:r>
            <a:r>
              <a:rPr lang="zh-CN" altLang="en-US" sz="1600" dirty="0"/>
              <a:t>创建表格</a:t>
            </a:r>
          </a:p>
          <a:p>
            <a:pPr lvl="2"/>
            <a:r>
              <a:rPr lang="en-US" altLang="zh-CN" sz="1600" dirty="0" err="1"/>
              <a:t>JTable</a:t>
            </a:r>
            <a:r>
              <a:rPr lang="en-US" altLang="zh-CN" sz="1600" dirty="0"/>
              <a:t> table2= new </a:t>
            </a:r>
            <a:r>
              <a:rPr lang="en-US" altLang="zh-CN" sz="1600" dirty="0" err="1"/>
              <a:t>JTable</a:t>
            </a:r>
            <a:r>
              <a:rPr lang="en-US" altLang="zh-CN" sz="1600" dirty="0"/>
              <a:t> (</a:t>
            </a:r>
            <a:r>
              <a:rPr lang="en-US" altLang="zh-CN" sz="1600" dirty="0" err="1"/>
              <a:t>rowData</a:t>
            </a:r>
            <a:r>
              <a:rPr lang="en-US" altLang="zh-CN" sz="1600" dirty="0"/>
              <a:t>, </a:t>
            </a:r>
            <a:r>
              <a:rPr lang="en-US" altLang="zh-CN" sz="1600" dirty="0" err="1"/>
              <a:t>columnNames</a:t>
            </a:r>
            <a:r>
              <a:rPr lang="en-US" altLang="zh-CN" sz="1600" dirty="0"/>
              <a:t>);</a:t>
            </a:r>
          </a:p>
        </p:txBody>
      </p:sp>
      <p:sp>
        <p:nvSpPr>
          <p:cNvPr id="4" name="矩形 3"/>
          <p:cNvSpPr/>
          <p:nvPr/>
        </p:nvSpPr>
        <p:spPr>
          <a:xfrm>
            <a:off x="7065867" y="6037253"/>
            <a:ext cx="2078133" cy="461665"/>
          </a:xfrm>
          <a:prstGeom prst="rect">
            <a:avLst/>
          </a:prstGeom>
          <a:solidFill>
            <a:schemeClr val="accent6">
              <a:lumMod val="60000"/>
              <a:lumOff val="40000"/>
            </a:schemeClr>
          </a:solidFill>
        </p:spPr>
        <p:txBody>
          <a:bodyPr wrap="none">
            <a:spAutoFit/>
          </a:bodyPr>
          <a:lstStyle/>
          <a:p>
            <a:r>
              <a:rPr lang="en-US" altLang="zh-CN" dirty="0"/>
              <a:t>TestJTable.java</a:t>
            </a:r>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350838"/>
            <a:ext cx="44386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eaLnBrk="1" hangingPunct="1">
              <a:defRPr/>
            </a:pPr>
            <a:r>
              <a:rPr lang="en-US" altLang="zh-CN"/>
              <a:t>9.4.7</a:t>
            </a:r>
            <a:r>
              <a:rPr lang="zh-CN" altLang="en-US"/>
              <a:t>、表格组件：</a:t>
            </a:r>
            <a:r>
              <a:rPr lang="en-US" altLang="zh-CN"/>
              <a:t>JTable</a:t>
            </a:r>
          </a:p>
        </p:txBody>
      </p:sp>
      <p:sp>
        <p:nvSpPr>
          <p:cNvPr id="43011" name="Rectangle 4"/>
          <p:cNvSpPr>
            <a:spLocks noChangeArrowheads="1"/>
          </p:cNvSpPr>
          <p:nvPr/>
        </p:nvSpPr>
        <p:spPr bwMode="auto">
          <a:xfrm>
            <a:off x="400050" y="1493838"/>
            <a:ext cx="8264525"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a:t>
            </a:r>
            <a:r>
              <a:rPr lang="zh-CN" altLang="en-US" sz="1800" dirty="0"/>
              <a:t>设置表格属性</a:t>
            </a:r>
          </a:p>
          <a:p>
            <a:r>
              <a:rPr lang="en-US" altLang="zh-CN" sz="1800" dirty="0"/>
              <a:t>table2.setRowHeight (30);//</a:t>
            </a:r>
            <a:r>
              <a:rPr lang="zh-CN" altLang="en-US" sz="1800" dirty="0"/>
              <a:t>设置每行的高度为</a:t>
            </a:r>
            <a:r>
              <a:rPr lang="en-US" altLang="zh-CN" sz="1800" dirty="0"/>
              <a:t>30</a:t>
            </a:r>
          </a:p>
          <a:p>
            <a:r>
              <a:rPr lang="en-US" altLang="zh-CN" sz="1800" dirty="0"/>
              <a:t>table2.setRowHeight (0, 20);//</a:t>
            </a:r>
            <a:r>
              <a:rPr lang="zh-CN" altLang="en-US" sz="1800" dirty="0"/>
              <a:t>设置第</a:t>
            </a:r>
            <a:r>
              <a:rPr lang="en-US" altLang="zh-CN" sz="1800" dirty="0"/>
              <a:t>1</a:t>
            </a:r>
            <a:r>
              <a:rPr lang="zh-CN" altLang="en-US" sz="1800" dirty="0"/>
              <a:t>行的高度为</a:t>
            </a:r>
            <a:r>
              <a:rPr lang="en-US" altLang="zh-CN" sz="1800" dirty="0"/>
              <a:t>20</a:t>
            </a:r>
            <a:r>
              <a:rPr lang="zh-CN" altLang="en-US" sz="1800" dirty="0"/>
              <a:t>，作为区别</a:t>
            </a:r>
          </a:p>
          <a:p>
            <a:r>
              <a:rPr lang="en-US" altLang="zh-CN" sz="1800" dirty="0"/>
              <a:t>table2.setRowMargin (5);//</a:t>
            </a:r>
            <a:r>
              <a:rPr lang="zh-CN" altLang="en-US" sz="1800" dirty="0"/>
              <a:t>设置相邻两行的距离</a:t>
            </a:r>
          </a:p>
          <a:p>
            <a:r>
              <a:rPr lang="en-US" altLang="zh-CN" sz="1800" dirty="0"/>
              <a:t>table2.setRowSelectionAllowed (true);//</a:t>
            </a:r>
            <a:r>
              <a:rPr lang="zh-CN" altLang="en-US" sz="1800" dirty="0"/>
              <a:t>设置可否被选择，默认为</a:t>
            </a:r>
            <a:r>
              <a:rPr lang="en-US" altLang="zh-CN" sz="1800" dirty="0"/>
              <a:t>false</a:t>
            </a:r>
          </a:p>
          <a:p>
            <a:r>
              <a:rPr lang="en-US" altLang="zh-CN" sz="1800" dirty="0"/>
              <a:t>table2.setSelectionBackground (</a:t>
            </a:r>
            <a:r>
              <a:rPr lang="en-US" altLang="zh-CN" sz="1800" dirty="0" err="1"/>
              <a:t>Color.BLUE</a:t>
            </a:r>
            <a:r>
              <a:rPr lang="en-US" altLang="zh-CN" sz="1800" dirty="0"/>
              <a:t>);//</a:t>
            </a:r>
            <a:r>
              <a:rPr lang="zh-CN" altLang="en-US" sz="1800" dirty="0"/>
              <a:t>设置所选择行的背景颜色</a:t>
            </a:r>
          </a:p>
          <a:p>
            <a:r>
              <a:rPr lang="en-US" altLang="zh-CN" sz="1800" dirty="0"/>
              <a:t>table2.setSelectionForeground (</a:t>
            </a:r>
            <a:r>
              <a:rPr lang="en-US" altLang="zh-CN" sz="1800" dirty="0" err="1"/>
              <a:t>Color.WHITE</a:t>
            </a:r>
            <a:r>
              <a:rPr lang="en-US" altLang="zh-CN" sz="1800" dirty="0"/>
              <a:t>);//</a:t>
            </a:r>
            <a:r>
              <a:rPr lang="zh-CN" altLang="en-US" sz="1800" dirty="0"/>
              <a:t>设置所选择行的前景色</a:t>
            </a:r>
          </a:p>
          <a:p>
            <a:r>
              <a:rPr lang="en-US" altLang="zh-CN" sz="1800" dirty="0"/>
              <a:t>table2.setGridColor (</a:t>
            </a:r>
            <a:r>
              <a:rPr lang="en-US" altLang="zh-CN" sz="1800" dirty="0" err="1"/>
              <a:t>Color.BLACK</a:t>
            </a:r>
            <a:r>
              <a:rPr lang="en-US" altLang="zh-CN" sz="1800" dirty="0"/>
              <a:t>);//</a:t>
            </a:r>
            <a:r>
              <a:rPr lang="zh-CN" altLang="en-US" sz="1800" dirty="0"/>
              <a:t>设置网格线的颜色</a:t>
            </a:r>
          </a:p>
          <a:p>
            <a:r>
              <a:rPr lang="en-US" altLang="zh-CN" sz="1800" dirty="0"/>
              <a:t>table2.setRowSelectionInterval (0,2);//</a:t>
            </a:r>
            <a:r>
              <a:rPr lang="zh-CN" altLang="en-US" sz="1800" dirty="0"/>
              <a:t>设置初始的选择行</a:t>
            </a:r>
            <a:r>
              <a:rPr lang="en-US" altLang="zh-CN" sz="1800" dirty="0"/>
              <a:t>(1</a:t>
            </a:r>
            <a:r>
              <a:rPr lang="zh-CN" altLang="en-US" sz="1800" dirty="0"/>
              <a:t>到</a:t>
            </a:r>
            <a:r>
              <a:rPr lang="en-US" altLang="zh-CN" sz="1800" dirty="0"/>
              <a:t>3</a:t>
            </a:r>
            <a:r>
              <a:rPr lang="zh-CN" altLang="en-US" sz="1800" dirty="0"/>
              <a:t>行</a:t>
            </a:r>
            <a:r>
              <a:rPr lang="en-US" altLang="zh-CN" sz="1800" dirty="0"/>
              <a:t>)</a:t>
            </a:r>
          </a:p>
          <a:p>
            <a:r>
              <a:rPr lang="en-US" altLang="zh-CN" sz="1800" dirty="0"/>
              <a:t>table2.setShowHorizontalLines (false);//</a:t>
            </a:r>
            <a:r>
              <a:rPr lang="zh-CN" altLang="en-US" sz="1800" dirty="0"/>
              <a:t>是否显示水平的网格线</a:t>
            </a:r>
          </a:p>
          <a:p>
            <a:r>
              <a:rPr lang="en-US" altLang="zh-CN" sz="1800" dirty="0"/>
              <a:t>table2.setShowVerticalLines (true);//</a:t>
            </a:r>
            <a:r>
              <a:rPr lang="zh-CN" altLang="en-US" sz="1800" dirty="0"/>
              <a:t>是否显示垂直的网格线</a:t>
            </a:r>
          </a:p>
          <a:p>
            <a:r>
              <a:rPr lang="en-US" altLang="zh-CN" sz="1800" dirty="0"/>
              <a:t>table2.setValueAt ("</a:t>
            </a:r>
            <a:r>
              <a:rPr lang="zh-CN" altLang="en-US" sz="1800" dirty="0"/>
              <a:t>无名氏</a:t>
            </a:r>
            <a:r>
              <a:rPr lang="en-US" altLang="zh-CN" sz="1800" dirty="0"/>
              <a:t>", 0, 0);//</a:t>
            </a:r>
            <a:r>
              <a:rPr lang="zh-CN" altLang="en-US" sz="1800" dirty="0"/>
              <a:t>设置某个单元格的值</a:t>
            </a:r>
            <a:r>
              <a:rPr lang="en-US" altLang="zh-CN" sz="1800" dirty="0"/>
              <a:t>,</a:t>
            </a:r>
            <a:r>
              <a:rPr lang="zh-CN" altLang="en-US" sz="1800" dirty="0"/>
              <a:t>这个值是一个对象</a:t>
            </a:r>
          </a:p>
          <a:p>
            <a:r>
              <a:rPr lang="en-US" altLang="zh-CN" sz="1800" dirty="0"/>
              <a:t>table2.doLayout ();</a:t>
            </a:r>
          </a:p>
          <a:p>
            <a:r>
              <a:rPr lang="en-US" altLang="zh-CN" sz="1800" dirty="0"/>
              <a:t>table2.setBackground (</a:t>
            </a:r>
            <a:r>
              <a:rPr lang="en-US" altLang="zh-CN" sz="1800" dirty="0" err="1"/>
              <a:t>Color.lightGray</a:t>
            </a:r>
            <a:r>
              <a:rPr lang="en-US" altLang="zh-CN" sz="1800" dirty="0"/>
              <a:t>);//</a:t>
            </a:r>
            <a:r>
              <a:rPr lang="zh-CN" altLang="en-US" sz="1800" dirty="0"/>
              <a:t>设置表格背景色</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103" y="3602038"/>
            <a:ext cx="44386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78367" y="927090"/>
            <a:ext cx="2078133" cy="461665"/>
          </a:xfrm>
          <a:prstGeom prst="rect">
            <a:avLst/>
          </a:prstGeom>
          <a:solidFill>
            <a:schemeClr val="accent6">
              <a:lumMod val="60000"/>
              <a:lumOff val="40000"/>
            </a:schemeClr>
          </a:solidFill>
        </p:spPr>
        <p:txBody>
          <a:bodyPr wrap="none">
            <a:spAutoFit/>
          </a:bodyPr>
          <a:lstStyle/>
          <a:p>
            <a:r>
              <a:rPr lang="en-US" altLang="zh-CN" dirty="0"/>
              <a:t>TestJTable.java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eaLnBrk="1" hangingPunct="1">
              <a:defRPr/>
            </a:pPr>
            <a:r>
              <a:rPr lang="en-US" altLang="zh-CN"/>
              <a:t>9.4.7</a:t>
            </a:r>
            <a:r>
              <a:rPr lang="zh-CN" altLang="en-US"/>
              <a:t>、表格组件：</a:t>
            </a:r>
            <a:r>
              <a:rPr lang="en-US" altLang="zh-CN"/>
              <a:t>JTable</a:t>
            </a:r>
          </a:p>
        </p:txBody>
      </p:sp>
      <p:sp>
        <p:nvSpPr>
          <p:cNvPr id="44035" name="Rectangle 4"/>
          <p:cNvSpPr>
            <a:spLocks noChangeArrowheads="1"/>
          </p:cNvSpPr>
          <p:nvPr/>
        </p:nvSpPr>
        <p:spPr bwMode="auto">
          <a:xfrm>
            <a:off x="479425" y="793750"/>
            <a:ext cx="7750175"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r>
              <a:rPr lang="en-US" altLang="zh-CN" sz="2000" dirty="0"/>
              <a:t>//</a:t>
            </a:r>
            <a:r>
              <a:rPr lang="zh-CN" altLang="en-US" sz="2000" dirty="0"/>
              <a:t>设置表格的大小</a:t>
            </a:r>
          </a:p>
          <a:p>
            <a:pPr lvl="2"/>
            <a:r>
              <a:rPr lang="en-US" altLang="zh-CN" sz="2000" dirty="0"/>
              <a:t>table2.setPreferredScrollableViewportSize(new Dimension(600, 100)); </a:t>
            </a:r>
          </a:p>
          <a:p>
            <a:pPr lvl="2"/>
            <a:r>
              <a:rPr lang="en-US" altLang="zh-CN" sz="2000" dirty="0"/>
              <a:t>//</a:t>
            </a:r>
            <a:r>
              <a:rPr lang="zh-CN" altLang="en-US" sz="2000" dirty="0"/>
              <a:t>创建窗口中将要用到的面板</a:t>
            </a:r>
          </a:p>
          <a:p>
            <a:pPr lvl="2"/>
            <a:r>
              <a:rPr lang="en-US" altLang="zh-CN" sz="2000" dirty="0" err="1"/>
              <a:t>JScrollPane</a:t>
            </a:r>
            <a:r>
              <a:rPr lang="en-US" altLang="zh-CN" sz="2000" dirty="0"/>
              <a:t> pane1 = new </a:t>
            </a:r>
            <a:r>
              <a:rPr lang="en-US" altLang="zh-CN" sz="2000" dirty="0" err="1"/>
              <a:t>JScrollPane</a:t>
            </a:r>
            <a:r>
              <a:rPr lang="en-US" altLang="zh-CN" sz="2000" dirty="0"/>
              <a:t> (table1);</a:t>
            </a:r>
          </a:p>
          <a:p>
            <a:pPr lvl="2"/>
            <a:r>
              <a:rPr lang="en-US" altLang="zh-CN" sz="2000" dirty="0" err="1"/>
              <a:t>JScrollPane</a:t>
            </a:r>
            <a:r>
              <a:rPr lang="en-US" altLang="zh-CN" sz="2000" dirty="0"/>
              <a:t> pane2 = new </a:t>
            </a:r>
            <a:r>
              <a:rPr lang="en-US" altLang="zh-CN" sz="2000" dirty="0" err="1"/>
              <a:t>JScrollPane</a:t>
            </a:r>
            <a:r>
              <a:rPr lang="en-US" altLang="zh-CN" sz="2000" dirty="0"/>
              <a:t> (table2);</a:t>
            </a:r>
          </a:p>
          <a:p>
            <a:pPr lvl="2"/>
            <a:r>
              <a:rPr lang="en-US" altLang="zh-CN" sz="2000" dirty="0" err="1"/>
              <a:t>JPanel</a:t>
            </a:r>
            <a:r>
              <a:rPr lang="en-US" altLang="zh-CN" sz="2000" dirty="0"/>
              <a:t> pan = new </a:t>
            </a:r>
            <a:r>
              <a:rPr lang="en-US" altLang="zh-CN" sz="2000" dirty="0" err="1"/>
              <a:t>JPanel</a:t>
            </a:r>
            <a:r>
              <a:rPr lang="en-US" altLang="zh-CN" sz="2000" dirty="0"/>
              <a:t> (new </a:t>
            </a:r>
            <a:r>
              <a:rPr lang="en-US" altLang="zh-CN" sz="2000" dirty="0" err="1"/>
              <a:t>GridLayout</a:t>
            </a:r>
            <a:r>
              <a:rPr lang="en-US" altLang="zh-CN" sz="2000" dirty="0"/>
              <a:t> (0, 1));</a:t>
            </a:r>
          </a:p>
          <a:p>
            <a:pPr lvl="2"/>
            <a:r>
              <a:rPr lang="en-US" altLang="zh-CN" sz="2000" dirty="0" err="1"/>
              <a:t>pan.setPreferredSize</a:t>
            </a:r>
            <a:r>
              <a:rPr lang="en-US" altLang="zh-CN" sz="2000" dirty="0"/>
              <a:t> (new Dimension (600,250));</a:t>
            </a:r>
          </a:p>
          <a:p>
            <a:pPr lvl="2"/>
            <a:r>
              <a:rPr lang="en-US" altLang="zh-CN" sz="2000" dirty="0" err="1"/>
              <a:t>pan.setBackground</a:t>
            </a:r>
            <a:r>
              <a:rPr lang="en-US" altLang="zh-CN" sz="2000" dirty="0"/>
              <a:t> (</a:t>
            </a:r>
            <a:r>
              <a:rPr lang="en-US" altLang="zh-CN" sz="2000" dirty="0" err="1"/>
              <a:t>Color.black</a:t>
            </a:r>
            <a:r>
              <a:rPr lang="en-US" altLang="zh-CN" sz="2000" dirty="0"/>
              <a:t>);</a:t>
            </a:r>
          </a:p>
          <a:p>
            <a:pPr lvl="2"/>
            <a:r>
              <a:rPr lang="en-US" altLang="zh-CN" sz="2000" dirty="0" err="1"/>
              <a:t>pan.add</a:t>
            </a:r>
            <a:r>
              <a:rPr lang="en-US" altLang="zh-CN" sz="2000" dirty="0"/>
              <a:t> (pane1);</a:t>
            </a:r>
          </a:p>
          <a:p>
            <a:pPr lvl="2"/>
            <a:r>
              <a:rPr lang="en-US" altLang="zh-CN" sz="2000" dirty="0" err="1"/>
              <a:t>pan.add</a:t>
            </a:r>
            <a:r>
              <a:rPr lang="en-US" altLang="zh-CN" sz="2000" dirty="0"/>
              <a:t> (pane2);</a:t>
            </a:r>
          </a:p>
          <a:p>
            <a:pPr lvl="2"/>
            <a:r>
              <a:rPr lang="en-US" altLang="zh-CN" sz="2000" dirty="0"/>
              <a:t>//</a:t>
            </a:r>
            <a:r>
              <a:rPr lang="zh-CN" altLang="en-US" sz="2000" dirty="0"/>
              <a:t>创建窗口</a:t>
            </a:r>
          </a:p>
          <a:p>
            <a:pPr lvl="2"/>
            <a:r>
              <a:rPr lang="en-US" altLang="zh-CN" sz="2000" dirty="0" err="1"/>
              <a:t>JFrame</a:t>
            </a:r>
            <a:r>
              <a:rPr lang="en-US" altLang="zh-CN" sz="2000" dirty="0"/>
              <a:t> </a:t>
            </a:r>
            <a:r>
              <a:rPr lang="en-US" altLang="zh-CN" sz="2000" dirty="0" err="1"/>
              <a:t>frm</a:t>
            </a:r>
            <a:r>
              <a:rPr lang="en-US" altLang="zh-CN" sz="2000" dirty="0"/>
              <a:t> = new </a:t>
            </a:r>
            <a:r>
              <a:rPr lang="en-US" altLang="zh-CN" sz="2000" dirty="0" err="1"/>
              <a:t>JFrame</a:t>
            </a:r>
            <a:r>
              <a:rPr lang="en-US" altLang="zh-CN" sz="2000" dirty="0"/>
              <a:t> ("</a:t>
            </a:r>
            <a:r>
              <a:rPr lang="en-US" altLang="zh-CN" sz="2000" dirty="0" err="1"/>
              <a:t>JFrame</a:t>
            </a:r>
            <a:r>
              <a:rPr lang="en-US" altLang="zh-CN" sz="2000" dirty="0"/>
              <a:t> with </a:t>
            </a:r>
            <a:r>
              <a:rPr lang="en-US" altLang="zh-CN" sz="2000" dirty="0" err="1"/>
              <a:t>JTable</a:t>
            </a:r>
            <a:r>
              <a:rPr lang="en-US" altLang="zh-CN" sz="2000" dirty="0"/>
              <a:t>");</a:t>
            </a:r>
          </a:p>
          <a:p>
            <a:pPr lvl="2"/>
            <a:r>
              <a:rPr lang="en-US" altLang="zh-CN" sz="2000" dirty="0" err="1"/>
              <a:t>frm.setDefaultCloseOperation</a:t>
            </a:r>
            <a:r>
              <a:rPr lang="en-US" altLang="zh-CN" sz="2000" dirty="0"/>
              <a:t> (</a:t>
            </a:r>
            <a:r>
              <a:rPr lang="en-US" altLang="zh-CN" sz="2000" dirty="0" err="1"/>
              <a:t>JFrame.EXIT_ON_CLOSE</a:t>
            </a:r>
            <a:r>
              <a:rPr lang="en-US" altLang="zh-CN" sz="2000" dirty="0"/>
              <a:t>);</a:t>
            </a:r>
          </a:p>
          <a:p>
            <a:pPr lvl="2"/>
            <a:r>
              <a:rPr lang="en-US" altLang="zh-CN" sz="2000" dirty="0" err="1"/>
              <a:t>frm.setContentPane</a:t>
            </a:r>
            <a:r>
              <a:rPr lang="en-US" altLang="zh-CN" sz="2000" dirty="0"/>
              <a:t> (pan);</a:t>
            </a:r>
          </a:p>
          <a:p>
            <a:pPr lvl="2"/>
            <a:r>
              <a:rPr lang="en-US" altLang="zh-CN" sz="2000" dirty="0" err="1"/>
              <a:t>frm.pack</a:t>
            </a:r>
            <a:r>
              <a:rPr lang="en-US" altLang="zh-CN" sz="2000" dirty="0"/>
              <a:t>();</a:t>
            </a:r>
          </a:p>
          <a:p>
            <a:pPr lvl="2"/>
            <a:r>
              <a:rPr lang="en-US" altLang="zh-CN" sz="2000" dirty="0" err="1"/>
              <a:t>frm.setVisible</a:t>
            </a:r>
            <a:r>
              <a:rPr lang="en-US" altLang="zh-CN" sz="2000" dirty="0"/>
              <a:t>(true);</a:t>
            </a:r>
          </a:p>
          <a:p>
            <a:pPr lvl="1"/>
            <a:r>
              <a:rPr lang="en-US" altLang="zh-CN" sz="2000" dirty="0"/>
              <a:t>}</a:t>
            </a:r>
          </a:p>
          <a:p>
            <a:r>
              <a:rPr lang="en-US" altLang="zh-CN" sz="2000" dirty="0"/>
              <a:t>}</a:t>
            </a:r>
          </a:p>
        </p:txBody>
      </p:sp>
      <p:pic>
        <p:nvPicPr>
          <p:cNvPr id="397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3664309"/>
            <a:ext cx="44386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849971" y="1640185"/>
            <a:ext cx="2078133" cy="461665"/>
          </a:xfrm>
          <a:prstGeom prst="rect">
            <a:avLst/>
          </a:prstGeom>
          <a:solidFill>
            <a:schemeClr val="accent6">
              <a:lumMod val="60000"/>
              <a:lumOff val="40000"/>
            </a:schemeClr>
          </a:solidFill>
        </p:spPr>
        <p:txBody>
          <a:bodyPr wrap="none">
            <a:spAutoFit/>
          </a:bodyPr>
          <a:lstStyle/>
          <a:p>
            <a:r>
              <a:rPr lang="en-US" altLang="zh-CN" dirty="0"/>
              <a:t>TestJTable.java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7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64515"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16"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64517"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18"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64519"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64520"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64521"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64522" name="AutoShape 10"/>
          <p:cNvSpPr>
            <a:spLocks noChangeArrowheads="1"/>
          </p:cNvSpPr>
          <p:nvPr/>
        </p:nvSpPr>
        <p:spPr bwMode="auto">
          <a:xfrm>
            <a:off x="6918325" y="3330575"/>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3"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24"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64525"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26"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64527"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28"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64529"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30"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64531"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32"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64533"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34"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64535"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36"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64537"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64538"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65539" name="Rectangle 6"/>
          <p:cNvSpPr>
            <a:spLocks noChangeArrowheads="1"/>
          </p:cNvSpPr>
          <p:nvPr/>
        </p:nvSpPr>
        <p:spPr bwMode="auto">
          <a:xfrm>
            <a:off x="573088" y="922338"/>
            <a:ext cx="81200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dirty="0" err="1"/>
              <a:t>JComponent</a:t>
            </a:r>
            <a:r>
              <a:rPr lang="zh-CN" altLang="en-US" dirty="0"/>
              <a:t>是常用组件的直接或间接父类，它封装了这些组件通用的一些方法，如颜色、透明性、边框、字体、大小和位置等相关方法 </a:t>
            </a:r>
          </a:p>
        </p:txBody>
      </p:sp>
      <p:sp>
        <p:nvSpPr>
          <p:cNvPr id="331783" name="Text Box 7"/>
          <p:cNvSpPr txBox="1">
            <a:spLocks noChangeArrowheads="1"/>
          </p:cNvSpPr>
          <p:nvPr/>
        </p:nvSpPr>
        <p:spPr bwMode="auto">
          <a:xfrm>
            <a:off x="541338" y="2117725"/>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颜色</a:t>
            </a:r>
          </a:p>
        </p:txBody>
      </p:sp>
      <p:graphicFrame>
        <p:nvGraphicFramePr>
          <p:cNvPr id="331877" name="Group 101"/>
          <p:cNvGraphicFramePr>
            <a:graphicFrameLocks noGrp="1"/>
          </p:cNvGraphicFramePr>
          <p:nvPr>
            <p:ph idx="1"/>
          </p:nvPr>
        </p:nvGraphicFramePr>
        <p:xfrm>
          <a:off x="755650" y="2773363"/>
          <a:ext cx="7761288" cy="2843214"/>
        </p:xfrm>
        <a:graphic>
          <a:graphicData uri="http://schemas.openxmlformats.org/drawingml/2006/table">
            <a:tbl>
              <a:tblPr/>
              <a:tblGrid>
                <a:gridCol w="3738563">
                  <a:extLst>
                    <a:ext uri="{9D8B030D-6E8A-4147-A177-3AD203B41FA5}">
                      <a16:colId xmlns:a16="http://schemas.microsoft.com/office/drawing/2014/main" val="20000"/>
                    </a:ext>
                  </a:extLst>
                </a:gridCol>
                <a:gridCol w="4022725">
                  <a:extLst>
                    <a:ext uri="{9D8B030D-6E8A-4147-A177-3AD203B41FA5}">
                      <a16:colId xmlns:a16="http://schemas.microsoft.com/office/drawing/2014/main" val="20001"/>
                    </a:ext>
                  </a:extLst>
                </a:gridCol>
              </a:tblGrid>
              <a:tr h="4746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颜色相关的</a:t>
                      </a:r>
                      <a:r>
                        <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public</a:t>
                      </a:r>
                      <a:r>
                        <a:rPr kumimoji="1"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a:t>
                      </a:r>
                      <a:endParaRPr kumimoji="1" lang="zh-CN" altLang="en-US"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73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48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a:t>
                      </a: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setBackground</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(Color c)</a:t>
                      </a:r>
                      <a:endParaRPr kumimoji="1" lang="en-US" altLang="zh-CN" sz="48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设置组件的背景色为</a:t>
                      </a:r>
                      <a:r>
                        <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1" lang="en-US" altLang="zh-CN"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73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setForground(Color c)</a:t>
                      </a:r>
                      <a:endParaRPr kumimoji="1" lang="en-US" altLang="zh-CN"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设置组件的前景色为</a:t>
                      </a:r>
                      <a:r>
                        <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1" lang="en-US" altLang="zh-CN"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Color getBackground()</a:t>
                      </a:r>
                      <a:endParaRPr kumimoji="1" lang="en-US" altLang="zh-CN"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获取组件的背景色</a:t>
                      </a:r>
                      <a:endParaRPr kumimoji="1" lang="zh-CN" altLang="en-US"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73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Color getForeground()</a:t>
                      </a:r>
                      <a:endParaRPr kumimoji="1" lang="en-US" altLang="zh-CN" sz="48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获取组件的前景色</a:t>
                      </a:r>
                      <a:endParaRPr kumimoji="1" lang="zh-CN" altLang="en-US" sz="48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18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1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99257" y="146402"/>
            <a:ext cx="1415772" cy="461665"/>
          </a:xfrm>
          <a:prstGeom prst="rect">
            <a:avLst/>
          </a:prstGeom>
        </p:spPr>
        <p:txBody>
          <a:bodyPr wrap="none">
            <a:spAutoFit/>
          </a:bodyPr>
          <a:lstStyle/>
          <a:p>
            <a:r>
              <a:rPr lang="zh-CN" altLang="en-US" dirty="0">
                <a:ea typeface="黑体" pitchFamily="49" charset="-122"/>
              </a:rPr>
              <a:t>关于前端</a:t>
            </a:r>
            <a:endParaRPr lang="zh-CN" altLang="en-US" dirty="0"/>
          </a:p>
        </p:txBody>
      </p:sp>
      <p:sp>
        <p:nvSpPr>
          <p:cNvPr id="4" name="矩形 3"/>
          <p:cNvSpPr/>
          <p:nvPr/>
        </p:nvSpPr>
        <p:spPr>
          <a:xfrm>
            <a:off x="599257" y="1459009"/>
            <a:ext cx="3004349" cy="461665"/>
          </a:xfrm>
          <a:prstGeom prst="rect">
            <a:avLst/>
          </a:prstGeom>
        </p:spPr>
        <p:txBody>
          <a:bodyPr wrap="none">
            <a:spAutoFit/>
          </a:bodyPr>
          <a:lstStyle/>
          <a:p>
            <a:r>
              <a:rPr lang="en-US" altLang="zh-CN" dirty="0">
                <a:ea typeface="黑体" pitchFamily="49" charset="-122"/>
              </a:rPr>
              <a:t>HTML/CSS/</a:t>
            </a:r>
            <a:r>
              <a:rPr lang="en-US" altLang="zh-CN" dirty="0" err="1">
                <a:ea typeface="黑体" pitchFamily="49" charset="-122"/>
              </a:rPr>
              <a:t>Javascript</a:t>
            </a:r>
            <a:endParaRPr lang="zh-CN" altLang="en-US" dirty="0"/>
          </a:p>
        </p:txBody>
      </p:sp>
    </p:spTree>
    <p:extLst>
      <p:ext uri="{BB962C8B-B14F-4D97-AF65-F5344CB8AC3E}">
        <p14:creationId xmlns:p14="http://schemas.microsoft.com/office/powerpoint/2010/main" val="1621840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66563" name="Rectangle 34"/>
          <p:cNvSpPr>
            <a:spLocks noChangeArrowheads="1"/>
          </p:cNvSpPr>
          <p:nvPr/>
        </p:nvSpPr>
        <p:spPr bwMode="auto">
          <a:xfrm>
            <a:off x="969963" y="1143000"/>
            <a:ext cx="70707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例如：</a:t>
            </a:r>
          </a:p>
          <a:p>
            <a:pPr lvl="1"/>
            <a:r>
              <a:rPr lang="en-US" altLang="zh-CN" sz="2000" dirty="0"/>
              <a:t>//</a:t>
            </a:r>
            <a:r>
              <a:rPr lang="zh-CN" altLang="en-US" sz="2000" dirty="0"/>
              <a:t>下面代码片段用于设置</a:t>
            </a:r>
            <a:r>
              <a:rPr lang="en-US" altLang="zh-CN" sz="2000" dirty="0" err="1"/>
              <a:t>JLabel</a:t>
            </a:r>
            <a:r>
              <a:rPr lang="zh-CN" altLang="en-US" sz="2000" dirty="0"/>
              <a:t>的背景色以及字体颜色</a:t>
            </a:r>
          </a:p>
          <a:p>
            <a:pPr lvl="1"/>
            <a:r>
              <a:rPr lang="en-US" altLang="zh-CN" sz="2000" dirty="0"/>
              <a:t>import </a:t>
            </a:r>
            <a:r>
              <a:rPr lang="en-US" altLang="zh-CN" sz="2000" dirty="0" err="1"/>
              <a:t>java.awt.Color</a:t>
            </a:r>
            <a:r>
              <a:rPr lang="en-US" altLang="zh-CN" sz="2000" dirty="0"/>
              <a:t>;</a:t>
            </a:r>
          </a:p>
          <a:p>
            <a:pPr lvl="1"/>
            <a:r>
              <a:rPr lang="en-US" altLang="zh-CN" sz="2000" dirty="0"/>
              <a:t>…</a:t>
            </a:r>
          </a:p>
          <a:p>
            <a:pPr lvl="1"/>
            <a:r>
              <a:rPr lang="en-US" altLang="zh-CN" sz="2000" dirty="0" err="1"/>
              <a:t>JLabel</a:t>
            </a:r>
            <a:r>
              <a:rPr lang="en-US" altLang="zh-CN" sz="2000" dirty="0"/>
              <a:t> </a:t>
            </a:r>
            <a:r>
              <a:rPr lang="en-US" altLang="zh-CN" sz="2000" dirty="0" err="1"/>
              <a:t>myLabel</a:t>
            </a:r>
            <a:r>
              <a:rPr lang="en-US" altLang="zh-CN" sz="2000" dirty="0"/>
              <a:t> =new </a:t>
            </a:r>
            <a:r>
              <a:rPr lang="en-US" altLang="zh-CN" sz="2000" dirty="0" err="1"/>
              <a:t>JLabel</a:t>
            </a:r>
            <a:r>
              <a:rPr lang="en-US" altLang="zh-CN" sz="2000" dirty="0"/>
              <a:t>("</a:t>
            </a:r>
            <a:r>
              <a:rPr lang="zh-CN" altLang="en-US" sz="2000" dirty="0"/>
              <a:t>测试颜色的标签</a:t>
            </a:r>
            <a:r>
              <a:rPr lang="en-US" altLang="zh-CN" sz="2000" dirty="0"/>
              <a:t>");</a:t>
            </a:r>
          </a:p>
          <a:p>
            <a:pPr lvl="1"/>
            <a:r>
              <a:rPr lang="en-US" altLang="zh-CN" sz="2000" dirty="0"/>
              <a:t>//</a:t>
            </a:r>
            <a:r>
              <a:rPr lang="zh-CN" altLang="en-US" sz="2000" dirty="0"/>
              <a:t>将背景设置为蓝色</a:t>
            </a:r>
            <a:r>
              <a:rPr lang="en-US" altLang="zh-CN" sz="2000" dirty="0"/>
              <a:t>(</a:t>
            </a:r>
            <a:r>
              <a:rPr lang="zh-CN" altLang="en-US" sz="2000" dirty="0"/>
              <a:t>红、绿分量为</a:t>
            </a:r>
            <a:r>
              <a:rPr lang="en-US" altLang="zh-CN" sz="2000" dirty="0"/>
              <a:t>0)</a:t>
            </a:r>
          </a:p>
          <a:p>
            <a:pPr lvl="1"/>
            <a:r>
              <a:rPr lang="en-US" altLang="zh-CN" sz="2000" dirty="0" err="1"/>
              <a:t>myLabel.setBackground</a:t>
            </a:r>
            <a:r>
              <a:rPr lang="en-US" altLang="zh-CN" sz="2000" dirty="0"/>
              <a:t>(new Color(0,0,255));</a:t>
            </a:r>
          </a:p>
          <a:p>
            <a:pPr lvl="1"/>
            <a:r>
              <a:rPr lang="en-US" altLang="zh-CN" sz="2000" dirty="0"/>
              <a:t>//</a:t>
            </a:r>
            <a:r>
              <a:rPr lang="zh-CN" altLang="en-US" sz="2000" dirty="0"/>
              <a:t>将前景即字体颜色设置为白色</a:t>
            </a:r>
          </a:p>
          <a:p>
            <a:pPr lvl="1"/>
            <a:r>
              <a:rPr lang="en-US" altLang="zh-CN" sz="2000" dirty="0" err="1"/>
              <a:t>myLabel.setForeground</a:t>
            </a:r>
            <a:r>
              <a:rPr lang="en-US" altLang="zh-CN" sz="2000" dirty="0"/>
              <a:t>(</a:t>
            </a:r>
            <a:r>
              <a:rPr lang="en-US" altLang="zh-CN" sz="2000" dirty="0" err="1"/>
              <a:t>Color.WHITE</a:t>
            </a:r>
            <a:r>
              <a:rPr lang="en-US" altLang="zh-CN" sz="2000"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67587" name="Text Box 4"/>
          <p:cNvSpPr txBox="1">
            <a:spLocks noChangeArrowheads="1"/>
          </p:cNvSpPr>
          <p:nvPr/>
        </p:nvSpPr>
        <p:spPr bwMode="auto">
          <a:xfrm>
            <a:off x="541338" y="906463"/>
            <a:ext cx="812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透明性</a:t>
            </a:r>
          </a:p>
        </p:txBody>
      </p:sp>
      <p:graphicFrame>
        <p:nvGraphicFramePr>
          <p:cNvPr id="418907" name="Group 91"/>
          <p:cNvGraphicFramePr>
            <a:graphicFrameLocks noGrp="1"/>
          </p:cNvGraphicFramePr>
          <p:nvPr>
            <p:ph idx="1"/>
          </p:nvPr>
        </p:nvGraphicFramePr>
        <p:xfrm>
          <a:off x="609600" y="1524000"/>
          <a:ext cx="7772400" cy="4114801"/>
        </p:xfrm>
        <a:graphic>
          <a:graphicData uri="http://schemas.openxmlformats.org/drawingml/2006/table">
            <a:tbl>
              <a:tblPr/>
              <a:tblGrid>
                <a:gridCol w="3063875">
                  <a:extLst>
                    <a:ext uri="{9D8B030D-6E8A-4147-A177-3AD203B41FA5}">
                      <a16:colId xmlns:a16="http://schemas.microsoft.com/office/drawing/2014/main" val="20000"/>
                    </a:ext>
                  </a:extLst>
                </a:gridCol>
                <a:gridCol w="4708525">
                  <a:extLst>
                    <a:ext uri="{9D8B030D-6E8A-4147-A177-3AD203B41FA5}">
                      <a16:colId xmlns:a16="http://schemas.microsoft.com/office/drawing/2014/main" val="20001"/>
                    </a:ext>
                  </a:extLst>
                </a:gridCol>
              </a:tblGrid>
              <a:tr h="89693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透明性相关的</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public</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a:t>
                      </a:r>
                      <a:endParaRPr kumimoji="1" lang="zh-CN" altLang="en-US" sz="54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89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54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54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25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void </a:t>
                      </a: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setOpaque</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boolean</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isOpaque</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54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设置组件是否不透明，当参数</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isOpaque</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取</a:t>
                      </a: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false</a:t>
                      </a: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时，组件被设置为透明；否则，为不透明</a:t>
                      </a:r>
                      <a:endParaRPr kumimoji="1" lang="zh-CN" altLang="en-US" sz="54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boolean isOpaque()</a:t>
                      </a:r>
                      <a:endParaRPr kumimoji="1" lang="en-US" altLang="zh-CN" sz="54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cap="flat">
                      <a:noFill/>
                    </a:lnL>
                    <a:lnR>
                      <a:noFill/>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组件不透明，返回</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true</a:t>
                      </a: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；否则，返回</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false</a:t>
                      </a:r>
                      <a:endParaRPr kumimoji="1" lang="en-US" altLang="zh-CN" sz="54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cap="flat">
                      <a:noFill/>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68611" name="Text Box 3"/>
          <p:cNvSpPr txBox="1">
            <a:spLocks noChangeArrowheads="1"/>
          </p:cNvSpPr>
          <p:nvPr/>
        </p:nvSpPr>
        <p:spPr bwMode="auto">
          <a:xfrm>
            <a:off x="696913" y="906463"/>
            <a:ext cx="423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边框</a:t>
            </a:r>
          </a:p>
        </p:txBody>
      </p:sp>
      <p:sp>
        <p:nvSpPr>
          <p:cNvPr id="68612" name="Rectangle 27"/>
          <p:cNvSpPr>
            <a:spLocks noChangeArrowheads="1"/>
          </p:cNvSpPr>
          <p:nvPr/>
        </p:nvSpPr>
        <p:spPr bwMode="auto">
          <a:xfrm>
            <a:off x="1098550" y="1389063"/>
            <a:ext cx="70183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a:t>void setBorder(Border border)//</a:t>
            </a:r>
            <a:r>
              <a:rPr lang="zh-CN" altLang="en-US"/>
              <a:t>设置组件的边框 </a:t>
            </a:r>
          </a:p>
          <a:p>
            <a:r>
              <a:rPr lang="en-US" altLang="zh-CN"/>
              <a:t>Border getBorder() //</a:t>
            </a:r>
            <a:r>
              <a:rPr lang="zh-CN" altLang="en-US"/>
              <a:t>返回边框 </a:t>
            </a:r>
          </a:p>
        </p:txBody>
      </p:sp>
      <p:sp>
        <p:nvSpPr>
          <p:cNvPr id="419868" name="Rectangle 28"/>
          <p:cNvSpPr>
            <a:spLocks noChangeArrowheads="1"/>
          </p:cNvSpPr>
          <p:nvPr/>
        </p:nvSpPr>
        <p:spPr bwMode="auto">
          <a:xfrm>
            <a:off x="590550" y="2546350"/>
            <a:ext cx="8050213"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例如：</a:t>
            </a:r>
          </a:p>
          <a:p>
            <a:endParaRPr lang="zh-CN" altLang="en-US" dirty="0"/>
          </a:p>
          <a:p>
            <a:pPr lvl="1"/>
            <a:r>
              <a:rPr lang="en-US" altLang="zh-CN" sz="2000" dirty="0"/>
              <a:t>//</a:t>
            </a:r>
            <a:r>
              <a:rPr lang="en-US" altLang="zh-CN" sz="2000" dirty="0" err="1"/>
              <a:t>JLabel</a:t>
            </a:r>
            <a:r>
              <a:rPr lang="zh-CN" altLang="en-US" sz="2000" dirty="0"/>
              <a:t>默认没有边框，通过下面语句设置线宽为</a:t>
            </a:r>
            <a:r>
              <a:rPr lang="en-US" altLang="zh-CN" sz="2000" dirty="0"/>
              <a:t>2</a:t>
            </a:r>
            <a:r>
              <a:rPr lang="zh-CN" altLang="en-US" sz="2000" dirty="0"/>
              <a:t>像素的红色边框</a:t>
            </a:r>
          </a:p>
          <a:p>
            <a:pPr lvl="1"/>
            <a:r>
              <a:rPr lang="en-US" altLang="zh-CN" sz="2000" dirty="0" err="1"/>
              <a:t>JLabel</a:t>
            </a:r>
            <a:r>
              <a:rPr lang="en-US" altLang="zh-CN" sz="2000" dirty="0"/>
              <a:t> </a:t>
            </a:r>
            <a:r>
              <a:rPr lang="en-US" altLang="zh-CN" sz="2000" dirty="0" err="1"/>
              <a:t>myLabel</a:t>
            </a:r>
            <a:r>
              <a:rPr lang="en-US" altLang="zh-CN" sz="2000" dirty="0"/>
              <a:t> =new </a:t>
            </a:r>
            <a:r>
              <a:rPr lang="en-US" altLang="zh-CN" sz="2000" dirty="0" err="1"/>
              <a:t>JLabel</a:t>
            </a:r>
            <a:r>
              <a:rPr lang="en-US" altLang="zh-CN" sz="2000" dirty="0"/>
              <a:t>("</a:t>
            </a:r>
            <a:r>
              <a:rPr lang="zh-CN" altLang="en-US" sz="2000" dirty="0"/>
              <a:t>测试边框的标签</a:t>
            </a:r>
            <a:r>
              <a:rPr lang="en-US" altLang="zh-CN" sz="2000" dirty="0"/>
              <a:t>");</a:t>
            </a:r>
          </a:p>
          <a:p>
            <a:pPr lvl="1"/>
            <a:r>
              <a:rPr lang="en-US" altLang="zh-CN" sz="2000" dirty="0" err="1"/>
              <a:t>myLabel.setBorder</a:t>
            </a:r>
            <a:r>
              <a:rPr lang="en-US" altLang="zh-CN" sz="2000" dirty="0"/>
              <a:t>(</a:t>
            </a:r>
            <a:r>
              <a:rPr lang="en-US" altLang="zh-CN" sz="2000" dirty="0" err="1"/>
              <a:t>BorderFactory.createLineBorder</a:t>
            </a:r>
            <a:r>
              <a:rPr lang="en-US" altLang="zh-CN" sz="2000" dirty="0"/>
              <a:t> (</a:t>
            </a:r>
            <a:r>
              <a:rPr lang="en-US" altLang="zh-CN" sz="2000" dirty="0" err="1"/>
              <a:t>Color.RED</a:t>
            </a:r>
            <a:r>
              <a:rPr lang="en-US" altLang="zh-CN" sz="2000" dirty="0"/>
              <a:t>, 2));</a:t>
            </a:r>
          </a:p>
        </p:txBody>
      </p:sp>
      <p:sp>
        <p:nvSpPr>
          <p:cNvPr id="6" name="Rectangle 28"/>
          <p:cNvSpPr>
            <a:spLocks noChangeArrowheads="1"/>
          </p:cNvSpPr>
          <p:nvPr/>
        </p:nvSpPr>
        <p:spPr bwMode="auto">
          <a:xfrm>
            <a:off x="696913" y="4513262"/>
            <a:ext cx="80502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t>E.g., </a:t>
            </a:r>
          </a:p>
          <a:p>
            <a:r>
              <a:rPr lang="en-US" altLang="zh-CN" sz="2000" dirty="0"/>
              <a:t>     PPT</a:t>
            </a:r>
            <a:r>
              <a:rPr lang="zh-CN" altLang="en-US" sz="2000" dirty="0"/>
              <a:t>图片阴影</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8"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69635" name="Text Box 3"/>
          <p:cNvSpPr txBox="1">
            <a:spLocks noChangeArrowheads="1"/>
          </p:cNvSpPr>
          <p:nvPr/>
        </p:nvSpPr>
        <p:spPr bwMode="auto">
          <a:xfrm>
            <a:off x="696913" y="906463"/>
            <a:ext cx="423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字体</a:t>
            </a:r>
          </a:p>
        </p:txBody>
      </p:sp>
      <p:sp>
        <p:nvSpPr>
          <p:cNvPr id="69636" name="Rectangle 4"/>
          <p:cNvSpPr>
            <a:spLocks noChangeArrowheads="1"/>
          </p:cNvSpPr>
          <p:nvPr/>
        </p:nvSpPr>
        <p:spPr bwMode="auto">
          <a:xfrm>
            <a:off x="1098550" y="1519238"/>
            <a:ext cx="75644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a:t>void setFont(Font f) //</a:t>
            </a:r>
            <a:r>
              <a:rPr lang="zh-CN" altLang="en-US" sz="2000"/>
              <a:t>设置字体，</a:t>
            </a:r>
            <a:r>
              <a:rPr lang="en-US" altLang="zh-CN" sz="2000"/>
              <a:t>f</a:t>
            </a:r>
            <a:r>
              <a:rPr lang="zh-CN" altLang="en-US" sz="2000"/>
              <a:t>封装了字体的名称、样式等 </a:t>
            </a:r>
          </a:p>
          <a:p>
            <a:r>
              <a:rPr lang="en-US" altLang="zh-CN" sz="2000"/>
              <a:t>Font getFont() //</a:t>
            </a:r>
            <a:r>
              <a:rPr lang="zh-CN" altLang="en-US" sz="2000"/>
              <a:t>返回组件上当前使用的字体</a:t>
            </a:r>
            <a:r>
              <a:rPr lang="zh-CN" altLang="en-US"/>
              <a:t> </a:t>
            </a:r>
          </a:p>
        </p:txBody>
      </p:sp>
      <p:sp>
        <p:nvSpPr>
          <p:cNvPr id="420869" name="Rectangle 5"/>
          <p:cNvSpPr>
            <a:spLocks noChangeArrowheads="1"/>
          </p:cNvSpPr>
          <p:nvPr/>
        </p:nvSpPr>
        <p:spPr bwMode="auto">
          <a:xfrm>
            <a:off x="590550" y="2546350"/>
            <a:ext cx="805021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例如：</a:t>
            </a:r>
          </a:p>
          <a:p>
            <a:pPr lvl="1"/>
            <a:r>
              <a:rPr lang="en-US" altLang="zh-CN" sz="2000" dirty="0"/>
              <a:t>//</a:t>
            </a:r>
          </a:p>
          <a:p>
            <a:pPr lvl="1"/>
            <a:r>
              <a:rPr lang="en-US" altLang="zh-CN" sz="2000" dirty="0" err="1"/>
              <a:t>JLabel</a:t>
            </a:r>
            <a:r>
              <a:rPr lang="en-US" altLang="zh-CN" sz="2000" dirty="0"/>
              <a:t> label1 =new </a:t>
            </a:r>
            <a:r>
              <a:rPr lang="en-US" altLang="zh-CN" sz="2000" dirty="0" err="1"/>
              <a:t>JLabel</a:t>
            </a:r>
            <a:r>
              <a:rPr lang="en-US" altLang="zh-CN" sz="2000" dirty="0"/>
              <a:t>("</a:t>
            </a:r>
            <a:r>
              <a:rPr lang="zh-CN" altLang="en-US" sz="2000" dirty="0"/>
              <a:t>标签</a:t>
            </a:r>
            <a:r>
              <a:rPr lang="en-US" altLang="zh-CN" sz="2000" dirty="0"/>
              <a:t>1");</a:t>
            </a:r>
          </a:p>
          <a:p>
            <a:pPr lvl="1"/>
            <a:r>
              <a:rPr lang="en-US" altLang="zh-CN" sz="2000" dirty="0" err="1"/>
              <a:t>JLabel</a:t>
            </a:r>
            <a:r>
              <a:rPr lang="en-US" altLang="zh-CN" sz="2000" dirty="0"/>
              <a:t> label2 =new </a:t>
            </a:r>
            <a:r>
              <a:rPr lang="en-US" altLang="zh-CN" sz="2000" dirty="0" err="1"/>
              <a:t>JLabel</a:t>
            </a:r>
            <a:r>
              <a:rPr lang="en-US" altLang="zh-CN" sz="2000" dirty="0"/>
              <a:t>("</a:t>
            </a:r>
            <a:r>
              <a:rPr lang="zh-CN" altLang="en-US" sz="2000" dirty="0"/>
              <a:t>标签</a:t>
            </a:r>
            <a:r>
              <a:rPr lang="en-US" altLang="zh-CN" sz="2000" dirty="0"/>
              <a:t>2");</a:t>
            </a:r>
          </a:p>
          <a:p>
            <a:pPr lvl="1"/>
            <a:r>
              <a:rPr lang="en-US" altLang="zh-CN" sz="2000" dirty="0" err="1"/>
              <a:t>JLabel</a:t>
            </a:r>
            <a:r>
              <a:rPr lang="en-US" altLang="zh-CN" sz="2000" dirty="0"/>
              <a:t> label3 =new </a:t>
            </a:r>
            <a:r>
              <a:rPr lang="en-US" altLang="zh-CN" sz="2000" dirty="0" err="1"/>
              <a:t>JLabel</a:t>
            </a:r>
            <a:r>
              <a:rPr lang="en-US" altLang="zh-CN" sz="2000" dirty="0"/>
              <a:t>("</a:t>
            </a:r>
            <a:r>
              <a:rPr lang="zh-CN" altLang="en-US" sz="2000" dirty="0"/>
              <a:t>标签</a:t>
            </a:r>
            <a:r>
              <a:rPr lang="en-US" altLang="zh-CN" sz="2000" dirty="0"/>
              <a:t>3");</a:t>
            </a:r>
          </a:p>
          <a:p>
            <a:pPr lvl="1"/>
            <a:endParaRPr lang="en-US" altLang="zh-CN" sz="2000" dirty="0"/>
          </a:p>
          <a:p>
            <a:pPr lvl="1"/>
            <a:r>
              <a:rPr lang="en-US" altLang="zh-CN" sz="2000" dirty="0"/>
              <a:t>label1.setFont(new Font("</a:t>
            </a:r>
            <a:r>
              <a:rPr lang="zh-CN" altLang="en-US" sz="2000" dirty="0"/>
              <a:t>宋体</a:t>
            </a:r>
            <a:r>
              <a:rPr lang="en-US" altLang="zh-CN" sz="2000" dirty="0"/>
              <a:t>",Font.PLAIN,14)); </a:t>
            </a:r>
          </a:p>
          <a:p>
            <a:pPr lvl="1"/>
            <a:r>
              <a:rPr lang="en-US" altLang="zh-CN" sz="2000" dirty="0"/>
              <a:t>label2.setFont(new Font("Times New Roman",Font.BOLD,15)); </a:t>
            </a:r>
          </a:p>
          <a:p>
            <a:pPr lvl="1"/>
            <a:r>
              <a:rPr lang="en-US" altLang="zh-CN" sz="2000" dirty="0"/>
              <a:t>label3.setFont(new Font("Arial",</a:t>
            </a:r>
            <a:r>
              <a:rPr lang="en-US" altLang="zh-CN" sz="2000" dirty="0" err="1"/>
              <a:t>Font.BOLD</a:t>
            </a:r>
            <a:r>
              <a:rPr lang="en-US" altLang="zh-CN" sz="2000" dirty="0"/>
              <a:t> | Font.ITALIC,16));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70659" name="Text Box 3"/>
          <p:cNvSpPr txBox="1">
            <a:spLocks noChangeArrowheads="1"/>
          </p:cNvSpPr>
          <p:nvPr/>
        </p:nvSpPr>
        <p:spPr bwMode="auto">
          <a:xfrm>
            <a:off x="696913" y="906463"/>
            <a:ext cx="423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大小和位置</a:t>
            </a:r>
          </a:p>
        </p:txBody>
      </p:sp>
      <p:graphicFrame>
        <p:nvGraphicFramePr>
          <p:cNvPr id="422004" name="Group 116"/>
          <p:cNvGraphicFramePr>
            <a:graphicFrameLocks noGrp="1"/>
          </p:cNvGraphicFramePr>
          <p:nvPr>
            <p:ph idx="1"/>
          </p:nvPr>
        </p:nvGraphicFramePr>
        <p:xfrm>
          <a:off x="609600" y="1524000"/>
          <a:ext cx="7772400" cy="4114800"/>
        </p:xfrm>
        <a:graphic>
          <a:graphicData uri="http://schemas.openxmlformats.org/drawingml/2006/table">
            <a:tbl>
              <a:tblPr/>
              <a:tblGrid>
                <a:gridCol w="4052888">
                  <a:extLst>
                    <a:ext uri="{9D8B030D-6E8A-4147-A177-3AD203B41FA5}">
                      <a16:colId xmlns:a16="http://schemas.microsoft.com/office/drawing/2014/main" val="20000"/>
                    </a:ext>
                  </a:extLst>
                </a:gridCol>
                <a:gridCol w="3719512">
                  <a:extLst>
                    <a:ext uri="{9D8B030D-6E8A-4147-A177-3AD203B41FA5}">
                      <a16:colId xmlns:a16="http://schemas.microsoft.com/office/drawing/2014/main" val="20001"/>
                    </a:ext>
                  </a:extLst>
                </a:gridCol>
              </a:tblGrid>
              <a:tr h="4127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大小与位置相关的</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public</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setSize(int width, int height)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将组件的宽设置为</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width</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，高</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height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，像素</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9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setLocation(int x, int y)</a:t>
                      </a:r>
                      <a:endParaRPr kumimoji="1" lang="fr-FR" altLang="zh-CN"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将组件左上角定位在所在容器的</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(x, y)</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处。包含组件的空器都有默认的坐标系，通常其左上角的坐标是</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(0, 0)</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，参数</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x</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和</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y</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指定该组件的左上角在容器的坐标系中的坐标。</a:t>
                      </a:r>
                      <a:endParaRPr kumimoji="1" lang="zh-CN" altLang="fr-FR"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01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Dimension getSize()</a:t>
                      </a:r>
                      <a:endParaRPr kumimoji="1" lang="fr-FR" altLang="zh-CN"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返回一个</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Dimension</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对象的引用，该对象包含有名字是</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width</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和</a:t>
                      </a:r>
                      <a:r>
                        <a:rPr kumimoji="1" lang="fr-FR"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height</a:t>
                      </a:r>
                      <a:r>
                        <a:rPr kumimoji="1" lang="zh-CN" altLang="fr-FR"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的成员变量，分别表示组件的宽和高，单位为像素</a:t>
                      </a:r>
                      <a:endParaRPr kumimoji="1" lang="zh-CN" altLang="fr-FR"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void setBounds(int x, int y, int width, int height)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设置组件在容器中的位置和大小</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Rectangle getBounds()</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返回组件在容器中的位置和大小</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71683" name="Rectangle 41"/>
          <p:cNvSpPr>
            <a:spLocks noChangeArrowheads="1"/>
          </p:cNvSpPr>
          <p:nvPr/>
        </p:nvSpPr>
        <p:spPr bwMode="auto">
          <a:xfrm>
            <a:off x="534988" y="800100"/>
            <a:ext cx="7593012" cy="583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dirty="0"/>
              <a:t>import </a:t>
            </a:r>
            <a:r>
              <a:rPr lang="en-US" altLang="zh-CN" sz="1400" dirty="0" err="1"/>
              <a:t>java.awt</a:t>
            </a:r>
            <a:r>
              <a:rPr lang="en-US" altLang="zh-CN" sz="1400" dirty="0"/>
              <a:t>.*;</a:t>
            </a:r>
          </a:p>
          <a:p>
            <a:r>
              <a:rPr lang="en-US" altLang="zh-CN" sz="1400" dirty="0"/>
              <a:t>import </a:t>
            </a:r>
            <a:r>
              <a:rPr lang="en-US" altLang="zh-CN" sz="1400" dirty="0" err="1"/>
              <a:t>javax.swing</a:t>
            </a:r>
            <a:r>
              <a:rPr lang="en-US" altLang="zh-CN" sz="1400" dirty="0"/>
              <a:t>.*;</a:t>
            </a:r>
          </a:p>
          <a:p>
            <a:r>
              <a:rPr lang="en-US" altLang="zh-CN" sz="1400" dirty="0"/>
              <a:t>public class </a:t>
            </a:r>
            <a:r>
              <a:rPr lang="en-US" altLang="zh-CN" sz="1400" dirty="0" err="1"/>
              <a:t>TestSize</a:t>
            </a:r>
            <a:r>
              <a:rPr lang="en-US" altLang="zh-CN" sz="1400" dirty="0"/>
              <a:t> extends </a:t>
            </a:r>
            <a:r>
              <a:rPr lang="en-US" altLang="zh-CN" sz="1400" dirty="0" err="1"/>
              <a:t>JFrame</a:t>
            </a:r>
            <a:r>
              <a:rPr lang="en-US" altLang="zh-CN" sz="1400" dirty="0"/>
              <a:t>{</a:t>
            </a:r>
          </a:p>
          <a:p>
            <a:pPr lvl="1"/>
            <a:r>
              <a:rPr lang="en-US" altLang="zh-CN" sz="1400" dirty="0" err="1"/>
              <a:t>TestSize</a:t>
            </a:r>
            <a:r>
              <a:rPr lang="en-US" altLang="zh-CN" sz="1400" dirty="0"/>
              <a:t>(String </a:t>
            </a:r>
            <a:r>
              <a:rPr lang="en-US" altLang="zh-CN" sz="1400" dirty="0" err="1"/>
              <a:t>sTitle</a:t>
            </a:r>
            <a:r>
              <a:rPr lang="en-US" altLang="zh-CN" sz="1400" dirty="0"/>
              <a:t>){</a:t>
            </a:r>
          </a:p>
          <a:p>
            <a:pPr lvl="2"/>
            <a:r>
              <a:rPr lang="en-US" altLang="zh-CN" sz="1400" dirty="0"/>
              <a:t>super(</a:t>
            </a:r>
            <a:r>
              <a:rPr lang="en-US" altLang="zh-CN" sz="1400" dirty="0" err="1"/>
              <a:t>sTitle</a:t>
            </a:r>
            <a:r>
              <a:rPr lang="en-US" altLang="zh-CN" sz="1400" dirty="0"/>
              <a:t>);</a:t>
            </a:r>
          </a:p>
          <a:p>
            <a:pPr lvl="2"/>
            <a:r>
              <a:rPr lang="en-US" altLang="zh-CN" sz="1400" dirty="0"/>
              <a:t>Container c=</a:t>
            </a:r>
            <a:r>
              <a:rPr lang="en-US" altLang="zh-CN" sz="1400" dirty="0" err="1"/>
              <a:t>getContentPane</a:t>
            </a:r>
            <a:r>
              <a:rPr lang="en-US" altLang="zh-CN" sz="1400" dirty="0"/>
              <a:t>();</a:t>
            </a:r>
          </a:p>
          <a:p>
            <a:pPr lvl="2"/>
            <a:r>
              <a:rPr lang="en-US" altLang="zh-CN" sz="1400" dirty="0" err="1"/>
              <a:t>c.setLayout</a:t>
            </a:r>
            <a:r>
              <a:rPr lang="en-US" altLang="zh-CN" sz="1400" dirty="0"/>
              <a:t>(null);//</a:t>
            </a:r>
            <a:r>
              <a:rPr lang="zh-CN" altLang="en-US" sz="1400" dirty="0"/>
              <a:t>将布局设置空，否则</a:t>
            </a:r>
            <a:r>
              <a:rPr lang="en-US" altLang="zh-CN" sz="1400" dirty="0" err="1"/>
              <a:t>setBounds</a:t>
            </a:r>
            <a:r>
              <a:rPr lang="zh-CN" altLang="en-US" sz="1400" dirty="0"/>
              <a:t>不起作用</a:t>
            </a:r>
          </a:p>
          <a:p>
            <a:pPr lvl="2"/>
            <a:r>
              <a:rPr lang="en-US" altLang="zh-CN" sz="1400" dirty="0" err="1"/>
              <a:t>JComboBox</a:t>
            </a:r>
            <a:r>
              <a:rPr lang="en-US" altLang="zh-CN" sz="1400" dirty="0"/>
              <a:t> </a:t>
            </a:r>
            <a:r>
              <a:rPr lang="en-US" altLang="zh-CN" sz="1400" dirty="0" err="1"/>
              <a:t>jcb</a:t>
            </a:r>
            <a:r>
              <a:rPr lang="en-US" altLang="zh-CN" sz="1400" dirty="0"/>
              <a:t>=new </a:t>
            </a:r>
            <a:r>
              <a:rPr lang="en-US" altLang="zh-CN" sz="1400" dirty="0" err="1"/>
              <a:t>JComboBox</a:t>
            </a:r>
            <a:r>
              <a:rPr lang="en-US" altLang="zh-CN" sz="1400" dirty="0"/>
              <a:t>();</a:t>
            </a:r>
          </a:p>
          <a:p>
            <a:pPr lvl="2"/>
            <a:r>
              <a:rPr lang="en-US" altLang="zh-CN" sz="1400" dirty="0" err="1"/>
              <a:t>JButton</a:t>
            </a:r>
            <a:r>
              <a:rPr lang="en-US" altLang="zh-CN" sz="1400" dirty="0"/>
              <a:t> </a:t>
            </a:r>
            <a:r>
              <a:rPr lang="en-US" altLang="zh-CN" sz="1400" dirty="0" err="1"/>
              <a:t>btnTest</a:t>
            </a:r>
            <a:r>
              <a:rPr lang="en-US" altLang="zh-CN" sz="1400" dirty="0"/>
              <a:t>=new </a:t>
            </a:r>
            <a:r>
              <a:rPr lang="en-US" altLang="zh-CN" sz="1400" dirty="0" err="1"/>
              <a:t>JButton</a:t>
            </a:r>
            <a:r>
              <a:rPr lang="en-US" altLang="zh-CN" sz="1400" dirty="0"/>
              <a:t>("</a:t>
            </a:r>
            <a:r>
              <a:rPr lang="zh-CN" altLang="en-US" sz="1400" dirty="0"/>
              <a:t>测试按钮</a:t>
            </a:r>
            <a:r>
              <a:rPr lang="en-US" altLang="zh-CN" sz="1400" dirty="0"/>
              <a:t>");</a:t>
            </a:r>
          </a:p>
          <a:p>
            <a:pPr lvl="2"/>
            <a:r>
              <a:rPr lang="en-US" altLang="zh-CN" sz="1400" dirty="0"/>
              <a:t>		</a:t>
            </a:r>
          </a:p>
          <a:p>
            <a:pPr lvl="2"/>
            <a:r>
              <a:rPr lang="en-US" altLang="zh-CN" sz="1400" dirty="0" err="1"/>
              <a:t>jcb.addItem</a:t>
            </a:r>
            <a:r>
              <a:rPr lang="en-US" altLang="zh-CN" sz="1400" dirty="0"/>
              <a:t>("0 - </a:t>
            </a:r>
            <a:r>
              <a:rPr lang="zh-CN" altLang="en-US" sz="1400" dirty="0"/>
              <a:t>第一项</a:t>
            </a:r>
            <a:r>
              <a:rPr lang="en-US" altLang="zh-CN" sz="1400" dirty="0"/>
              <a:t>");</a:t>
            </a:r>
          </a:p>
          <a:p>
            <a:pPr lvl="2"/>
            <a:r>
              <a:rPr lang="en-US" altLang="zh-CN" sz="1400" dirty="0" err="1"/>
              <a:t>jcb.addItem</a:t>
            </a:r>
            <a:r>
              <a:rPr lang="en-US" altLang="zh-CN" sz="1400" dirty="0"/>
              <a:t>("1 - </a:t>
            </a:r>
            <a:r>
              <a:rPr lang="zh-CN" altLang="en-US" sz="1400" dirty="0"/>
              <a:t>第二项</a:t>
            </a:r>
            <a:r>
              <a:rPr lang="en-US" altLang="zh-CN" sz="1400" dirty="0"/>
              <a:t>");</a:t>
            </a:r>
          </a:p>
          <a:p>
            <a:pPr lvl="2"/>
            <a:r>
              <a:rPr lang="en-US" altLang="zh-CN" sz="1400" dirty="0" err="1"/>
              <a:t>jcb.setSelectedIndex</a:t>
            </a:r>
            <a:r>
              <a:rPr lang="en-US" altLang="zh-CN" sz="1400" dirty="0"/>
              <a:t>(1);</a:t>
            </a:r>
          </a:p>
          <a:p>
            <a:pPr lvl="2"/>
            <a:r>
              <a:rPr lang="en-US" altLang="zh-CN" sz="1400" dirty="0"/>
              <a:t>		</a:t>
            </a:r>
          </a:p>
          <a:p>
            <a:pPr lvl="2"/>
            <a:r>
              <a:rPr lang="en-US" altLang="zh-CN" sz="1400" dirty="0" err="1"/>
              <a:t>c.add</a:t>
            </a:r>
            <a:r>
              <a:rPr lang="en-US" altLang="zh-CN" sz="1400" dirty="0"/>
              <a:t>(</a:t>
            </a:r>
            <a:r>
              <a:rPr lang="en-US" altLang="zh-CN" sz="1400" dirty="0" err="1"/>
              <a:t>btnTest</a:t>
            </a:r>
            <a:r>
              <a:rPr lang="en-US" altLang="zh-CN" sz="1400" dirty="0"/>
              <a:t>);</a:t>
            </a:r>
          </a:p>
          <a:p>
            <a:pPr lvl="2"/>
            <a:r>
              <a:rPr lang="en-US" altLang="zh-CN" sz="1400" dirty="0" err="1"/>
              <a:t>c.add</a:t>
            </a:r>
            <a:r>
              <a:rPr lang="en-US" altLang="zh-CN" sz="1400" dirty="0"/>
              <a:t>(</a:t>
            </a:r>
            <a:r>
              <a:rPr lang="en-US" altLang="zh-CN" sz="1400" dirty="0" err="1"/>
              <a:t>jcb</a:t>
            </a:r>
            <a:r>
              <a:rPr lang="en-US" altLang="zh-CN" sz="1400" dirty="0"/>
              <a:t>);</a:t>
            </a:r>
          </a:p>
          <a:p>
            <a:pPr lvl="2"/>
            <a:r>
              <a:rPr lang="en-US" altLang="zh-CN" sz="1400" dirty="0"/>
              <a:t>//</a:t>
            </a:r>
            <a:r>
              <a:rPr lang="zh-CN" altLang="en-US" sz="1400" dirty="0"/>
              <a:t>设置组件位置与大小</a:t>
            </a:r>
          </a:p>
          <a:p>
            <a:pPr lvl="2"/>
            <a:r>
              <a:rPr lang="en-US" altLang="zh-CN" sz="1400" dirty="0" err="1"/>
              <a:t>jcb.setBounds</a:t>
            </a:r>
            <a:r>
              <a:rPr lang="en-US" altLang="zh-CN" sz="1400" dirty="0"/>
              <a:t>(250,150, 100,40);</a:t>
            </a:r>
          </a:p>
          <a:p>
            <a:pPr lvl="2"/>
            <a:r>
              <a:rPr lang="en-US" altLang="zh-CN" sz="1400" dirty="0" err="1"/>
              <a:t>btnTest.setBounds</a:t>
            </a:r>
            <a:r>
              <a:rPr lang="en-US" altLang="zh-CN" sz="1400" dirty="0"/>
              <a:t>(20,20, 100,100);</a:t>
            </a:r>
          </a:p>
          <a:p>
            <a:pPr lvl="2"/>
            <a:r>
              <a:rPr lang="en-US" altLang="zh-CN" sz="1400" dirty="0" err="1"/>
              <a:t>setDefaultCloseOperation</a:t>
            </a:r>
            <a:r>
              <a:rPr lang="en-US" altLang="zh-CN" sz="1400" dirty="0"/>
              <a:t>(</a:t>
            </a:r>
            <a:r>
              <a:rPr lang="en-US" altLang="zh-CN" sz="1400" dirty="0" err="1"/>
              <a:t>JFrame.EXIT_ON_CLOSE</a:t>
            </a:r>
            <a:r>
              <a:rPr lang="en-US" altLang="zh-CN" sz="1400" dirty="0"/>
              <a:t>);</a:t>
            </a:r>
          </a:p>
          <a:p>
            <a:pPr lvl="2"/>
            <a:r>
              <a:rPr lang="en-US" altLang="zh-CN" sz="1400" dirty="0" err="1"/>
              <a:t>setSize</a:t>
            </a:r>
            <a:r>
              <a:rPr lang="en-US" altLang="zh-CN" sz="1400" dirty="0"/>
              <a:t>(400, 250);</a:t>
            </a:r>
          </a:p>
          <a:p>
            <a:pPr lvl="1"/>
            <a:r>
              <a:rPr lang="en-US" altLang="zh-CN" sz="1400" dirty="0"/>
              <a:t>}</a:t>
            </a:r>
          </a:p>
          <a:p>
            <a:pPr lvl="1"/>
            <a:r>
              <a:rPr lang="en-US" altLang="zh-CN" sz="1400" dirty="0"/>
              <a:t>public static void main(String[] </a:t>
            </a:r>
            <a:r>
              <a:rPr lang="en-US" altLang="zh-CN" sz="1400" dirty="0" err="1"/>
              <a:t>args</a:t>
            </a:r>
            <a:r>
              <a:rPr lang="en-US" altLang="zh-CN" sz="1400" dirty="0"/>
              <a:t>){</a:t>
            </a:r>
          </a:p>
          <a:p>
            <a:pPr lvl="2"/>
            <a:r>
              <a:rPr lang="en-US" altLang="zh-CN" sz="1400" dirty="0" err="1"/>
              <a:t>TestSize</a:t>
            </a:r>
            <a:r>
              <a:rPr lang="en-US" altLang="zh-CN" sz="1400" dirty="0"/>
              <a:t> </a:t>
            </a:r>
            <a:r>
              <a:rPr lang="en-US" altLang="zh-CN" sz="1400" dirty="0" err="1"/>
              <a:t>frm</a:t>
            </a:r>
            <a:r>
              <a:rPr lang="en-US" altLang="zh-CN" sz="1400" dirty="0"/>
              <a:t>=new </a:t>
            </a:r>
            <a:r>
              <a:rPr lang="en-US" altLang="zh-CN" sz="1400" dirty="0" err="1"/>
              <a:t>TestSize</a:t>
            </a:r>
            <a:r>
              <a:rPr lang="en-US" altLang="zh-CN" sz="1400" dirty="0"/>
              <a:t>("</a:t>
            </a:r>
            <a:r>
              <a:rPr lang="zh-CN" altLang="en-US" sz="1400" dirty="0"/>
              <a:t>测试组件大小与位置</a:t>
            </a:r>
            <a:r>
              <a:rPr lang="en-US" altLang="zh-CN" sz="1400" dirty="0"/>
              <a:t>");</a:t>
            </a:r>
          </a:p>
          <a:p>
            <a:pPr lvl="2"/>
            <a:r>
              <a:rPr lang="en-US" altLang="zh-CN" sz="1400" dirty="0" err="1"/>
              <a:t>frm.setVisible</a:t>
            </a:r>
            <a:r>
              <a:rPr lang="en-US" altLang="zh-CN" sz="1400" dirty="0"/>
              <a:t>(true);</a:t>
            </a:r>
          </a:p>
          <a:p>
            <a:pPr lvl="1"/>
            <a:r>
              <a:rPr lang="en-US" altLang="zh-CN" sz="1400" dirty="0"/>
              <a:t>}</a:t>
            </a:r>
          </a:p>
          <a:p>
            <a:r>
              <a:rPr lang="en-US" altLang="zh-CN" sz="1400" dirty="0"/>
              <a:t>}</a:t>
            </a:r>
          </a:p>
        </p:txBody>
      </p:sp>
      <p:pic>
        <p:nvPicPr>
          <p:cNvPr id="422954"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667" y="2441921"/>
            <a:ext cx="3810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2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pPr eaLnBrk="1" hangingPunct="1">
              <a:defRPr/>
            </a:pPr>
            <a:r>
              <a:rPr lang="en-US" altLang="zh-CN"/>
              <a:t>9.5</a:t>
            </a:r>
            <a:r>
              <a:rPr lang="zh-CN" altLang="en-US"/>
              <a:t>、组件常用方法</a:t>
            </a:r>
          </a:p>
        </p:txBody>
      </p:sp>
      <p:sp>
        <p:nvSpPr>
          <p:cNvPr id="72707" name="Text Box 3"/>
          <p:cNvSpPr txBox="1">
            <a:spLocks noChangeArrowheads="1"/>
          </p:cNvSpPr>
          <p:nvPr/>
        </p:nvSpPr>
        <p:spPr bwMode="auto">
          <a:xfrm>
            <a:off x="696913" y="906463"/>
            <a:ext cx="423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激活与可见性</a:t>
            </a:r>
          </a:p>
        </p:txBody>
      </p:sp>
      <p:sp>
        <p:nvSpPr>
          <p:cNvPr id="72708" name="Rectangle 4"/>
          <p:cNvSpPr>
            <a:spLocks noChangeArrowheads="1"/>
          </p:cNvSpPr>
          <p:nvPr/>
        </p:nvSpPr>
        <p:spPr bwMode="auto">
          <a:xfrm>
            <a:off x="1098550" y="1489075"/>
            <a:ext cx="75644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a:t>void setEnabled(boolean b) </a:t>
            </a:r>
            <a:r>
              <a:rPr lang="en-US" altLang="zh-CN" sz="2000"/>
              <a:t>//</a:t>
            </a:r>
            <a:r>
              <a:rPr lang="zh-CN" altLang="en-US"/>
              <a:t>设置组件是否可以激活 </a:t>
            </a:r>
            <a:endParaRPr lang="zh-CN" altLang="en-US" sz="2000"/>
          </a:p>
          <a:p>
            <a:r>
              <a:rPr lang="fr-FR" altLang="zh-CN"/>
              <a:t>void setVisible(boolean b) </a:t>
            </a:r>
            <a:r>
              <a:rPr lang="en-US" altLang="zh-CN" sz="2000"/>
              <a:t>//</a:t>
            </a:r>
            <a:r>
              <a:rPr lang="zh-CN" altLang="fr-FR"/>
              <a:t>设置组件是否可见 </a:t>
            </a:r>
            <a:endParaRPr lang="zh-CN" altLang="en-US"/>
          </a:p>
        </p:txBody>
      </p:sp>
      <p:sp>
        <p:nvSpPr>
          <p:cNvPr id="423941" name="Rectangle 5"/>
          <p:cNvSpPr>
            <a:spLocks noChangeArrowheads="1"/>
          </p:cNvSpPr>
          <p:nvPr/>
        </p:nvSpPr>
        <p:spPr bwMode="auto">
          <a:xfrm>
            <a:off x="590550" y="2546350"/>
            <a:ext cx="805021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t>例如：</a:t>
            </a:r>
            <a:endParaRPr lang="zh-CN" altLang="en-US" sz="2000" dirty="0"/>
          </a:p>
          <a:p>
            <a:pPr lvl="1"/>
            <a:r>
              <a:rPr lang="en-US" altLang="zh-CN" sz="2000" dirty="0" err="1"/>
              <a:t>JButton</a:t>
            </a:r>
            <a:r>
              <a:rPr lang="en-US" altLang="zh-CN" sz="2000" dirty="0"/>
              <a:t> </a:t>
            </a:r>
            <a:r>
              <a:rPr lang="en-US" altLang="zh-CN" sz="2000" dirty="0" err="1"/>
              <a:t>btnStop</a:t>
            </a:r>
            <a:r>
              <a:rPr lang="en-US" altLang="zh-CN" sz="2000" dirty="0"/>
              <a:t>=new </a:t>
            </a:r>
            <a:r>
              <a:rPr lang="en-US" altLang="zh-CN" sz="2000" dirty="0" err="1"/>
              <a:t>JButton</a:t>
            </a:r>
            <a:r>
              <a:rPr lang="en-US" altLang="zh-CN" sz="2000" dirty="0"/>
              <a:t>("</a:t>
            </a:r>
            <a:r>
              <a:rPr lang="zh-CN" altLang="en-US" sz="2000" dirty="0"/>
              <a:t>停止</a:t>
            </a:r>
            <a:r>
              <a:rPr lang="en-US" altLang="zh-CN" sz="2000" dirty="0"/>
              <a:t>"); </a:t>
            </a:r>
          </a:p>
          <a:p>
            <a:pPr lvl="1"/>
            <a:r>
              <a:rPr lang="en-US" altLang="zh-CN" sz="2000" dirty="0"/>
              <a:t>//</a:t>
            </a:r>
            <a:r>
              <a:rPr lang="zh-CN" altLang="en-US" sz="2000" dirty="0"/>
              <a:t>设置非激活状态，鼠标点击无反应，其背景与文字颜色均为灰色 </a:t>
            </a:r>
          </a:p>
          <a:p>
            <a:pPr lvl="1"/>
            <a:r>
              <a:rPr lang="en-US" altLang="zh-CN" sz="2000" dirty="0" err="1"/>
              <a:t>btnStop.setEnabled</a:t>
            </a:r>
            <a:r>
              <a:rPr lang="en-US" altLang="zh-CN" sz="2000" dirty="0"/>
              <a:t>(false);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3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118787"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788"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118789"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790"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118791"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118792"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18793"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18794" name="AutoShape 10"/>
          <p:cNvSpPr>
            <a:spLocks noChangeArrowheads="1"/>
          </p:cNvSpPr>
          <p:nvPr/>
        </p:nvSpPr>
        <p:spPr bwMode="auto">
          <a:xfrm>
            <a:off x="6918325" y="4297363"/>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5"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796"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118797"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798"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118799"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800"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118801"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802"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118803"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804"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118805"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806"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118807"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808"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118809"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18810"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extLst>
      <p:ext uri="{BB962C8B-B14F-4D97-AF65-F5344CB8AC3E}">
        <p14:creationId xmlns:p14="http://schemas.microsoft.com/office/powerpoint/2010/main" val="95501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eaLnBrk="1" hangingPunct="1">
              <a:defRPr/>
            </a:pPr>
            <a:r>
              <a:rPr lang="en-US" altLang="zh-CN"/>
              <a:t>9.7</a:t>
            </a:r>
            <a:r>
              <a:rPr lang="zh-CN" altLang="en-US"/>
              <a:t>、事件处理模型</a:t>
            </a:r>
          </a:p>
        </p:txBody>
      </p:sp>
      <p:sp>
        <p:nvSpPr>
          <p:cNvPr id="338949" name="Rectangle 5"/>
          <p:cNvSpPr>
            <a:spLocks noChangeArrowheads="1"/>
          </p:cNvSpPr>
          <p:nvPr/>
        </p:nvSpPr>
        <p:spPr bwMode="auto">
          <a:xfrm>
            <a:off x="947738" y="1530350"/>
            <a:ext cx="760412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534988" indent="-534988">
              <a:buFont typeface="Symbol" pitchFamily="18" charset="2"/>
              <a:buChar char="¾"/>
            </a:pPr>
            <a:r>
              <a:rPr lang="zh-CN" altLang="en-US" b="1" dirty="0">
                <a:solidFill>
                  <a:srgbClr val="FF0000"/>
                </a:solidFill>
              </a:rPr>
              <a:t>事件源</a:t>
            </a:r>
            <a:r>
              <a:rPr lang="zh-CN" altLang="en-US" dirty="0"/>
              <a:t>：事件源回答事件是由谁发生的，也就是事件发生的场所或者来源，通常是组件的对象，例如按钮</a:t>
            </a:r>
            <a:r>
              <a:rPr lang="en-US" altLang="zh-CN" dirty="0" err="1"/>
              <a:t>JButton</a:t>
            </a:r>
            <a:r>
              <a:rPr lang="zh-CN" altLang="en-US" dirty="0"/>
              <a:t>、下拉框</a:t>
            </a:r>
            <a:r>
              <a:rPr lang="en-US" altLang="zh-CN" dirty="0" err="1"/>
              <a:t>JComboBox</a:t>
            </a:r>
            <a:r>
              <a:rPr lang="zh-CN" altLang="en-US" dirty="0"/>
              <a:t>、列表框</a:t>
            </a:r>
            <a:r>
              <a:rPr lang="en-US" altLang="zh-CN" dirty="0" err="1"/>
              <a:t>JList</a:t>
            </a:r>
            <a:r>
              <a:rPr lang="zh-CN" altLang="en-US" dirty="0"/>
              <a:t>、树</a:t>
            </a:r>
            <a:r>
              <a:rPr lang="en-US" altLang="zh-CN" dirty="0" err="1"/>
              <a:t>JTree</a:t>
            </a:r>
            <a:r>
              <a:rPr lang="zh-CN" altLang="en-US" dirty="0"/>
              <a:t>等。</a:t>
            </a:r>
          </a:p>
          <a:p>
            <a:pPr marL="534988" indent="-534988">
              <a:buFont typeface="Symbol" pitchFamily="18" charset="2"/>
              <a:buChar char="¾"/>
            </a:pPr>
            <a:r>
              <a:rPr lang="zh-CN" altLang="en-US" b="1" dirty="0">
                <a:solidFill>
                  <a:srgbClr val="FF0000"/>
                </a:solidFill>
              </a:rPr>
              <a:t>事件对象</a:t>
            </a:r>
            <a:r>
              <a:rPr lang="zh-CN" altLang="en-US" dirty="0"/>
              <a:t>：事件对象主要回答发生了什么事情。事件对象本身封装了包含所发生的各种事件的有效信息，包括事件源对象以及处理该事件所需要的其它各种信息</a:t>
            </a:r>
            <a:r>
              <a:rPr lang="en-US" altLang="zh-CN" dirty="0"/>
              <a:t>(</a:t>
            </a:r>
            <a:r>
              <a:rPr lang="zh-CN" altLang="en-US" dirty="0"/>
              <a:t>如鼠标点击时的坐标等</a:t>
            </a:r>
            <a:r>
              <a:rPr lang="en-US" altLang="zh-CN" dirty="0"/>
              <a:t>)</a:t>
            </a:r>
            <a:r>
              <a:rPr lang="zh-CN" altLang="en-US" dirty="0"/>
              <a:t>，这些有效信息被封装在类</a:t>
            </a:r>
            <a:r>
              <a:rPr lang="en-US" altLang="zh-CN" dirty="0" err="1"/>
              <a:t>AWTEvent</a:t>
            </a:r>
            <a:r>
              <a:rPr lang="zh-CN" altLang="en-US" dirty="0"/>
              <a:t>或其子类的实例对象中。</a:t>
            </a:r>
          </a:p>
          <a:p>
            <a:pPr marL="534988" indent="-534988">
              <a:buFont typeface="Symbol" pitchFamily="18" charset="2"/>
              <a:buChar char="¾"/>
            </a:pPr>
            <a:r>
              <a:rPr lang="zh-CN" altLang="en-US" b="1" dirty="0">
                <a:solidFill>
                  <a:srgbClr val="FF0000"/>
                </a:solidFill>
              </a:rPr>
              <a:t>事件监听器</a:t>
            </a:r>
            <a:r>
              <a:rPr lang="zh-CN" altLang="en-US" dirty="0"/>
              <a:t>：事件监听器主要回答当某个事件发生由谁处理以及怎么处理。一旦注册完成一个事件监听器，它将能接受事件对象并进行处理。</a:t>
            </a:r>
          </a:p>
        </p:txBody>
      </p:sp>
      <p:sp>
        <p:nvSpPr>
          <p:cNvPr id="119812" name="Text Box 6"/>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事件处理机制</a:t>
            </a:r>
          </a:p>
        </p:txBody>
      </p:sp>
    </p:spTree>
    <p:extLst>
      <p:ext uri="{BB962C8B-B14F-4D97-AF65-F5344CB8AC3E}">
        <p14:creationId xmlns:p14="http://schemas.microsoft.com/office/powerpoint/2010/main" val="225572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89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89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pPr eaLnBrk="1" hangingPunct="1">
              <a:defRPr/>
            </a:pPr>
            <a:r>
              <a:rPr lang="en-US" altLang="zh-CN"/>
              <a:t>9.7</a:t>
            </a:r>
            <a:r>
              <a:rPr lang="zh-CN" altLang="en-US"/>
              <a:t>、事件处理模型</a:t>
            </a:r>
          </a:p>
        </p:txBody>
      </p:sp>
      <p:sp>
        <p:nvSpPr>
          <p:cNvPr id="468995" name="Rectangle 3"/>
          <p:cNvSpPr>
            <a:spLocks noChangeArrowheads="1"/>
          </p:cNvSpPr>
          <p:nvPr/>
        </p:nvSpPr>
        <p:spPr bwMode="auto">
          <a:xfrm>
            <a:off x="947738" y="1674813"/>
            <a:ext cx="76041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534988" indent="-534988">
              <a:buFont typeface="Symbol" pitchFamily="18" charset="2"/>
              <a:buChar char="¾"/>
            </a:pPr>
            <a:r>
              <a:rPr lang="zh-CN" altLang="en-US"/>
              <a:t>所有事件类均</a:t>
            </a:r>
            <a:r>
              <a:rPr lang="zh-CN" altLang="en-US" b="1">
                <a:solidFill>
                  <a:srgbClr val="FF0000"/>
                </a:solidFill>
              </a:rPr>
              <a:t>在</a:t>
            </a:r>
            <a:r>
              <a:rPr lang="en-US" altLang="zh-CN" b="1">
                <a:solidFill>
                  <a:srgbClr val="FF0000"/>
                </a:solidFill>
              </a:rPr>
              <a:t>java.awt.event</a:t>
            </a:r>
            <a:r>
              <a:rPr lang="zh-CN" altLang="en-US" b="1">
                <a:solidFill>
                  <a:srgbClr val="FF0000"/>
                </a:solidFill>
              </a:rPr>
              <a:t>包</a:t>
            </a:r>
            <a:r>
              <a:rPr lang="zh-CN" altLang="en-US"/>
              <a:t>中 </a:t>
            </a:r>
          </a:p>
          <a:p>
            <a:pPr marL="534988" indent="-534988">
              <a:buFont typeface="Symbol" pitchFamily="18" charset="2"/>
              <a:buChar char="¾"/>
            </a:pPr>
            <a:r>
              <a:rPr lang="zh-CN" altLang="en-US"/>
              <a:t>常用的事件类包括</a:t>
            </a:r>
            <a:r>
              <a:rPr lang="en-US" altLang="zh-CN"/>
              <a:t>ActionEvent</a:t>
            </a:r>
            <a:r>
              <a:rPr lang="zh-CN" altLang="en-US"/>
              <a:t>、</a:t>
            </a:r>
            <a:r>
              <a:rPr lang="en-US" altLang="zh-CN"/>
              <a:t>AdjustmentEvent</a:t>
            </a:r>
            <a:r>
              <a:rPr lang="zh-CN" altLang="en-US"/>
              <a:t>、</a:t>
            </a:r>
            <a:r>
              <a:rPr lang="en-US" altLang="zh-CN"/>
              <a:t>FocusEvent</a:t>
            </a:r>
            <a:r>
              <a:rPr lang="zh-CN" altLang="en-US"/>
              <a:t>、</a:t>
            </a:r>
            <a:r>
              <a:rPr lang="en-US" altLang="zh-CN"/>
              <a:t>InputEvent</a:t>
            </a:r>
            <a:r>
              <a:rPr lang="zh-CN" altLang="en-US"/>
              <a:t>、</a:t>
            </a:r>
            <a:r>
              <a:rPr lang="en-US" altLang="zh-CN"/>
              <a:t>KeyEvent</a:t>
            </a:r>
            <a:r>
              <a:rPr lang="zh-CN" altLang="en-US"/>
              <a:t>、</a:t>
            </a:r>
            <a:r>
              <a:rPr lang="en-US" altLang="zh-CN"/>
              <a:t>MouseEvent</a:t>
            </a:r>
            <a:r>
              <a:rPr lang="zh-CN" altLang="en-US"/>
              <a:t>、</a:t>
            </a:r>
            <a:r>
              <a:rPr lang="en-US" altLang="zh-CN"/>
              <a:t>WindowEvent</a:t>
            </a:r>
            <a:r>
              <a:rPr lang="zh-CN" altLang="en-US"/>
              <a:t>、</a:t>
            </a:r>
            <a:r>
              <a:rPr lang="en-US" altLang="zh-CN"/>
              <a:t>ItemEvent</a:t>
            </a:r>
            <a:r>
              <a:rPr lang="zh-CN" altLang="en-US"/>
              <a:t>、</a:t>
            </a:r>
            <a:r>
              <a:rPr lang="en-US" altLang="zh-CN"/>
              <a:t>TextEvent</a:t>
            </a:r>
            <a:r>
              <a:rPr lang="zh-CN" altLang="en-US"/>
              <a:t>等 </a:t>
            </a:r>
          </a:p>
          <a:p>
            <a:pPr marL="534988" indent="-534988">
              <a:buFont typeface="Symbol" pitchFamily="18" charset="2"/>
              <a:buChar char="¾"/>
            </a:pPr>
            <a:r>
              <a:rPr lang="zh-CN" altLang="en-US"/>
              <a:t>继承于</a:t>
            </a:r>
            <a:r>
              <a:rPr lang="en-US" altLang="zh-CN" b="1">
                <a:solidFill>
                  <a:srgbClr val="FF0000"/>
                </a:solidFill>
              </a:rPr>
              <a:t>java.awt.AWTEvent</a:t>
            </a:r>
            <a:r>
              <a:rPr lang="zh-CN" altLang="en-US"/>
              <a:t>类 </a:t>
            </a:r>
          </a:p>
        </p:txBody>
      </p:sp>
      <p:sp>
        <p:nvSpPr>
          <p:cNvPr id="120836" name="Text Box 4"/>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事件对象</a:t>
            </a:r>
          </a:p>
        </p:txBody>
      </p:sp>
    </p:spTree>
    <p:extLst>
      <p:ext uri="{BB962C8B-B14F-4D97-AF65-F5344CB8AC3E}">
        <p14:creationId xmlns:p14="http://schemas.microsoft.com/office/powerpoint/2010/main" val="1296178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89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8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9801" y="1391852"/>
            <a:ext cx="3447445" cy="707886"/>
          </a:xfrm>
          <a:prstGeom prst="rect">
            <a:avLst/>
          </a:prstGeom>
        </p:spPr>
        <p:txBody>
          <a:bodyPr wrap="square">
            <a:spAutoFit/>
          </a:bodyPr>
          <a:lstStyle/>
          <a:p>
            <a:r>
              <a:rPr lang="en-US" altLang="zh-CN" sz="4000" dirty="0">
                <a:ea typeface="黑体" pitchFamily="49" charset="-122"/>
              </a:rPr>
              <a:t>C/S  </a:t>
            </a:r>
            <a:r>
              <a:rPr lang="en-US" altLang="zh-CN" sz="4000" dirty="0" err="1">
                <a:ea typeface="黑体" pitchFamily="49" charset="-122"/>
              </a:rPr>
              <a:t>v.s</a:t>
            </a:r>
            <a:r>
              <a:rPr lang="en-US" altLang="zh-CN" sz="4000" dirty="0">
                <a:ea typeface="黑体" pitchFamily="49" charset="-122"/>
              </a:rPr>
              <a:t>.  B/S</a:t>
            </a:r>
            <a:endParaRPr lang="zh-CN" altLang="en-US" sz="4000" dirty="0"/>
          </a:p>
        </p:txBody>
      </p:sp>
    </p:spTree>
    <p:extLst>
      <p:ext uri="{BB962C8B-B14F-4D97-AF65-F5344CB8AC3E}">
        <p14:creationId xmlns:p14="http://schemas.microsoft.com/office/powerpoint/2010/main" val="34025061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eaLnBrk="1" hangingPunct="1">
              <a:defRPr/>
            </a:pPr>
            <a:r>
              <a:rPr lang="en-US" altLang="zh-CN"/>
              <a:t>9.7</a:t>
            </a:r>
            <a:r>
              <a:rPr lang="zh-CN" altLang="en-US"/>
              <a:t>、事件处理模型</a:t>
            </a:r>
          </a:p>
        </p:txBody>
      </p:sp>
      <p:sp>
        <p:nvSpPr>
          <p:cNvPr id="470019" name="Rectangle 3"/>
          <p:cNvSpPr>
            <a:spLocks noChangeArrowheads="1"/>
          </p:cNvSpPr>
          <p:nvPr/>
        </p:nvSpPr>
        <p:spPr bwMode="auto">
          <a:xfrm>
            <a:off x="947738" y="1674813"/>
            <a:ext cx="760412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534988" indent="-534988">
              <a:buFont typeface="Symbol" pitchFamily="18" charset="2"/>
              <a:buChar char="¾"/>
            </a:pPr>
            <a:r>
              <a:rPr lang="zh-CN" altLang="en-US"/>
              <a:t>要处理某个事件，必须实现某个监听器接口。这类似于交通事故是一种事件对象，而成立交通部门并完善处理制度相当于成立了事件监听器</a:t>
            </a:r>
            <a:r>
              <a:rPr lang="en-US" altLang="zh-CN"/>
              <a:t>(</a:t>
            </a:r>
            <a:r>
              <a:rPr lang="zh-CN" altLang="en-US"/>
              <a:t>实现了某个监听器接口</a:t>
            </a:r>
            <a:r>
              <a:rPr lang="en-US" altLang="zh-CN"/>
              <a:t>)</a:t>
            </a:r>
            <a:r>
              <a:rPr lang="zh-CN" altLang="en-US"/>
              <a:t>，而对外发布公文规定：凡是交通事故即交给该交通部门进行处理，这个过程相当于注册完成事件监听器。  </a:t>
            </a:r>
          </a:p>
          <a:p>
            <a:pPr marL="534988" indent="-534988">
              <a:buFont typeface="Symbol" pitchFamily="18" charset="2"/>
              <a:buChar char="¾"/>
            </a:pPr>
            <a:r>
              <a:rPr lang="zh-CN" altLang="en-US"/>
              <a:t>每种类型的事件，都定义了相应的事件处理</a:t>
            </a:r>
            <a:r>
              <a:rPr lang="en-US" altLang="zh-CN"/>
              <a:t>(</a:t>
            </a:r>
            <a:r>
              <a:rPr lang="zh-CN" altLang="en-US"/>
              <a:t>监听器</a:t>
            </a:r>
            <a:r>
              <a:rPr lang="en-US" altLang="zh-CN"/>
              <a:t>)</a:t>
            </a:r>
            <a:r>
              <a:rPr lang="zh-CN" altLang="en-US"/>
              <a:t>接口，其命名规则是</a:t>
            </a:r>
            <a:r>
              <a:rPr lang="en-US" altLang="zh-CN" b="1">
                <a:solidFill>
                  <a:srgbClr val="FF0000"/>
                </a:solidFill>
              </a:rPr>
              <a:t>XXXEvent</a:t>
            </a:r>
            <a:r>
              <a:rPr lang="zh-CN" altLang="en-US"/>
              <a:t>事件对应的事件处理</a:t>
            </a:r>
            <a:r>
              <a:rPr lang="en-US" altLang="zh-CN"/>
              <a:t>(</a:t>
            </a:r>
            <a:r>
              <a:rPr lang="zh-CN" altLang="en-US"/>
              <a:t>监听器</a:t>
            </a:r>
            <a:r>
              <a:rPr lang="en-US" altLang="zh-CN"/>
              <a:t>)</a:t>
            </a:r>
            <a:r>
              <a:rPr lang="zh-CN" altLang="en-US"/>
              <a:t>接口通常命名为</a:t>
            </a:r>
            <a:r>
              <a:rPr lang="en-US" altLang="zh-CN" b="1">
                <a:solidFill>
                  <a:srgbClr val="FF0000"/>
                </a:solidFill>
              </a:rPr>
              <a:t>XXXListener</a:t>
            </a:r>
            <a:r>
              <a:rPr lang="zh-CN" altLang="en-US"/>
              <a:t>。 这相当于整个</a:t>
            </a:r>
            <a:r>
              <a:rPr lang="en-US" altLang="zh-CN"/>
              <a:t>java</a:t>
            </a:r>
            <a:r>
              <a:rPr lang="zh-CN" altLang="en-US"/>
              <a:t>体系对每种类型的事件规定了必须成立什么部门进行处理，但如何处理则交给程序员去设计，即编写事件处理程序去覆盖对应接口中的所有方法。 </a:t>
            </a:r>
          </a:p>
        </p:txBody>
      </p:sp>
      <p:sp>
        <p:nvSpPr>
          <p:cNvPr id="121860" name="Text Box 4"/>
          <p:cNvSpPr txBox="1">
            <a:spLocks noChangeArrowheads="1"/>
          </p:cNvSpPr>
          <p:nvPr/>
        </p:nvSpPr>
        <p:spPr bwMode="auto">
          <a:xfrm>
            <a:off x="541338" y="939800"/>
            <a:ext cx="812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buClr>
                <a:srgbClr val="00FF00"/>
              </a:buClr>
              <a:buFont typeface="Wingdings" pitchFamily="2" charset="2"/>
              <a:buChar char="v"/>
            </a:pPr>
            <a:r>
              <a:rPr lang="zh-CN" altLang="en-US" sz="2800">
                <a:ea typeface="黑体" pitchFamily="49" charset="-122"/>
              </a:rPr>
              <a:t>监听器接口</a:t>
            </a:r>
          </a:p>
        </p:txBody>
      </p:sp>
    </p:spTree>
    <p:extLst>
      <p:ext uri="{BB962C8B-B14F-4D97-AF65-F5344CB8AC3E}">
        <p14:creationId xmlns:p14="http://schemas.microsoft.com/office/powerpoint/2010/main" val="2329146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00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pPr eaLnBrk="1" hangingPunct="1">
              <a:defRPr/>
            </a:pPr>
            <a:r>
              <a:rPr lang="en-US" altLang="zh-CN"/>
              <a:t>9.7</a:t>
            </a:r>
            <a:r>
              <a:rPr lang="zh-CN" altLang="en-US"/>
              <a:t>、事件处理模型</a:t>
            </a:r>
          </a:p>
        </p:txBody>
      </p:sp>
      <p:graphicFrame>
        <p:nvGraphicFramePr>
          <p:cNvPr id="471288" name="Group 248"/>
          <p:cNvGraphicFramePr>
            <a:graphicFrameLocks noGrp="1"/>
          </p:cNvGraphicFramePr>
          <p:nvPr>
            <p:ph idx="1"/>
          </p:nvPr>
        </p:nvGraphicFramePr>
        <p:xfrm>
          <a:off x="400050" y="709613"/>
          <a:ext cx="8407400" cy="5824718"/>
        </p:xfrm>
        <a:graphic>
          <a:graphicData uri="http://schemas.openxmlformats.org/drawingml/2006/table">
            <a:tbl>
              <a:tblPr/>
              <a:tblGrid>
                <a:gridCol w="2752725">
                  <a:extLst>
                    <a:ext uri="{9D8B030D-6E8A-4147-A177-3AD203B41FA5}">
                      <a16:colId xmlns:a16="http://schemas.microsoft.com/office/drawing/2014/main" val="20000"/>
                    </a:ext>
                  </a:extLst>
                </a:gridCol>
                <a:gridCol w="2116138">
                  <a:extLst>
                    <a:ext uri="{9D8B030D-6E8A-4147-A177-3AD203B41FA5}">
                      <a16:colId xmlns:a16="http://schemas.microsoft.com/office/drawing/2014/main" val="20001"/>
                    </a:ext>
                  </a:extLst>
                </a:gridCol>
                <a:gridCol w="3538537">
                  <a:extLst>
                    <a:ext uri="{9D8B030D-6E8A-4147-A177-3AD203B41FA5}">
                      <a16:colId xmlns:a16="http://schemas.microsoft.com/office/drawing/2014/main" val="20002"/>
                    </a:ext>
                  </a:extLst>
                </a:gridCol>
              </a:tblGrid>
              <a:tr h="306359">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常用事件接口与对应的事件</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动作</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描述</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0478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事件描述信息</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监听器接口</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监听器接口中的方法</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5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单击按钮、菜单项等动作</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ActionListener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actionPerformed(ActionEvent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1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选择了复选框、单选按钮、下拉框或列表框</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ItemListener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itemStateChanged(ItemEvent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移动了滚动条等组件</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AdjustmentListener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adjustmentVlaueChanged</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(AdjustmentEvent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鼠标移动</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MouseMotionListener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mouseDragged(MouseEvent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mouseMoved(MouseEvent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581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按下或释放鼠标按键</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mousePressed(MouseEvent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mouseReleased(MouseEvent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mouseEntered(MouseEvent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mouseExited(MouseEvent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mouseClicked(MouseEvent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314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键盘输入</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keyPressed(KeyEvent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keyReleased(KeyEvent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keyTyped(KeyEvent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81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组件收到或失去焦点</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FocusListener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focusGained(FocusEvent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focusLost(FocusEvent)</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9448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组件移动、缩放、显示</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隐藏等</a:t>
                      </a:r>
                      <a:endParaRPr kumimoji="1" lang="zh-CN" altLang="en-US"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ComponentListener</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componentMoved(ComponentEvent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componentHidden(ComponentEvent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componentResized(ComponentEvent e)</a:t>
                      </a:r>
                      <a:endPar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componentShown(ComponentEvent e)</a:t>
                      </a:r>
                      <a:endParaRPr kumimoji="1" lang="en-US" altLang="zh-CN" sz="3600" b="0" i="0" u="none" strike="noStrike" cap="none" normalizeH="0" baseline="0">
                        <a:ln>
                          <a:noFill/>
                        </a:ln>
                        <a:solidFill>
                          <a:schemeClr val="tx1"/>
                        </a:solidFill>
                        <a:effectLst/>
                        <a:latin typeface="Times New Roman" pitchFamily="18" charset="0"/>
                        <a:ea typeface="宋体" pitchFamily="2" charset="-122"/>
                      </a:endParaRPr>
                    </a:p>
                  </a:txBody>
                  <a:tcPr marT="45715" marB="45715"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91520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23907" name="Rectangle 66"/>
          <p:cNvSpPr>
            <a:spLocks noChangeArrowheads="1"/>
          </p:cNvSpPr>
          <p:nvPr/>
        </p:nvSpPr>
        <p:spPr bwMode="auto">
          <a:xfrm>
            <a:off x="106680" y="1011238"/>
            <a:ext cx="938784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要编写一个完整的事件处理程序，通常包含如下四部分的内容：</a:t>
            </a:r>
          </a:p>
          <a:p>
            <a:r>
              <a:rPr lang="zh-CN" altLang="en-US" dirty="0"/>
              <a:t>①引入系统事件类包：</a:t>
            </a:r>
            <a:r>
              <a:rPr lang="en-US" altLang="zh-CN" b="1" dirty="0">
                <a:solidFill>
                  <a:srgbClr val="FF0000"/>
                </a:solidFill>
              </a:rPr>
              <a:t>import java.awt.event.*</a:t>
            </a:r>
          </a:p>
          <a:p>
            <a:r>
              <a:rPr lang="en-US" altLang="zh-CN" dirty="0"/>
              <a:t>②</a:t>
            </a:r>
            <a:r>
              <a:rPr lang="zh-CN" altLang="en-US" dirty="0"/>
              <a:t>自定义事件处理类，即加上</a:t>
            </a:r>
            <a:r>
              <a:rPr lang="en-US" altLang="zh-CN" b="1" dirty="0">
                <a:solidFill>
                  <a:srgbClr val="FF0000"/>
                </a:solidFill>
              </a:rPr>
              <a:t>implements </a:t>
            </a:r>
            <a:r>
              <a:rPr lang="en-US" altLang="zh-CN" b="1" dirty="0" err="1">
                <a:solidFill>
                  <a:srgbClr val="FF0000"/>
                </a:solidFill>
              </a:rPr>
              <a:t>XXXListener</a:t>
            </a:r>
            <a:r>
              <a:rPr lang="zh-CN" altLang="en-US" dirty="0"/>
              <a:t>，如：</a:t>
            </a:r>
          </a:p>
          <a:p>
            <a:pPr lvl="1"/>
            <a:r>
              <a:rPr lang="en-US" altLang="zh-CN" dirty="0"/>
              <a:t>public class </a:t>
            </a:r>
            <a:r>
              <a:rPr lang="en-US" altLang="zh-CN" dirty="0" err="1"/>
              <a:t>MyFrame</a:t>
            </a:r>
            <a:r>
              <a:rPr lang="en-US" altLang="zh-CN" dirty="0"/>
              <a:t> extends </a:t>
            </a:r>
            <a:r>
              <a:rPr lang="en-US" altLang="zh-CN" dirty="0" err="1"/>
              <a:t>JFrame</a:t>
            </a:r>
            <a:r>
              <a:rPr lang="en-US" altLang="zh-CN" dirty="0"/>
              <a:t>  implements </a:t>
            </a:r>
            <a:r>
              <a:rPr lang="en-US" altLang="zh-CN" dirty="0" err="1"/>
              <a:t>ActionListener</a:t>
            </a:r>
            <a:r>
              <a:rPr lang="en-US" altLang="zh-CN" dirty="0"/>
              <a:t>{</a:t>
            </a:r>
          </a:p>
          <a:p>
            <a:pPr lvl="1"/>
            <a:r>
              <a:rPr lang="en-US" altLang="zh-CN" dirty="0"/>
              <a:t>…</a:t>
            </a:r>
          </a:p>
          <a:p>
            <a:pPr lvl="1"/>
            <a:r>
              <a:rPr lang="en-US" altLang="zh-CN" dirty="0"/>
              <a:t>}</a:t>
            </a:r>
          </a:p>
        </p:txBody>
      </p:sp>
    </p:spTree>
    <p:extLst>
      <p:ext uri="{BB962C8B-B14F-4D97-AF65-F5344CB8AC3E}">
        <p14:creationId xmlns:p14="http://schemas.microsoft.com/office/powerpoint/2010/main" val="17268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24931" name="Rectangle 4"/>
          <p:cNvSpPr>
            <a:spLocks noChangeArrowheads="1"/>
          </p:cNvSpPr>
          <p:nvPr/>
        </p:nvSpPr>
        <p:spPr bwMode="auto">
          <a:xfrm>
            <a:off x="558800" y="923925"/>
            <a:ext cx="7850188"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t>③</a:t>
            </a:r>
            <a:r>
              <a:rPr lang="zh-CN" altLang="en-US" sz="2000" dirty="0"/>
              <a:t>注册事件源对象的监听者，即告诉程序一旦发生相应的事件后，由谁处理，如：</a:t>
            </a:r>
          </a:p>
          <a:p>
            <a:pPr lvl="1"/>
            <a:r>
              <a:rPr lang="en-US" altLang="zh-CN" sz="2000" dirty="0"/>
              <a:t>public class </a:t>
            </a:r>
            <a:r>
              <a:rPr lang="en-US" altLang="zh-CN" sz="2000" dirty="0" err="1"/>
              <a:t>MyFrame</a:t>
            </a:r>
            <a:r>
              <a:rPr lang="en-US" altLang="zh-CN" sz="2000" dirty="0"/>
              <a:t> extends </a:t>
            </a:r>
            <a:r>
              <a:rPr lang="en-US" altLang="zh-CN" sz="2000" dirty="0" err="1"/>
              <a:t>JFrame</a:t>
            </a:r>
            <a:r>
              <a:rPr lang="en-US" altLang="zh-CN" sz="2000" dirty="0"/>
              <a:t> implements </a:t>
            </a:r>
            <a:r>
              <a:rPr lang="en-US" altLang="zh-CN" sz="2000" dirty="0" err="1"/>
              <a:t>ActionListener</a:t>
            </a:r>
            <a:r>
              <a:rPr lang="en-US" altLang="zh-CN" sz="2000" dirty="0"/>
              <a:t>{</a:t>
            </a:r>
          </a:p>
          <a:p>
            <a:pPr lvl="2"/>
            <a:r>
              <a:rPr lang="en-US" altLang="zh-CN" sz="2000" dirty="0" err="1"/>
              <a:t>MyFrame</a:t>
            </a:r>
            <a:r>
              <a:rPr lang="en-US" altLang="zh-CN" sz="2000" dirty="0"/>
              <a:t>(String </a:t>
            </a:r>
            <a:r>
              <a:rPr lang="en-US" altLang="zh-CN" sz="2000" dirty="0" err="1"/>
              <a:t>sTitle</a:t>
            </a:r>
            <a:r>
              <a:rPr lang="en-US" altLang="zh-CN" sz="2000" dirty="0"/>
              <a:t>){</a:t>
            </a:r>
          </a:p>
          <a:p>
            <a:pPr lvl="3"/>
            <a:r>
              <a:rPr lang="en-US" altLang="zh-CN" sz="2000" dirty="0"/>
              <a:t>super(</a:t>
            </a:r>
            <a:r>
              <a:rPr lang="en-US" altLang="zh-CN" sz="2000" dirty="0" err="1"/>
              <a:t>sTitle</a:t>
            </a:r>
            <a:r>
              <a:rPr lang="en-US" altLang="zh-CN" sz="2000" dirty="0"/>
              <a:t>);</a:t>
            </a:r>
          </a:p>
          <a:p>
            <a:pPr lvl="3"/>
            <a:r>
              <a:rPr lang="en-US" altLang="zh-CN" sz="2000" dirty="0" err="1"/>
              <a:t>JButton</a:t>
            </a:r>
            <a:r>
              <a:rPr lang="en-US" altLang="zh-CN" sz="2000" dirty="0"/>
              <a:t> </a:t>
            </a:r>
            <a:r>
              <a:rPr lang="en-US" altLang="zh-CN" sz="2000" dirty="0" err="1"/>
              <a:t>btn</a:t>
            </a:r>
            <a:r>
              <a:rPr lang="en-US" altLang="zh-CN" sz="2000" dirty="0"/>
              <a:t>=new </a:t>
            </a:r>
            <a:r>
              <a:rPr lang="en-US" altLang="zh-CN" sz="2000" dirty="0" err="1"/>
              <a:t>JButton</a:t>
            </a:r>
            <a:r>
              <a:rPr lang="en-US" altLang="zh-CN" sz="2000" dirty="0"/>
              <a:t>("</a:t>
            </a:r>
            <a:r>
              <a:rPr lang="zh-CN" altLang="en-US" sz="2000" dirty="0"/>
              <a:t>确定</a:t>
            </a:r>
            <a:r>
              <a:rPr lang="en-US" altLang="zh-CN" sz="2000" dirty="0"/>
              <a:t>");</a:t>
            </a:r>
          </a:p>
          <a:p>
            <a:pPr lvl="3"/>
            <a:r>
              <a:rPr lang="en-US" altLang="zh-CN" sz="2000" dirty="0"/>
              <a:t>…</a:t>
            </a:r>
          </a:p>
          <a:p>
            <a:pPr lvl="3"/>
            <a:r>
              <a:rPr lang="en-US" altLang="zh-CN" sz="2000" dirty="0" err="1"/>
              <a:t>btn.</a:t>
            </a:r>
            <a:r>
              <a:rPr lang="en-US" altLang="zh-CN" sz="2000" b="1" dirty="0" err="1">
                <a:solidFill>
                  <a:srgbClr val="FF0000"/>
                </a:solidFill>
              </a:rPr>
              <a:t>addActionListener</a:t>
            </a:r>
            <a:r>
              <a:rPr lang="en-US" altLang="zh-CN" sz="2000" dirty="0"/>
              <a:t> (this); </a:t>
            </a:r>
          </a:p>
          <a:p>
            <a:pPr lvl="3"/>
            <a:r>
              <a:rPr lang="en-US" altLang="zh-CN" sz="2000" dirty="0"/>
              <a:t>…</a:t>
            </a:r>
          </a:p>
          <a:p>
            <a:pPr lvl="2"/>
            <a:r>
              <a:rPr lang="en-US" altLang="zh-CN" sz="2000" dirty="0"/>
              <a:t>}</a:t>
            </a:r>
          </a:p>
          <a:p>
            <a:pPr lvl="1"/>
            <a:r>
              <a:rPr lang="en-US" altLang="zh-CN" sz="2000" dirty="0"/>
              <a:t>}</a:t>
            </a:r>
          </a:p>
          <a:p>
            <a:pPr lvl="1"/>
            <a:r>
              <a:rPr lang="zh-CN" altLang="en-US" sz="2000" dirty="0"/>
              <a:t>这个例子中，</a:t>
            </a:r>
            <a:r>
              <a:rPr lang="en-US" altLang="zh-CN" sz="2000" dirty="0" err="1"/>
              <a:t>btn.addActionListener</a:t>
            </a:r>
            <a:r>
              <a:rPr lang="en-US" altLang="zh-CN" sz="2000" dirty="0"/>
              <a:t>(this)</a:t>
            </a:r>
            <a:r>
              <a:rPr lang="zh-CN" altLang="en-US" sz="2000" dirty="0"/>
              <a:t>即注册监听者，它相当于宣布一旦发生点击事件</a:t>
            </a:r>
            <a:r>
              <a:rPr lang="en-US" altLang="zh-CN" sz="2000" dirty="0"/>
              <a:t>(</a:t>
            </a:r>
            <a:r>
              <a:rPr lang="en-US" altLang="zh-CN" sz="2000" dirty="0" err="1"/>
              <a:t>ActionEvent</a:t>
            </a:r>
            <a:r>
              <a:rPr lang="zh-CN" altLang="en-US" sz="2000" dirty="0"/>
              <a:t>，对应的事件监听器接口为</a:t>
            </a:r>
            <a:r>
              <a:rPr lang="en-US" altLang="zh-CN" sz="2000" dirty="0" err="1"/>
              <a:t>ActionListener</a:t>
            </a:r>
            <a:r>
              <a:rPr lang="zh-CN" altLang="en-US" sz="2000" dirty="0"/>
              <a:t>，而</a:t>
            </a:r>
            <a:r>
              <a:rPr lang="en-US" altLang="zh-CN" sz="2000" dirty="0" err="1"/>
              <a:t>MyFrame</a:t>
            </a:r>
            <a:r>
              <a:rPr lang="zh-CN" altLang="en-US" sz="2000" dirty="0"/>
              <a:t>已经</a:t>
            </a:r>
            <a:r>
              <a:rPr lang="en-US" altLang="zh-CN" sz="2000" dirty="0"/>
              <a:t>implements</a:t>
            </a:r>
            <a:r>
              <a:rPr lang="zh-CN" altLang="en-US" sz="2000" dirty="0"/>
              <a:t>了该接口</a:t>
            </a:r>
            <a:r>
              <a:rPr lang="en-US" altLang="zh-CN" sz="2000" dirty="0"/>
              <a:t>)</a:t>
            </a:r>
            <a:r>
              <a:rPr lang="zh-CN" altLang="en-US" sz="2000" dirty="0"/>
              <a:t>由</a:t>
            </a:r>
            <a:r>
              <a:rPr lang="en-US" altLang="zh-CN" sz="2000" dirty="0"/>
              <a:t>this</a:t>
            </a:r>
            <a:r>
              <a:rPr lang="zh-CN" altLang="en-US" sz="2000" dirty="0"/>
              <a:t>处理，</a:t>
            </a:r>
            <a:r>
              <a:rPr lang="en-US" altLang="zh-CN" sz="2000" dirty="0"/>
              <a:t>this</a:t>
            </a:r>
            <a:r>
              <a:rPr lang="zh-CN" altLang="en-US" sz="2000" dirty="0"/>
              <a:t>即为</a:t>
            </a:r>
            <a:r>
              <a:rPr lang="en-US" altLang="zh-CN" sz="2000" dirty="0" err="1"/>
              <a:t>MyFrame</a:t>
            </a:r>
            <a:r>
              <a:rPr lang="zh-CN" altLang="en-US" sz="2000" dirty="0"/>
              <a:t>。</a:t>
            </a:r>
          </a:p>
        </p:txBody>
      </p:sp>
    </p:spTree>
    <p:extLst>
      <p:ext uri="{BB962C8B-B14F-4D97-AF65-F5344CB8AC3E}">
        <p14:creationId xmlns:p14="http://schemas.microsoft.com/office/powerpoint/2010/main" val="316222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25955" name="Rectangle 4"/>
          <p:cNvSpPr>
            <a:spLocks noChangeArrowheads="1"/>
          </p:cNvSpPr>
          <p:nvPr/>
        </p:nvSpPr>
        <p:spPr bwMode="auto">
          <a:xfrm>
            <a:off x="681038" y="1244600"/>
            <a:ext cx="75819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④</a:t>
            </a:r>
            <a:r>
              <a:rPr lang="zh-CN" altLang="en-US" dirty="0"/>
              <a:t>注册了监听者还不能响应相应的事件，还需要实现监听器接口中的所有方法。例如，在上例中，需加入如下代码：</a:t>
            </a:r>
          </a:p>
          <a:p>
            <a:pPr lvl="1"/>
            <a:r>
              <a:rPr lang="en-US" altLang="zh-CN" dirty="0"/>
              <a:t>//</a:t>
            </a:r>
            <a:r>
              <a:rPr lang="zh-CN" altLang="en-US" dirty="0"/>
              <a:t>实现</a:t>
            </a:r>
            <a:r>
              <a:rPr lang="en-US" altLang="zh-CN" dirty="0" err="1"/>
              <a:t>ActionListener</a:t>
            </a:r>
            <a:r>
              <a:rPr lang="zh-CN" altLang="en-US" dirty="0"/>
              <a:t>接口中的方法</a:t>
            </a:r>
          </a:p>
          <a:p>
            <a:pPr lvl="1"/>
            <a:r>
              <a:rPr lang="en-US" altLang="zh-CN" dirty="0"/>
              <a:t>public void </a:t>
            </a:r>
            <a:r>
              <a:rPr lang="en-US" altLang="zh-CN" dirty="0" err="1"/>
              <a:t>actionPerformed</a:t>
            </a:r>
            <a:r>
              <a:rPr lang="en-US" altLang="zh-CN" dirty="0"/>
              <a:t>(</a:t>
            </a:r>
            <a:r>
              <a:rPr lang="en-US" altLang="zh-CN" dirty="0" err="1"/>
              <a:t>ActionEvent</a:t>
            </a:r>
            <a:r>
              <a:rPr lang="en-US" altLang="zh-CN" dirty="0"/>
              <a:t> e) {</a:t>
            </a:r>
          </a:p>
          <a:p>
            <a:pPr lvl="1"/>
            <a:r>
              <a:rPr lang="en-US" altLang="zh-CN" dirty="0"/>
              <a:t>...//</a:t>
            </a:r>
            <a:r>
              <a:rPr lang="zh-CN" altLang="en-US" dirty="0"/>
              <a:t>响应某个动作的代码</a:t>
            </a:r>
            <a:r>
              <a:rPr lang="en-US" altLang="zh-CN" dirty="0"/>
              <a:t>... </a:t>
            </a:r>
          </a:p>
          <a:p>
            <a:pPr lvl="1"/>
            <a:r>
              <a:rPr lang="en-US" altLang="zh-CN" dirty="0"/>
              <a:t>}</a:t>
            </a:r>
          </a:p>
        </p:txBody>
      </p:sp>
    </p:spTree>
    <p:extLst>
      <p:ext uri="{BB962C8B-B14F-4D97-AF65-F5344CB8AC3E}">
        <p14:creationId xmlns:p14="http://schemas.microsoft.com/office/powerpoint/2010/main" val="201435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26979" name="Rectangle 4"/>
          <p:cNvSpPr>
            <a:spLocks noChangeArrowheads="1"/>
          </p:cNvSpPr>
          <p:nvPr/>
        </p:nvSpPr>
        <p:spPr bwMode="auto">
          <a:xfrm>
            <a:off x="868363" y="681038"/>
            <a:ext cx="7361237" cy="598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dirty="0"/>
              <a:t>import java.awt.event.* ;</a:t>
            </a:r>
            <a:r>
              <a:rPr lang="en-US" altLang="zh-CN" sz="1400" b="1" dirty="0">
                <a:solidFill>
                  <a:srgbClr val="FF0000"/>
                </a:solidFill>
              </a:rPr>
              <a:t>//</a:t>
            </a:r>
            <a:r>
              <a:rPr lang="zh-CN" altLang="en-US" sz="1400" b="1" dirty="0">
                <a:solidFill>
                  <a:srgbClr val="FF0000"/>
                </a:solidFill>
              </a:rPr>
              <a:t>第①步，引入事件包</a:t>
            </a:r>
          </a:p>
          <a:p>
            <a:r>
              <a:rPr lang="en-US" altLang="zh-CN" sz="1400" dirty="0"/>
              <a:t>import </a:t>
            </a:r>
            <a:r>
              <a:rPr lang="en-US" altLang="zh-CN" sz="1400" dirty="0" err="1"/>
              <a:t>java.awt</a:t>
            </a:r>
            <a:r>
              <a:rPr lang="en-US" altLang="zh-CN" sz="1400" dirty="0"/>
              <a:t>.*;</a:t>
            </a:r>
          </a:p>
          <a:p>
            <a:r>
              <a:rPr lang="en-US" altLang="zh-CN" sz="1400" dirty="0"/>
              <a:t>import </a:t>
            </a:r>
            <a:r>
              <a:rPr lang="en-US" altLang="zh-CN" sz="1400" dirty="0" err="1"/>
              <a:t>javax.swing</a:t>
            </a:r>
            <a:r>
              <a:rPr lang="en-US" altLang="zh-CN" sz="1400" dirty="0"/>
              <a:t>.*;</a:t>
            </a:r>
          </a:p>
          <a:p>
            <a:r>
              <a:rPr lang="en-US" altLang="zh-CN" sz="1400" b="1" dirty="0">
                <a:solidFill>
                  <a:srgbClr val="FF0000"/>
                </a:solidFill>
              </a:rPr>
              <a:t>//</a:t>
            </a:r>
            <a:r>
              <a:rPr lang="zh-CN" altLang="en-US" sz="1400" b="1" dirty="0">
                <a:solidFill>
                  <a:srgbClr val="FF0000"/>
                </a:solidFill>
              </a:rPr>
              <a:t>第②步，即声明</a:t>
            </a:r>
            <a:r>
              <a:rPr lang="en-US" altLang="zh-CN" sz="1400" b="1" dirty="0">
                <a:solidFill>
                  <a:srgbClr val="FF0000"/>
                </a:solidFill>
              </a:rPr>
              <a:t>implements</a:t>
            </a:r>
            <a:r>
              <a:rPr lang="zh-CN" altLang="en-US" sz="1400" b="1" dirty="0">
                <a:solidFill>
                  <a:srgbClr val="FF0000"/>
                </a:solidFill>
              </a:rPr>
              <a:t>某个监听器接口</a:t>
            </a:r>
          </a:p>
          <a:p>
            <a:r>
              <a:rPr lang="en-US" altLang="zh-CN" sz="1400" dirty="0"/>
              <a:t>public class </a:t>
            </a:r>
            <a:r>
              <a:rPr lang="en-US" altLang="zh-CN" sz="1400" dirty="0" err="1"/>
              <a:t>TestJButtonClick</a:t>
            </a:r>
            <a:r>
              <a:rPr lang="en-US" altLang="zh-CN" sz="1400" dirty="0"/>
              <a:t> implements </a:t>
            </a:r>
            <a:r>
              <a:rPr lang="en-US" altLang="zh-CN" sz="1400" dirty="0" err="1"/>
              <a:t>ActionListener</a:t>
            </a:r>
            <a:r>
              <a:rPr lang="en-US" altLang="zh-CN" sz="1400" dirty="0"/>
              <a:t>{//</a:t>
            </a:r>
            <a:r>
              <a:rPr lang="zh-CN" altLang="en-US" sz="1400" b="1" u="sng" dirty="0"/>
              <a:t>事件监听者与事件源属于同一个类</a:t>
            </a:r>
            <a:r>
              <a:rPr lang="zh-CN" altLang="en-US" dirty="0"/>
              <a:t> </a:t>
            </a:r>
            <a:r>
              <a:rPr lang="zh-CN" altLang="en-US" sz="1400" dirty="0"/>
              <a:t> </a:t>
            </a:r>
          </a:p>
          <a:p>
            <a:pPr lvl="1"/>
            <a:r>
              <a:rPr lang="en-US" altLang="zh-CN" sz="1400" dirty="0"/>
              <a:t>public </a:t>
            </a:r>
            <a:r>
              <a:rPr lang="en-US" altLang="zh-CN" sz="1400" dirty="0" err="1"/>
              <a:t>TestJButtonClick</a:t>
            </a:r>
            <a:r>
              <a:rPr lang="en-US" altLang="zh-CN" sz="1400" dirty="0"/>
              <a:t>(){</a:t>
            </a:r>
          </a:p>
          <a:p>
            <a:pPr lvl="2"/>
            <a:r>
              <a:rPr lang="en-US" altLang="zh-CN" sz="1400" dirty="0" err="1"/>
              <a:t>JFrame</a:t>
            </a:r>
            <a:r>
              <a:rPr lang="en-US" altLang="zh-CN" sz="1400" dirty="0"/>
              <a:t> f = new </a:t>
            </a:r>
            <a:r>
              <a:rPr lang="en-US" altLang="zh-CN" sz="1400" dirty="0" err="1"/>
              <a:t>JFrame</a:t>
            </a:r>
            <a:r>
              <a:rPr lang="en-US" altLang="zh-CN" sz="1400" dirty="0"/>
              <a:t>("</a:t>
            </a:r>
            <a:r>
              <a:rPr lang="zh-CN" altLang="en-US" sz="1400" dirty="0"/>
              <a:t>单击按钮事件</a:t>
            </a:r>
            <a:r>
              <a:rPr lang="en-US" altLang="zh-CN" sz="1400" dirty="0"/>
              <a:t>");</a:t>
            </a:r>
          </a:p>
          <a:p>
            <a:pPr lvl="2"/>
            <a:r>
              <a:rPr lang="en-US" altLang="zh-CN" sz="1400" dirty="0"/>
              <a:t>Container c=</a:t>
            </a:r>
            <a:r>
              <a:rPr lang="en-US" altLang="zh-CN" sz="1400" dirty="0" err="1"/>
              <a:t>f.getContentPane</a:t>
            </a:r>
            <a:r>
              <a:rPr lang="en-US" altLang="zh-CN" sz="1400" dirty="0"/>
              <a:t>();</a:t>
            </a:r>
          </a:p>
          <a:p>
            <a:pPr lvl="2"/>
            <a:r>
              <a:rPr lang="en-US" altLang="zh-CN" sz="1400" dirty="0" err="1"/>
              <a:t>JButton</a:t>
            </a:r>
            <a:r>
              <a:rPr lang="en-US" altLang="zh-CN" sz="1400" dirty="0"/>
              <a:t> b = new </a:t>
            </a:r>
            <a:r>
              <a:rPr lang="en-US" altLang="zh-CN" sz="1400" dirty="0" err="1"/>
              <a:t>JButton</a:t>
            </a:r>
            <a:r>
              <a:rPr lang="en-US" altLang="zh-CN" sz="1400" dirty="0"/>
              <a:t>("Press Me!");  </a:t>
            </a:r>
          </a:p>
          <a:p>
            <a:pPr lvl="2"/>
            <a:r>
              <a:rPr lang="en-US" altLang="zh-CN" sz="1400" dirty="0" err="1"/>
              <a:t>b.addActionListener</a:t>
            </a:r>
            <a:r>
              <a:rPr lang="en-US" altLang="zh-CN" sz="1400" dirty="0"/>
              <a:t>(this);</a:t>
            </a:r>
            <a:r>
              <a:rPr lang="en-US" altLang="zh-CN" sz="1400" b="1" dirty="0">
                <a:solidFill>
                  <a:srgbClr val="FF0000"/>
                </a:solidFill>
              </a:rPr>
              <a:t>//</a:t>
            </a:r>
            <a:r>
              <a:rPr lang="zh-CN" altLang="en-US" sz="1400" b="1" dirty="0">
                <a:solidFill>
                  <a:srgbClr val="FF0000"/>
                </a:solidFill>
              </a:rPr>
              <a:t>第③步，注册监听者</a:t>
            </a:r>
          </a:p>
          <a:p>
            <a:pPr lvl="2"/>
            <a:r>
              <a:rPr lang="en-US" altLang="zh-CN" sz="1400" dirty="0" err="1"/>
              <a:t>c.add</a:t>
            </a:r>
            <a:r>
              <a:rPr lang="en-US" altLang="zh-CN" sz="1400" dirty="0"/>
              <a:t>(b, "Center");</a:t>
            </a:r>
          </a:p>
          <a:p>
            <a:pPr lvl="2"/>
            <a:r>
              <a:rPr lang="en-US" altLang="zh-CN" sz="1400" dirty="0"/>
              <a:t>          </a:t>
            </a:r>
          </a:p>
          <a:p>
            <a:pPr lvl="2"/>
            <a:r>
              <a:rPr lang="en-US" altLang="zh-CN" sz="1400" dirty="0" err="1"/>
              <a:t>f.setDefaultCloseOperation</a:t>
            </a:r>
            <a:r>
              <a:rPr lang="en-US" altLang="zh-CN" sz="1400" dirty="0"/>
              <a:t>(</a:t>
            </a:r>
            <a:r>
              <a:rPr lang="en-US" altLang="zh-CN" sz="1400" dirty="0" err="1"/>
              <a:t>JFrame.EXIT_ON_CLOSE</a:t>
            </a:r>
            <a:r>
              <a:rPr lang="en-US" altLang="zh-CN" sz="1400" dirty="0"/>
              <a:t>);</a:t>
            </a:r>
          </a:p>
          <a:p>
            <a:pPr lvl="2"/>
            <a:r>
              <a:rPr lang="en-US" altLang="zh-CN" sz="1400" dirty="0" err="1"/>
              <a:t>f.setSize</a:t>
            </a:r>
            <a:r>
              <a:rPr lang="en-US" altLang="zh-CN" sz="1400" dirty="0"/>
              <a:t>(200,100);</a:t>
            </a:r>
          </a:p>
          <a:p>
            <a:pPr lvl="2"/>
            <a:r>
              <a:rPr lang="en-US" altLang="zh-CN" sz="1400" dirty="0" err="1"/>
              <a:t>f.setVisible</a:t>
            </a:r>
            <a:r>
              <a:rPr lang="en-US" altLang="zh-CN" sz="1400" dirty="0"/>
              <a:t>(true);</a:t>
            </a:r>
          </a:p>
          <a:p>
            <a:pPr lvl="1"/>
            <a:r>
              <a:rPr lang="en-US" altLang="zh-CN" sz="1400" dirty="0"/>
              <a:t>}</a:t>
            </a:r>
          </a:p>
          <a:p>
            <a:pPr lvl="1"/>
            <a:r>
              <a:rPr lang="en-US" altLang="zh-CN" sz="1400" dirty="0"/>
              <a:t>public void </a:t>
            </a:r>
            <a:r>
              <a:rPr lang="en-US" altLang="zh-CN" sz="1400" dirty="0" err="1"/>
              <a:t>actionPerformed</a:t>
            </a:r>
            <a:r>
              <a:rPr lang="en-US" altLang="zh-CN" sz="1400" dirty="0"/>
              <a:t>(</a:t>
            </a:r>
            <a:r>
              <a:rPr lang="en-US" altLang="zh-CN" sz="1400" dirty="0" err="1"/>
              <a:t>ActionEvent</a:t>
            </a:r>
            <a:r>
              <a:rPr lang="en-US" altLang="zh-CN" sz="1400" dirty="0"/>
              <a:t> e){</a:t>
            </a:r>
            <a:r>
              <a:rPr lang="en-US" altLang="zh-CN" sz="1400" b="1" dirty="0">
                <a:solidFill>
                  <a:srgbClr val="FF0000"/>
                </a:solidFill>
              </a:rPr>
              <a:t>//</a:t>
            </a:r>
            <a:r>
              <a:rPr lang="zh-CN" altLang="en-US" sz="1400" b="1" dirty="0">
                <a:solidFill>
                  <a:srgbClr val="FF0000"/>
                </a:solidFill>
              </a:rPr>
              <a:t>第④步，监听者如何监听</a:t>
            </a:r>
          </a:p>
          <a:p>
            <a:pPr lvl="2"/>
            <a:r>
              <a:rPr lang="en-US" altLang="zh-CN" sz="1400" dirty="0"/>
              <a:t>//</a:t>
            </a:r>
            <a:r>
              <a:rPr lang="en-US" altLang="zh-CN" sz="1400" dirty="0" err="1"/>
              <a:t>e.getActionCommand</a:t>
            </a:r>
            <a:r>
              <a:rPr lang="en-US" altLang="zh-CN" sz="1400" dirty="0"/>
              <a:t>()</a:t>
            </a:r>
            <a:r>
              <a:rPr lang="zh-CN" altLang="en-US" sz="1400" dirty="0"/>
              <a:t>方法返回事件源的名称</a:t>
            </a:r>
          </a:p>
          <a:p>
            <a:pPr lvl="2"/>
            <a:r>
              <a:rPr lang="en-US" altLang="zh-CN" sz="1400" dirty="0" err="1"/>
              <a:t>JOptionPane.showMessageDialog</a:t>
            </a:r>
            <a:r>
              <a:rPr lang="en-US" altLang="zh-CN" sz="1400" dirty="0"/>
              <a:t>(null,</a:t>
            </a:r>
          </a:p>
          <a:p>
            <a:pPr lvl="2"/>
            <a:r>
              <a:rPr lang="en-US" altLang="zh-CN" sz="1400" dirty="0"/>
              <a:t>		              "</a:t>
            </a:r>
            <a:r>
              <a:rPr lang="zh-CN" altLang="en-US" sz="1400" dirty="0"/>
              <a:t>你点击了按钮</a:t>
            </a:r>
            <a:r>
              <a:rPr lang="en-US" altLang="zh-CN" sz="1400" dirty="0"/>
              <a:t>\""+</a:t>
            </a:r>
            <a:r>
              <a:rPr lang="en-US" altLang="zh-CN" sz="1400" dirty="0" err="1"/>
              <a:t>e.getActionCommand</a:t>
            </a:r>
            <a:r>
              <a:rPr lang="en-US" altLang="zh-CN" sz="1400" dirty="0"/>
              <a:t>()+"\"",</a:t>
            </a:r>
          </a:p>
          <a:p>
            <a:pPr lvl="2"/>
            <a:r>
              <a:rPr lang="en-US" altLang="zh-CN" sz="1400" dirty="0"/>
              <a:t>		              "</a:t>
            </a:r>
            <a:r>
              <a:rPr lang="zh-CN" altLang="en-US" sz="1400" dirty="0"/>
              <a:t>提示</a:t>
            </a:r>
            <a:r>
              <a:rPr lang="en-US" altLang="zh-CN" sz="1400" dirty="0"/>
              <a:t>",</a:t>
            </a:r>
          </a:p>
          <a:p>
            <a:pPr lvl="2"/>
            <a:r>
              <a:rPr lang="en-US" altLang="zh-CN" sz="1400" dirty="0"/>
              <a:t>                                                       </a:t>
            </a:r>
            <a:r>
              <a:rPr lang="en-US" altLang="zh-CN" sz="1400" dirty="0" err="1"/>
              <a:t>JOptionPane.INFORMATION_MESSAGE</a:t>
            </a:r>
            <a:r>
              <a:rPr lang="en-US" altLang="zh-CN" sz="1400" dirty="0"/>
              <a:t>);</a:t>
            </a:r>
          </a:p>
          <a:p>
            <a:pPr lvl="1"/>
            <a:r>
              <a:rPr lang="en-US" altLang="zh-CN" sz="1400" dirty="0"/>
              <a:t>}</a:t>
            </a:r>
          </a:p>
          <a:p>
            <a:pPr lvl="1"/>
            <a:r>
              <a:rPr lang="en-US" altLang="zh-CN" sz="1400" dirty="0"/>
              <a:t>public static void main(String </a:t>
            </a:r>
            <a:r>
              <a:rPr lang="en-US" altLang="zh-CN" sz="1400" dirty="0" err="1"/>
              <a:t>args</a:t>
            </a:r>
            <a:r>
              <a:rPr lang="en-US" altLang="zh-CN" sz="1400" dirty="0"/>
              <a:t>[ ]){</a:t>
            </a:r>
          </a:p>
          <a:p>
            <a:pPr lvl="2"/>
            <a:r>
              <a:rPr lang="en-US" altLang="zh-CN" sz="1400" dirty="0"/>
              <a:t>new </a:t>
            </a:r>
            <a:r>
              <a:rPr lang="en-US" altLang="zh-CN" sz="1400" dirty="0" err="1"/>
              <a:t>TestJButtonClick</a:t>
            </a:r>
            <a:r>
              <a:rPr lang="en-US" altLang="zh-CN" sz="1400" dirty="0"/>
              <a:t>();</a:t>
            </a:r>
          </a:p>
          <a:p>
            <a:pPr lvl="1"/>
            <a:r>
              <a:rPr lang="en-US" altLang="zh-CN" sz="1400" dirty="0"/>
              <a:t>}</a:t>
            </a:r>
          </a:p>
          <a:p>
            <a:r>
              <a:rPr lang="en-US" altLang="zh-CN" sz="1400" dirty="0"/>
              <a:t>}</a:t>
            </a:r>
          </a:p>
        </p:txBody>
      </p:sp>
      <p:pic>
        <p:nvPicPr>
          <p:cNvPr id="475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2081213"/>
            <a:ext cx="25590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934045" y="5925165"/>
            <a:ext cx="2902718" cy="461665"/>
          </a:xfrm>
          <a:prstGeom prst="rect">
            <a:avLst/>
          </a:prstGeom>
          <a:solidFill>
            <a:schemeClr val="accent6">
              <a:lumMod val="60000"/>
              <a:lumOff val="40000"/>
            </a:schemeClr>
          </a:solidFill>
        </p:spPr>
        <p:txBody>
          <a:bodyPr wrap="none">
            <a:spAutoFit/>
          </a:bodyPr>
          <a:lstStyle/>
          <a:p>
            <a:r>
              <a:rPr lang="en-US" altLang="zh-CN" dirty="0"/>
              <a:t>TestJButtonClick.java</a:t>
            </a:r>
            <a:endParaRPr lang="zh-CN" altLang="en-US" dirty="0"/>
          </a:p>
        </p:txBody>
      </p:sp>
    </p:spTree>
    <p:extLst>
      <p:ext uri="{BB962C8B-B14F-4D97-AF65-F5344CB8AC3E}">
        <p14:creationId xmlns:p14="http://schemas.microsoft.com/office/powerpoint/2010/main" val="1337408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5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28003" name="Rectangle 5"/>
          <p:cNvSpPr>
            <a:spLocks noChangeArrowheads="1"/>
          </p:cNvSpPr>
          <p:nvPr/>
        </p:nvSpPr>
        <p:spPr bwMode="auto">
          <a:xfrm>
            <a:off x="736600" y="806450"/>
            <a:ext cx="7493000" cy="573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t>import java.awt.*;</a:t>
            </a:r>
          </a:p>
          <a:p>
            <a:r>
              <a:rPr lang="en-US" altLang="zh-CN" sz="1800"/>
              <a:t>import java.awt.event.*;//</a:t>
            </a:r>
            <a:r>
              <a:rPr lang="zh-CN" altLang="en-US" sz="1800" b="1">
                <a:solidFill>
                  <a:srgbClr val="FF0000"/>
                </a:solidFill>
              </a:rPr>
              <a:t>第①步，引入事件包</a:t>
            </a:r>
          </a:p>
          <a:p>
            <a:r>
              <a:rPr lang="en-US" altLang="zh-CN" sz="1800"/>
              <a:t>import javax.swing.*;</a:t>
            </a:r>
          </a:p>
          <a:p>
            <a:r>
              <a:rPr lang="en-US" altLang="zh-CN" sz="1800"/>
              <a:t>public class TestJButtonClick1{</a:t>
            </a:r>
            <a:r>
              <a:rPr lang="en-US" altLang="zh-CN" sz="2000"/>
              <a:t>//</a:t>
            </a:r>
            <a:r>
              <a:rPr lang="zh-CN" altLang="en-US" sz="2000" b="1"/>
              <a:t>事件监听者与事件源</a:t>
            </a:r>
            <a:r>
              <a:rPr lang="zh-CN" altLang="en-US" sz="2000" b="1" u="sng"/>
              <a:t>不属于</a:t>
            </a:r>
            <a:r>
              <a:rPr lang="zh-CN" altLang="en-US" sz="2000" b="1"/>
              <a:t>同一类</a:t>
            </a:r>
            <a:r>
              <a:rPr lang="zh-CN" altLang="en-US" sz="2800"/>
              <a:t> </a:t>
            </a:r>
            <a:endParaRPr lang="zh-CN" altLang="en-US" sz="2000"/>
          </a:p>
          <a:p>
            <a:pPr lvl="1"/>
            <a:r>
              <a:rPr lang="en-US" altLang="zh-CN" sz="1800"/>
              <a:t>TestJButtonClick1(){</a:t>
            </a:r>
          </a:p>
          <a:p>
            <a:pPr lvl="2"/>
            <a:r>
              <a:rPr lang="en-US" altLang="zh-CN" sz="1800"/>
              <a:t>JFrame f = new JFrame("</a:t>
            </a:r>
            <a:r>
              <a:rPr lang="zh-CN" altLang="en-US" sz="1800"/>
              <a:t>事件监听者与事件源所在的类分离</a:t>
            </a:r>
            <a:r>
              <a:rPr lang="en-US" altLang="zh-CN" sz="1800"/>
              <a:t>");</a:t>
            </a:r>
          </a:p>
          <a:p>
            <a:pPr lvl="2"/>
            <a:r>
              <a:rPr lang="en-US" altLang="zh-CN" sz="1800"/>
              <a:t>Container c=f.getContentPane();</a:t>
            </a:r>
          </a:p>
          <a:p>
            <a:pPr lvl="2"/>
            <a:r>
              <a:rPr lang="en-US" altLang="zh-CN" sz="1800"/>
              <a:t>JButton b = new JButton("Press Me!");  </a:t>
            </a:r>
          </a:p>
          <a:p>
            <a:pPr lvl="2"/>
            <a:r>
              <a:rPr lang="en-US" altLang="zh-CN" sz="1800"/>
              <a:t>        </a:t>
            </a:r>
          </a:p>
          <a:p>
            <a:pPr lvl="2"/>
            <a:r>
              <a:rPr lang="en-US" altLang="zh-CN" sz="1800"/>
              <a:t>b.addActionListener(new JButtonHandler());</a:t>
            </a:r>
            <a:r>
              <a:rPr lang="en-US" altLang="zh-CN" sz="1800" b="1">
                <a:solidFill>
                  <a:srgbClr val="FF0000"/>
                </a:solidFill>
              </a:rPr>
              <a:t>//</a:t>
            </a:r>
            <a:r>
              <a:rPr lang="zh-CN" altLang="en-US" sz="1800" b="1">
                <a:solidFill>
                  <a:srgbClr val="FF0000"/>
                </a:solidFill>
              </a:rPr>
              <a:t>第③步，注册监听者</a:t>
            </a:r>
          </a:p>
          <a:p>
            <a:pPr lvl="2"/>
            <a:r>
              <a:rPr lang="en-US" altLang="zh-CN" sz="1800"/>
              <a:t>c.add(b, "Center");</a:t>
            </a:r>
          </a:p>
          <a:p>
            <a:pPr lvl="2"/>
            <a:r>
              <a:rPr lang="en-US" altLang="zh-CN" sz="1800"/>
              <a:t>        </a:t>
            </a:r>
          </a:p>
          <a:p>
            <a:pPr lvl="2"/>
            <a:r>
              <a:rPr lang="en-US" altLang="zh-CN" sz="1800"/>
              <a:t>f.setDefaultCloseOperation(JFrame.EXIT_ON_CLOSE);</a:t>
            </a:r>
          </a:p>
          <a:p>
            <a:pPr lvl="2"/>
            <a:r>
              <a:rPr lang="en-US" altLang="zh-CN" sz="1800"/>
              <a:t>f.setSize(200,100);</a:t>
            </a:r>
          </a:p>
          <a:p>
            <a:pPr lvl="2"/>
            <a:r>
              <a:rPr lang="en-US" altLang="zh-CN" sz="1800"/>
              <a:t>f.setVisible(true);</a:t>
            </a:r>
          </a:p>
          <a:p>
            <a:pPr lvl="1"/>
            <a:r>
              <a:rPr lang="en-US" altLang="zh-CN" sz="1800"/>
              <a:t>}</a:t>
            </a:r>
          </a:p>
          <a:p>
            <a:pPr lvl="1"/>
            <a:r>
              <a:rPr lang="en-US" altLang="zh-CN" sz="1800"/>
              <a:t>public static void main(String args[ ]){</a:t>
            </a:r>
          </a:p>
          <a:p>
            <a:pPr lvl="2"/>
            <a:r>
              <a:rPr lang="en-US" altLang="zh-CN" sz="1800"/>
              <a:t>new TestJButtonClick1();</a:t>
            </a:r>
          </a:p>
          <a:p>
            <a:pPr lvl="1"/>
            <a:r>
              <a:rPr lang="en-US" altLang="zh-CN" sz="1800"/>
              <a:t>}</a:t>
            </a:r>
          </a:p>
          <a:p>
            <a:r>
              <a:rPr lang="en-US" altLang="zh-CN" sz="1800"/>
              <a:t>}</a:t>
            </a:r>
          </a:p>
        </p:txBody>
      </p:sp>
      <p:sp>
        <p:nvSpPr>
          <p:cNvPr id="4" name="矩形 3"/>
          <p:cNvSpPr/>
          <p:nvPr/>
        </p:nvSpPr>
        <p:spPr>
          <a:xfrm>
            <a:off x="5934045" y="5925165"/>
            <a:ext cx="3056606" cy="461665"/>
          </a:xfrm>
          <a:prstGeom prst="rect">
            <a:avLst/>
          </a:prstGeom>
          <a:solidFill>
            <a:schemeClr val="accent6">
              <a:lumMod val="60000"/>
              <a:lumOff val="40000"/>
            </a:schemeClr>
          </a:solidFill>
        </p:spPr>
        <p:txBody>
          <a:bodyPr wrap="none">
            <a:spAutoFit/>
          </a:bodyPr>
          <a:lstStyle/>
          <a:p>
            <a:r>
              <a:rPr lang="en-US" altLang="zh-CN" dirty="0"/>
              <a:t>TestJButtonClick1.java</a:t>
            </a:r>
            <a:endParaRPr lang="zh-CN" altLang="en-US" dirty="0"/>
          </a:p>
        </p:txBody>
      </p:sp>
    </p:spTree>
    <p:extLst>
      <p:ext uri="{BB962C8B-B14F-4D97-AF65-F5344CB8AC3E}">
        <p14:creationId xmlns:p14="http://schemas.microsoft.com/office/powerpoint/2010/main" val="1120804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29027" name="Rectangle 4"/>
          <p:cNvSpPr>
            <a:spLocks noChangeArrowheads="1"/>
          </p:cNvSpPr>
          <p:nvPr/>
        </p:nvSpPr>
        <p:spPr bwMode="auto">
          <a:xfrm>
            <a:off x="668338" y="1216025"/>
            <a:ext cx="7450137"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FF0000"/>
                </a:solidFill>
              </a:rPr>
              <a:t>//</a:t>
            </a:r>
            <a:r>
              <a:rPr lang="zh-CN" altLang="en-US" sz="2000" b="1">
                <a:solidFill>
                  <a:srgbClr val="FF0000"/>
                </a:solidFill>
              </a:rPr>
              <a:t>第②步，单独定义一个类声明</a:t>
            </a:r>
            <a:r>
              <a:rPr lang="en-US" altLang="zh-CN" sz="2000" b="1">
                <a:solidFill>
                  <a:srgbClr val="FF0000"/>
                </a:solidFill>
              </a:rPr>
              <a:t>implements</a:t>
            </a:r>
            <a:r>
              <a:rPr lang="zh-CN" altLang="en-US" sz="2000" b="1">
                <a:solidFill>
                  <a:srgbClr val="FF0000"/>
                </a:solidFill>
              </a:rPr>
              <a:t>某个监听器接口</a:t>
            </a:r>
          </a:p>
          <a:p>
            <a:r>
              <a:rPr lang="en-US" altLang="zh-CN" sz="2000"/>
              <a:t>class JButtonHandler implements ActionListener{</a:t>
            </a:r>
          </a:p>
          <a:p>
            <a:pPr lvl="1"/>
            <a:r>
              <a:rPr lang="en-US" altLang="zh-CN" sz="2000" b="1">
                <a:solidFill>
                  <a:srgbClr val="FF0000"/>
                </a:solidFill>
              </a:rPr>
              <a:t>//</a:t>
            </a:r>
            <a:r>
              <a:rPr lang="zh-CN" altLang="en-US" sz="2000" b="1">
                <a:solidFill>
                  <a:srgbClr val="FF0000"/>
                </a:solidFill>
              </a:rPr>
              <a:t>第④步，监听者如何监听</a:t>
            </a:r>
          </a:p>
          <a:p>
            <a:pPr lvl="1"/>
            <a:r>
              <a:rPr lang="en-US" altLang="zh-CN" sz="2000"/>
              <a:t>public void actionPerformed(ActionEvent e){    	</a:t>
            </a:r>
          </a:p>
          <a:p>
            <a:pPr lvl="2"/>
            <a:r>
              <a:rPr lang="en-US" altLang="zh-CN" sz="2000"/>
              <a:t>JOptionPane.showMessageDialog(null,</a:t>
            </a:r>
          </a:p>
          <a:p>
            <a:pPr lvl="2"/>
            <a:r>
              <a:rPr lang="en-US" altLang="zh-CN" sz="2000"/>
              <a:t>	"</a:t>
            </a:r>
            <a:r>
              <a:rPr lang="zh-CN" altLang="en-US" sz="2000"/>
              <a:t>你点击了按钮</a:t>
            </a:r>
            <a:r>
              <a:rPr lang="en-US" altLang="zh-CN" sz="2000"/>
              <a:t>\""+e.getActionCommand()+"\"",</a:t>
            </a:r>
          </a:p>
          <a:p>
            <a:pPr lvl="2"/>
            <a:r>
              <a:rPr lang="en-US" altLang="zh-CN" sz="2000"/>
              <a:t>	"</a:t>
            </a:r>
            <a:r>
              <a:rPr lang="zh-CN" altLang="en-US" sz="2000"/>
              <a:t>提示</a:t>
            </a:r>
            <a:r>
              <a:rPr lang="en-US" altLang="zh-CN" sz="2000"/>
              <a:t>",</a:t>
            </a:r>
          </a:p>
          <a:p>
            <a:pPr lvl="2"/>
            <a:r>
              <a:rPr lang="en-US" altLang="zh-CN" sz="2000"/>
              <a:t>	JOptionPane.INFORMATION_MESSAGE);</a:t>
            </a:r>
          </a:p>
          <a:p>
            <a:pPr lvl="1"/>
            <a:r>
              <a:rPr lang="en-US" altLang="zh-CN" sz="2000"/>
              <a:t>}</a:t>
            </a:r>
          </a:p>
          <a:p>
            <a:r>
              <a:rPr lang="en-US" altLang="zh-CN" sz="2000"/>
              <a:t>}</a:t>
            </a:r>
          </a:p>
        </p:txBody>
      </p:sp>
    </p:spTree>
    <p:extLst>
      <p:ext uri="{BB962C8B-B14F-4D97-AF65-F5344CB8AC3E}">
        <p14:creationId xmlns:p14="http://schemas.microsoft.com/office/powerpoint/2010/main" val="633804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30051" name="Rectangle 4"/>
          <p:cNvSpPr>
            <a:spLocks noChangeArrowheads="1"/>
          </p:cNvSpPr>
          <p:nvPr/>
        </p:nvSpPr>
        <p:spPr bwMode="auto">
          <a:xfrm>
            <a:off x="825500" y="865188"/>
            <a:ext cx="7459663" cy="577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dirty="0"/>
              <a:t>import </a:t>
            </a:r>
            <a:r>
              <a:rPr lang="en-US" altLang="zh-CN" sz="1400" dirty="0" err="1"/>
              <a:t>java.awt</a:t>
            </a:r>
            <a:r>
              <a:rPr lang="en-US" altLang="zh-CN" sz="1400" dirty="0"/>
              <a:t>.*;</a:t>
            </a:r>
          </a:p>
          <a:p>
            <a:r>
              <a:rPr lang="en-US" altLang="zh-CN" sz="1400" dirty="0"/>
              <a:t>import </a:t>
            </a:r>
            <a:r>
              <a:rPr lang="en-US" altLang="zh-CN" sz="1400" dirty="0" err="1"/>
              <a:t>java.awt.event</a:t>
            </a:r>
            <a:r>
              <a:rPr lang="en-US" altLang="zh-CN" sz="1400" dirty="0"/>
              <a:t>.*;</a:t>
            </a:r>
            <a:r>
              <a:rPr lang="en-US" altLang="zh-CN" sz="1400" b="1" dirty="0">
                <a:solidFill>
                  <a:srgbClr val="FF0000"/>
                </a:solidFill>
              </a:rPr>
              <a:t>//</a:t>
            </a:r>
            <a:r>
              <a:rPr lang="zh-CN" altLang="en-US" sz="1400" b="1" dirty="0">
                <a:solidFill>
                  <a:srgbClr val="FF0000"/>
                </a:solidFill>
              </a:rPr>
              <a:t>第①步，引入事件包</a:t>
            </a:r>
          </a:p>
          <a:p>
            <a:r>
              <a:rPr lang="en-US" altLang="zh-CN" sz="1400" dirty="0"/>
              <a:t>import </a:t>
            </a:r>
            <a:r>
              <a:rPr lang="en-US" altLang="zh-CN" sz="1400" dirty="0" err="1"/>
              <a:t>javax.swing</a:t>
            </a:r>
            <a:r>
              <a:rPr lang="en-US" altLang="zh-CN" sz="1400" dirty="0"/>
              <a:t>.*;</a:t>
            </a:r>
          </a:p>
          <a:p>
            <a:r>
              <a:rPr lang="en-US" altLang="zh-CN" sz="1400" dirty="0"/>
              <a:t>public class TestJButtonClick2{//</a:t>
            </a:r>
            <a:r>
              <a:rPr lang="zh-CN" altLang="en-US" b="1" dirty="0"/>
              <a:t>利用匿名类实现监听</a:t>
            </a:r>
            <a:r>
              <a:rPr lang="zh-CN" altLang="en-US" dirty="0"/>
              <a:t> </a:t>
            </a:r>
            <a:endParaRPr lang="zh-CN" altLang="en-US" sz="1400" dirty="0"/>
          </a:p>
          <a:p>
            <a:pPr lvl="1"/>
            <a:r>
              <a:rPr lang="en-US" altLang="zh-CN" sz="1400" dirty="0"/>
              <a:t>TestJButtonClick2(){</a:t>
            </a:r>
          </a:p>
          <a:p>
            <a:pPr lvl="2"/>
            <a:r>
              <a:rPr lang="en-US" altLang="zh-CN" sz="1400" dirty="0" err="1"/>
              <a:t>JFrame</a:t>
            </a:r>
            <a:r>
              <a:rPr lang="en-US" altLang="zh-CN" sz="1400" dirty="0"/>
              <a:t> f = new </a:t>
            </a:r>
            <a:r>
              <a:rPr lang="en-US" altLang="zh-CN" sz="1400" dirty="0" err="1"/>
              <a:t>JFrame</a:t>
            </a:r>
            <a:r>
              <a:rPr lang="en-US" altLang="zh-CN" sz="1400" dirty="0"/>
              <a:t>("</a:t>
            </a:r>
            <a:r>
              <a:rPr lang="zh-CN" altLang="en-US" sz="1400" dirty="0"/>
              <a:t>匿名类实现监听</a:t>
            </a:r>
            <a:r>
              <a:rPr lang="en-US" altLang="zh-CN" sz="1400" dirty="0"/>
              <a:t>");</a:t>
            </a:r>
          </a:p>
          <a:p>
            <a:pPr lvl="2"/>
            <a:r>
              <a:rPr lang="en-US" altLang="zh-CN" sz="1400" dirty="0"/>
              <a:t>Container c=</a:t>
            </a:r>
            <a:r>
              <a:rPr lang="en-US" altLang="zh-CN" sz="1400" dirty="0" err="1"/>
              <a:t>f.getContentPane</a:t>
            </a:r>
            <a:r>
              <a:rPr lang="en-US" altLang="zh-CN" sz="1400" dirty="0"/>
              <a:t>();</a:t>
            </a:r>
          </a:p>
          <a:p>
            <a:pPr lvl="2"/>
            <a:r>
              <a:rPr lang="en-US" altLang="zh-CN" sz="1400" dirty="0" err="1"/>
              <a:t>JButton</a:t>
            </a:r>
            <a:r>
              <a:rPr lang="en-US" altLang="zh-CN" sz="1400" dirty="0"/>
              <a:t> b = new </a:t>
            </a:r>
            <a:r>
              <a:rPr lang="en-US" altLang="zh-CN" sz="1400" dirty="0" err="1"/>
              <a:t>JButton</a:t>
            </a:r>
            <a:r>
              <a:rPr lang="en-US" altLang="zh-CN" sz="1400" dirty="0"/>
              <a:t>("Press Me!");</a:t>
            </a:r>
          </a:p>
          <a:p>
            <a:pPr lvl="2"/>
            <a:r>
              <a:rPr lang="en-US" altLang="zh-CN" sz="1400" b="1" dirty="0">
                <a:solidFill>
                  <a:srgbClr val="FF0000"/>
                </a:solidFill>
              </a:rPr>
              <a:t>//</a:t>
            </a:r>
            <a:r>
              <a:rPr lang="zh-CN" altLang="en-US" sz="1400" b="1" dirty="0">
                <a:solidFill>
                  <a:srgbClr val="FF0000"/>
                </a:solidFill>
              </a:rPr>
              <a:t>以下利用匿名类实现第②③④步</a:t>
            </a:r>
          </a:p>
          <a:p>
            <a:pPr lvl="2"/>
            <a:r>
              <a:rPr lang="en-US" altLang="zh-CN" sz="1400" dirty="0" err="1">
                <a:solidFill>
                  <a:srgbClr val="FF0000"/>
                </a:solidFill>
              </a:rPr>
              <a:t>b.addActionListener</a:t>
            </a:r>
            <a:r>
              <a:rPr lang="en-US" altLang="zh-CN" sz="1400" dirty="0">
                <a:solidFill>
                  <a:srgbClr val="FF0000"/>
                </a:solidFill>
              </a:rPr>
              <a:t>(new </a:t>
            </a:r>
            <a:r>
              <a:rPr lang="en-US" altLang="zh-CN" sz="1400" dirty="0" err="1">
                <a:solidFill>
                  <a:srgbClr val="FF0000"/>
                </a:solidFill>
              </a:rPr>
              <a:t>ActionListener</a:t>
            </a:r>
            <a:r>
              <a:rPr lang="en-US" altLang="zh-CN" sz="1400" dirty="0">
                <a:solidFill>
                  <a:srgbClr val="FF0000"/>
                </a:solidFill>
              </a:rPr>
              <a:t>(){</a:t>
            </a:r>
          </a:p>
          <a:p>
            <a:pPr lvl="3"/>
            <a:r>
              <a:rPr lang="en-US" altLang="zh-CN" sz="1400" dirty="0">
                <a:solidFill>
                  <a:srgbClr val="FF0000"/>
                </a:solidFill>
              </a:rPr>
              <a:t>public void </a:t>
            </a:r>
            <a:r>
              <a:rPr lang="en-US" altLang="zh-CN" sz="1400" dirty="0" err="1">
                <a:solidFill>
                  <a:srgbClr val="FF0000"/>
                </a:solidFill>
              </a:rPr>
              <a:t>actionPerformed</a:t>
            </a:r>
            <a:r>
              <a:rPr lang="en-US" altLang="zh-CN" sz="1400" dirty="0">
                <a:solidFill>
                  <a:srgbClr val="FF0000"/>
                </a:solidFill>
              </a:rPr>
              <a:t>(</a:t>
            </a:r>
            <a:r>
              <a:rPr lang="en-US" altLang="zh-CN" sz="1400" dirty="0" err="1">
                <a:solidFill>
                  <a:srgbClr val="FF0000"/>
                </a:solidFill>
              </a:rPr>
              <a:t>ActionEvent</a:t>
            </a:r>
            <a:r>
              <a:rPr lang="en-US" altLang="zh-CN" sz="1400" dirty="0">
                <a:solidFill>
                  <a:srgbClr val="FF0000"/>
                </a:solidFill>
              </a:rPr>
              <a:t> e){</a:t>
            </a:r>
          </a:p>
          <a:p>
            <a:pPr lvl="4"/>
            <a:r>
              <a:rPr lang="en-US" altLang="zh-CN" sz="1400" dirty="0" err="1">
                <a:solidFill>
                  <a:srgbClr val="FF0000"/>
                </a:solidFill>
              </a:rPr>
              <a:t>JOptionPane.showMessageDialog</a:t>
            </a:r>
            <a:r>
              <a:rPr lang="en-US" altLang="zh-CN" sz="1400" dirty="0">
                <a:solidFill>
                  <a:srgbClr val="FF0000"/>
                </a:solidFill>
              </a:rPr>
              <a:t>(null,</a:t>
            </a:r>
          </a:p>
          <a:p>
            <a:pPr lvl="4"/>
            <a:r>
              <a:rPr lang="en-US" altLang="zh-CN" sz="1400" dirty="0">
                <a:solidFill>
                  <a:srgbClr val="FF0000"/>
                </a:solidFill>
              </a:rPr>
              <a:t>	"</a:t>
            </a:r>
            <a:r>
              <a:rPr lang="zh-CN" altLang="en-US" sz="1400" dirty="0">
                <a:solidFill>
                  <a:srgbClr val="FF0000"/>
                </a:solidFill>
              </a:rPr>
              <a:t>你点击了按钮</a:t>
            </a:r>
            <a:r>
              <a:rPr lang="en-US" altLang="zh-CN" sz="1400" dirty="0">
                <a:solidFill>
                  <a:srgbClr val="FF0000"/>
                </a:solidFill>
              </a:rPr>
              <a:t>\""+</a:t>
            </a:r>
            <a:r>
              <a:rPr lang="en-US" altLang="zh-CN" sz="1400" dirty="0" err="1">
                <a:solidFill>
                  <a:srgbClr val="FF0000"/>
                </a:solidFill>
              </a:rPr>
              <a:t>e.getActionCommand</a:t>
            </a:r>
            <a:r>
              <a:rPr lang="en-US" altLang="zh-CN" sz="1400" dirty="0">
                <a:solidFill>
                  <a:srgbClr val="FF0000"/>
                </a:solidFill>
              </a:rPr>
              <a:t>()+"\"",</a:t>
            </a:r>
          </a:p>
          <a:p>
            <a:pPr lvl="4"/>
            <a:r>
              <a:rPr lang="en-US" altLang="zh-CN" sz="1400" dirty="0">
                <a:solidFill>
                  <a:srgbClr val="FF0000"/>
                </a:solidFill>
              </a:rPr>
              <a:t>	"</a:t>
            </a:r>
            <a:r>
              <a:rPr lang="zh-CN" altLang="en-US" sz="1400" dirty="0">
                <a:solidFill>
                  <a:srgbClr val="FF0000"/>
                </a:solidFill>
              </a:rPr>
              <a:t>提示</a:t>
            </a:r>
            <a:r>
              <a:rPr lang="en-US" altLang="zh-CN" sz="1400" dirty="0">
                <a:solidFill>
                  <a:srgbClr val="FF0000"/>
                </a:solidFill>
              </a:rPr>
              <a:t>",</a:t>
            </a:r>
          </a:p>
          <a:p>
            <a:pPr lvl="4"/>
            <a:r>
              <a:rPr lang="en-US" altLang="zh-CN" sz="1400" dirty="0">
                <a:solidFill>
                  <a:srgbClr val="FF0000"/>
                </a:solidFill>
              </a:rPr>
              <a:t>	</a:t>
            </a:r>
            <a:r>
              <a:rPr lang="en-US" altLang="zh-CN" sz="1400" dirty="0" err="1">
                <a:solidFill>
                  <a:srgbClr val="FF0000"/>
                </a:solidFill>
              </a:rPr>
              <a:t>JOptionPane.INFORMATION_MESSAGE</a:t>
            </a:r>
            <a:r>
              <a:rPr lang="en-US" altLang="zh-CN" sz="1400" dirty="0">
                <a:solidFill>
                  <a:srgbClr val="FF0000"/>
                </a:solidFill>
              </a:rPr>
              <a:t>);</a:t>
            </a:r>
          </a:p>
          <a:p>
            <a:pPr lvl="3"/>
            <a:r>
              <a:rPr lang="en-US" altLang="zh-CN" sz="1400" dirty="0">
                <a:solidFill>
                  <a:srgbClr val="FF0000"/>
                </a:solidFill>
              </a:rPr>
              <a:t>}</a:t>
            </a:r>
          </a:p>
          <a:p>
            <a:pPr lvl="2"/>
            <a:r>
              <a:rPr lang="en-US" altLang="zh-CN" sz="1400" dirty="0">
                <a:solidFill>
                  <a:srgbClr val="FF0000"/>
                </a:solidFill>
              </a:rPr>
              <a:t>});</a:t>
            </a:r>
            <a:r>
              <a:rPr lang="en-US" altLang="zh-CN" sz="1400" dirty="0"/>
              <a:t>		</a:t>
            </a:r>
          </a:p>
          <a:p>
            <a:pPr lvl="2"/>
            <a:r>
              <a:rPr lang="en-US" altLang="zh-CN" sz="1400" dirty="0" err="1"/>
              <a:t>c.add</a:t>
            </a:r>
            <a:r>
              <a:rPr lang="en-US" altLang="zh-CN" sz="1400" dirty="0"/>
              <a:t>(b, "Center");		</a:t>
            </a:r>
          </a:p>
          <a:p>
            <a:pPr lvl="2"/>
            <a:r>
              <a:rPr lang="en-US" altLang="zh-CN" sz="1400" dirty="0" err="1"/>
              <a:t>f.setDefaultCloseOperation</a:t>
            </a:r>
            <a:r>
              <a:rPr lang="en-US" altLang="zh-CN" sz="1400" dirty="0"/>
              <a:t>(</a:t>
            </a:r>
            <a:r>
              <a:rPr lang="en-US" altLang="zh-CN" sz="1400" dirty="0" err="1"/>
              <a:t>JFrame.EXIT_ON_CLOSE</a:t>
            </a:r>
            <a:r>
              <a:rPr lang="en-US" altLang="zh-CN" sz="1400" dirty="0"/>
              <a:t>);</a:t>
            </a:r>
          </a:p>
          <a:p>
            <a:pPr lvl="2"/>
            <a:r>
              <a:rPr lang="en-US" altLang="zh-CN" sz="1400" dirty="0" err="1"/>
              <a:t>f.setSize</a:t>
            </a:r>
            <a:r>
              <a:rPr lang="en-US" altLang="zh-CN" sz="1400" dirty="0"/>
              <a:t>(200,100);</a:t>
            </a:r>
          </a:p>
          <a:p>
            <a:pPr lvl="2"/>
            <a:r>
              <a:rPr lang="en-US" altLang="zh-CN" sz="1400" dirty="0" err="1"/>
              <a:t>f.setVisible</a:t>
            </a:r>
            <a:r>
              <a:rPr lang="en-US" altLang="zh-CN" sz="1400" dirty="0"/>
              <a:t>(true);</a:t>
            </a:r>
          </a:p>
          <a:p>
            <a:pPr lvl="1"/>
            <a:r>
              <a:rPr lang="en-US" altLang="zh-CN" sz="1400" dirty="0"/>
              <a:t>}</a:t>
            </a:r>
          </a:p>
          <a:p>
            <a:pPr lvl="1"/>
            <a:r>
              <a:rPr lang="en-US" altLang="zh-CN" sz="1400" dirty="0"/>
              <a:t>public static void main(String </a:t>
            </a:r>
            <a:r>
              <a:rPr lang="en-US" altLang="zh-CN" sz="1400" dirty="0" err="1"/>
              <a:t>args</a:t>
            </a:r>
            <a:r>
              <a:rPr lang="en-US" altLang="zh-CN" sz="1400" dirty="0"/>
              <a:t>[ ]){</a:t>
            </a:r>
          </a:p>
          <a:p>
            <a:pPr lvl="2"/>
            <a:r>
              <a:rPr lang="en-US" altLang="zh-CN" sz="1400" dirty="0"/>
              <a:t>new TestJButtonClick2();</a:t>
            </a:r>
          </a:p>
          <a:p>
            <a:pPr lvl="1"/>
            <a:r>
              <a:rPr lang="en-US" altLang="zh-CN" sz="1400" dirty="0"/>
              <a:t>}</a:t>
            </a:r>
          </a:p>
          <a:p>
            <a:r>
              <a:rPr lang="en-US" altLang="zh-CN" sz="1400" dirty="0"/>
              <a:t>}</a:t>
            </a:r>
          </a:p>
        </p:txBody>
      </p:sp>
    </p:spTree>
    <p:extLst>
      <p:ext uri="{BB962C8B-B14F-4D97-AF65-F5344CB8AC3E}">
        <p14:creationId xmlns:p14="http://schemas.microsoft.com/office/powerpoint/2010/main" val="377917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31075" name="Rectangle 4"/>
          <p:cNvSpPr>
            <a:spLocks noChangeArrowheads="1"/>
          </p:cNvSpPr>
          <p:nvPr/>
        </p:nvSpPr>
        <p:spPr bwMode="auto">
          <a:xfrm>
            <a:off x="612775" y="668338"/>
            <a:ext cx="7539038" cy="595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a:t>
            </a:r>
            <a:r>
              <a:rPr lang="en-US" altLang="zh-CN" sz="1600" dirty="0"/>
              <a:t>.*;</a:t>
            </a:r>
          </a:p>
          <a:p>
            <a:r>
              <a:rPr lang="en-US" altLang="zh-CN" sz="1600" dirty="0"/>
              <a:t>import </a:t>
            </a:r>
            <a:r>
              <a:rPr lang="en-US" altLang="zh-CN" sz="1600" dirty="0" err="1"/>
              <a:t>java.awt.event</a:t>
            </a:r>
            <a:r>
              <a:rPr lang="en-US" altLang="zh-CN" sz="1600" dirty="0"/>
              <a:t>.*;</a:t>
            </a:r>
          </a:p>
          <a:p>
            <a:r>
              <a:rPr lang="en-US" altLang="zh-CN" sz="1600" dirty="0"/>
              <a:t>import </a:t>
            </a:r>
            <a:r>
              <a:rPr lang="en-US" altLang="zh-CN" sz="1600" dirty="0" err="1"/>
              <a:t>javax.swing</a:t>
            </a:r>
            <a:r>
              <a:rPr lang="en-US" altLang="zh-CN" sz="1600" dirty="0"/>
              <a:t>.*;//</a:t>
            </a:r>
            <a:r>
              <a:rPr lang="zh-CN" altLang="en-US" sz="1600" dirty="0"/>
              <a:t>监听多个组件</a:t>
            </a:r>
          </a:p>
          <a:p>
            <a:r>
              <a:rPr lang="en-US" altLang="zh-CN" sz="1600" dirty="0"/>
              <a:t>public class </a:t>
            </a:r>
            <a:r>
              <a:rPr lang="en-US" altLang="zh-CN" sz="1600" dirty="0" err="1"/>
              <a:t>TestListenMulti</a:t>
            </a:r>
            <a:r>
              <a:rPr lang="en-US" altLang="zh-CN" sz="1600" dirty="0"/>
              <a:t> extends </a:t>
            </a:r>
            <a:r>
              <a:rPr lang="en-US" altLang="zh-CN" sz="1600" dirty="0" err="1"/>
              <a:t>JFrame</a:t>
            </a:r>
            <a:r>
              <a:rPr lang="en-US" altLang="zh-CN" sz="1600" dirty="0"/>
              <a:t> implements </a:t>
            </a:r>
            <a:r>
              <a:rPr lang="en-US" altLang="zh-CN" sz="1600" dirty="0" err="1"/>
              <a:t>ActionListener</a:t>
            </a:r>
            <a:r>
              <a:rPr lang="en-US" altLang="zh-CN" sz="1600" dirty="0"/>
              <a:t>{</a:t>
            </a:r>
          </a:p>
          <a:p>
            <a:pPr lvl="1"/>
            <a:r>
              <a:rPr lang="en-US" altLang="zh-CN" sz="1600" dirty="0" err="1"/>
              <a:t>JTextField</a:t>
            </a:r>
            <a:r>
              <a:rPr lang="en-US" altLang="zh-CN" sz="1600" dirty="0"/>
              <a:t> </a:t>
            </a:r>
            <a:r>
              <a:rPr lang="en-US" altLang="zh-CN" sz="1600" dirty="0" err="1"/>
              <a:t>txtNumber</a:t>
            </a:r>
            <a:r>
              <a:rPr lang="en-US" altLang="zh-CN" sz="1600" dirty="0"/>
              <a:t>;</a:t>
            </a:r>
          </a:p>
          <a:p>
            <a:pPr lvl="1"/>
            <a:r>
              <a:rPr lang="en-US" altLang="zh-CN" sz="1600" dirty="0" err="1"/>
              <a:t>JButton</a:t>
            </a:r>
            <a:r>
              <a:rPr lang="en-US" altLang="zh-CN" sz="1600" dirty="0"/>
              <a:t> </a:t>
            </a:r>
            <a:r>
              <a:rPr lang="en-US" altLang="zh-CN" sz="1600" dirty="0" err="1"/>
              <a:t>btnInc,btnDec</a:t>
            </a:r>
            <a:r>
              <a:rPr lang="en-US" altLang="zh-CN" sz="1600" dirty="0"/>
              <a:t>;</a:t>
            </a:r>
          </a:p>
          <a:p>
            <a:pPr lvl="1"/>
            <a:r>
              <a:rPr lang="en-US" altLang="zh-CN" sz="1600" dirty="0"/>
              <a:t>public void </a:t>
            </a:r>
            <a:r>
              <a:rPr lang="en-US" altLang="zh-CN" sz="1600" dirty="0" err="1"/>
              <a:t>initComponents</a:t>
            </a:r>
            <a:r>
              <a:rPr lang="en-US" altLang="zh-CN" sz="1600" dirty="0"/>
              <a:t>(){</a:t>
            </a:r>
          </a:p>
          <a:p>
            <a:pPr lvl="2"/>
            <a:r>
              <a:rPr lang="en-US" altLang="zh-CN" sz="1600" dirty="0"/>
              <a:t>Container c=</a:t>
            </a:r>
            <a:r>
              <a:rPr lang="en-US" altLang="zh-CN" sz="1600" dirty="0" err="1"/>
              <a:t>getContentPane</a:t>
            </a:r>
            <a:r>
              <a:rPr lang="en-US" altLang="zh-CN" sz="1600" dirty="0"/>
              <a:t>();</a:t>
            </a:r>
          </a:p>
          <a:p>
            <a:pPr lvl="2"/>
            <a:r>
              <a:rPr lang="en-US" altLang="zh-CN" sz="1600" dirty="0" err="1"/>
              <a:t>c.setLayout</a:t>
            </a:r>
            <a:r>
              <a:rPr lang="en-US" altLang="zh-CN" sz="1600" dirty="0"/>
              <a:t>(new </a:t>
            </a:r>
            <a:r>
              <a:rPr lang="en-US" altLang="zh-CN" sz="1600" dirty="0" err="1"/>
              <a:t>FlowLayout</a:t>
            </a:r>
            <a:r>
              <a:rPr lang="en-US" altLang="zh-CN" sz="1600" dirty="0"/>
              <a:t>());</a:t>
            </a:r>
          </a:p>
          <a:p>
            <a:pPr lvl="2"/>
            <a:r>
              <a:rPr lang="en-US" altLang="zh-CN" sz="1600" dirty="0"/>
              <a:t>//</a:t>
            </a:r>
            <a:r>
              <a:rPr lang="zh-CN" altLang="en-US" sz="1600" dirty="0"/>
              <a:t>添加单行框</a:t>
            </a:r>
          </a:p>
          <a:p>
            <a:pPr lvl="2"/>
            <a:r>
              <a:rPr lang="en-US" altLang="zh-CN" sz="1600" dirty="0" err="1"/>
              <a:t>txtNumber</a:t>
            </a:r>
            <a:r>
              <a:rPr lang="en-US" altLang="zh-CN" sz="1600" dirty="0"/>
              <a:t> = new </a:t>
            </a:r>
            <a:r>
              <a:rPr lang="en-US" altLang="zh-CN" sz="1600" dirty="0" err="1"/>
              <a:t>JTextField</a:t>
            </a:r>
            <a:r>
              <a:rPr lang="en-US" altLang="zh-CN" sz="1600" dirty="0"/>
              <a:t>("0",20);</a:t>
            </a:r>
          </a:p>
          <a:p>
            <a:pPr lvl="2"/>
            <a:r>
              <a:rPr lang="en-US" altLang="zh-CN" sz="1600" dirty="0" err="1"/>
              <a:t>c.add</a:t>
            </a:r>
            <a:r>
              <a:rPr lang="en-US" altLang="zh-CN" sz="1600" dirty="0"/>
              <a:t>(</a:t>
            </a:r>
            <a:r>
              <a:rPr lang="en-US" altLang="zh-CN" sz="1600" dirty="0" err="1"/>
              <a:t>txtNumber</a:t>
            </a:r>
            <a:r>
              <a:rPr lang="en-US" altLang="zh-CN" sz="1600" dirty="0"/>
              <a:t>);</a:t>
            </a:r>
          </a:p>
          <a:p>
            <a:pPr lvl="2"/>
            <a:r>
              <a:rPr lang="en-US" altLang="zh-CN" sz="1600" dirty="0"/>
              <a:t>//</a:t>
            </a:r>
            <a:r>
              <a:rPr lang="en-US" altLang="zh-CN" sz="1600" dirty="0" err="1"/>
              <a:t>btnInc</a:t>
            </a:r>
            <a:r>
              <a:rPr lang="zh-CN" altLang="en-US" sz="1600" dirty="0"/>
              <a:t>按钮</a:t>
            </a:r>
          </a:p>
          <a:p>
            <a:pPr lvl="2"/>
            <a:r>
              <a:rPr lang="en-US" altLang="zh-CN" sz="1600" dirty="0" err="1"/>
              <a:t>btnInc</a:t>
            </a:r>
            <a:r>
              <a:rPr lang="en-US" altLang="zh-CN" sz="1600" dirty="0"/>
              <a:t> = new </a:t>
            </a:r>
            <a:r>
              <a:rPr lang="en-US" altLang="zh-CN" sz="1600" dirty="0" err="1"/>
              <a:t>JButton</a:t>
            </a:r>
            <a:r>
              <a:rPr lang="en-US" altLang="zh-CN" sz="1600" dirty="0"/>
              <a:t>("∧");</a:t>
            </a:r>
          </a:p>
          <a:p>
            <a:pPr lvl="2"/>
            <a:r>
              <a:rPr lang="en-US" altLang="zh-CN" sz="1600" dirty="0" err="1"/>
              <a:t>c.add</a:t>
            </a:r>
            <a:r>
              <a:rPr lang="en-US" altLang="zh-CN" sz="1600" dirty="0"/>
              <a:t>(</a:t>
            </a:r>
            <a:r>
              <a:rPr lang="en-US" altLang="zh-CN" sz="1600" dirty="0" err="1"/>
              <a:t>btnInc</a:t>
            </a:r>
            <a:r>
              <a:rPr lang="en-US" altLang="zh-CN" sz="1600" dirty="0"/>
              <a:t>);</a:t>
            </a:r>
          </a:p>
          <a:p>
            <a:pPr lvl="2"/>
            <a:r>
              <a:rPr lang="en-US" altLang="zh-CN" sz="1600" b="1" dirty="0" err="1">
                <a:solidFill>
                  <a:srgbClr val="FF0000"/>
                </a:solidFill>
              </a:rPr>
              <a:t>btnInc.addActionListener</a:t>
            </a:r>
            <a:r>
              <a:rPr lang="en-US" altLang="zh-CN" sz="1600" b="1" dirty="0">
                <a:solidFill>
                  <a:srgbClr val="FF0000"/>
                </a:solidFill>
              </a:rPr>
              <a:t>(this);</a:t>
            </a:r>
          </a:p>
          <a:p>
            <a:pPr lvl="2"/>
            <a:r>
              <a:rPr lang="en-US" altLang="zh-CN" sz="1600" dirty="0"/>
              <a:t>//</a:t>
            </a:r>
            <a:r>
              <a:rPr lang="en-US" altLang="zh-CN" sz="1600" dirty="0" err="1"/>
              <a:t>btnDec</a:t>
            </a:r>
            <a:r>
              <a:rPr lang="zh-CN" altLang="en-US" sz="1600" dirty="0"/>
              <a:t>按钮</a:t>
            </a:r>
          </a:p>
          <a:p>
            <a:pPr lvl="2"/>
            <a:r>
              <a:rPr lang="en-US" altLang="zh-CN" sz="1600" dirty="0" err="1"/>
              <a:t>btnDec</a:t>
            </a:r>
            <a:r>
              <a:rPr lang="en-US" altLang="zh-CN" sz="1600" dirty="0"/>
              <a:t>= new </a:t>
            </a:r>
            <a:r>
              <a:rPr lang="en-US" altLang="zh-CN" sz="1600" dirty="0" err="1"/>
              <a:t>JButton</a:t>
            </a:r>
            <a:r>
              <a:rPr lang="en-US" altLang="zh-CN" sz="1600" dirty="0"/>
              <a:t>("∨");</a:t>
            </a:r>
          </a:p>
          <a:p>
            <a:pPr lvl="2"/>
            <a:r>
              <a:rPr lang="en-US" altLang="zh-CN" sz="1600" dirty="0" err="1"/>
              <a:t>c.add</a:t>
            </a:r>
            <a:r>
              <a:rPr lang="en-US" altLang="zh-CN" sz="1600" dirty="0"/>
              <a:t>(</a:t>
            </a:r>
            <a:r>
              <a:rPr lang="en-US" altLang="zh-CN" sz="1600" dirty="0" err="1"/>
              <a:t>btnDec</a:t>
            </a:r>
            <a:r>
              <a:rPr lang="en-US" altLang="zh-CN" sz="1600" dirty="0"/>
              <a:t>);</a:t>
            </a:r>
          </a:p>
          <a:p>
            <a:pPr lvl="2"/>
            <a:r>
              <a:rPr lang="en-US" altLang="zh-CN" sz="1600" b="1" dirty="0" err="1">
                <a:solidFill>
                  <a:srgbClr val="FF0000"/>
                </a:solidFill>
              </a:rPr>
              <a:t>btnDec.addActionListener</a:t>
            </a:r>
            <a:r>
              <a:rPr lang="en-US" altLang="zh-CN" sz="1600" b="1" dirty="0">
                <a:solidFill>
                  <a:srgbClr val="FF0000"/>
                </a:solidFill>
              </a:rPr>
              <a:t>(this);</a:t>
            </a:r>
          </a:p>
          <a:p>
            <a:pPr lvl="2"/>
            <a:r>
              <a:rPr lang="en-US" altLang="zh-CN" sz="1600" dirty="0"/>
              <a:t>catch (Exception e){}		</a:t>
            </a:r>
          </a:p>
          <a:p>
            <a:pPr lvl="2"/>
            <a:r>
              <a:rPr lang="en-US" altLang="zh-CN" sz="1600" dirty="0" err="1"/>
              <a:t>setDefaultCloseOperation</a:t>
            </a:r>
            <a:r>
              <a:rPr lang="en-US" altLang="zh-CN" sz="1600" dirty="0"/>
              <a:t>(</a:t>
            </a:r>
            <a:r>
              <a:rPr lang="en-US" altLang="zh-CN" sz="1600" dirty="0" err="1"/>
              <a:t>JFrame.EXIT_ON_CLOSE</a:t>
            </a:r>
            <a:r>
              <a:rPr lang="en-US" altLang="zh-CN" sz="1600" dirty="0"/>
              <a:t>);</a:t>
            </a:r>
          </a:p>
          <a:p>
            <a:pPr lvl="2"/>
            <a:r>
              <a:rPr lang="en-US" altLang="zh-CN" sz="1600" dirty="0"/>
              <a:t>pack();</a:t>
            </a:r>
          </a:p>
          <a:p>
            <a:pPr lvl="1"/>
            <a:r>
              <a:rPr lang="en-US" altLang="zh-CN" sz="1600" dirty="0"/>
              <a:t>}</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938" y="4242827"/>
            <a:ext cx="338772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274704" y="6032741"/>
            <a:ext cx="2731197" cy="461665"/>
          </a:xfrm>
          <a:prstGeom prst="rect">
            <a:avLst/>
          </a:prstGeom>
          <a:solidFill>
            <a:schemeClr val="accent6">
              <a:lumMod val="60000"/>
              <a:lumOff val="40000"/>
            </a:schemeClr>
          </a:solidFill>
        </p:spPr>
        <p:txBody>
          <a:bodyPr wrap="none">
            <a:spAutoFit/>
          </a:bodyPr>
          <a:lstStyle/>
          <a:p>
            <a:r>
              <a:rPr lang="en-US" altLang="zh-CN" dirty="0"/>
              <a:t>TestListenMulti.java</a:t>
            </a:r>
            <a:endParaRPr lang="zh-CN" altLang="en-US" dirty="0"/>
          </a:p>
        </p:txBody>
      </p:sp>
    </p:spTree>
    <p:extLst>
      <p:ext uri="{BB962C8B-B14F-4D97-AF65-F5344CB8AC3E}">
        <p14:creationId xmlns:p14="http://schemas.microsoft.com/office/powerpoint/2010/main" val="149292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88900"/>
            <a:ext cx="7772400" cy="457200"/>
          </a:xfrm>
        </p:spPr>
        <p:txBody>
          <a:bodyPr/>
          <a:lstStyle/>
          <a:p>
            <a:pPr eaLnBrk="1" hangingPunct="1">
              <a:defRPr/>
            </a:pPr>
            <a:r>
              <a:rPr lang="zh-CN" altLang="en-US"/>
              <a:t>前言</a:t>
            </a:r>
          </a:p>
        </p:txBody>
      </p:sp>
      <p:sp>
        <p:nvSpPr>
          <p:cNvPr id="50247" name="Text Box 71"/>
          <p:cNvSpPr txBox="1">
            <a:spLocks noChangeArrowheads="1"/>
          </p:cNvSpPr>
          <p:nvPr/>
        </p:nvSpPr>
        <p:spPr bwMode="auto">
          <a:xfrm>
            <a:off x="903288" y="3381375"/>
            <a:ext cx="7543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Clr>
                <a:srgbClr val="00FF00"/>
              </a:buClr>
              <a:buFont typeface="Wingdings" pitchFamily="2" charset="2"/>
              <a:buNone/>
              <a:defRPr/>
            </a:pPr>
            <a:r>
              <a:rPr lang="zh-CN" altLang="en-US" sz="2800" b="1">
                <a:effectLst>
                  <a:outerShdw blurRad="38100" dist="38100" dir="2700000" algn="tl">
                    <a:srgbClr val="C0C0C0"/>
                  </a:outerShdw>
                </a:effectLst>
                <a:ea typeface="黑体" pitchFamily="49" charset="-122"/>
              </a:rPr>
              <a:t>本章的目的</a:t>
            </a:r>
            <a:r>
              <a:rPr lang="zh-CN" altLang="en-US" sz="2800">
                <a:ea typeface="黑体" pitchFamily="49" charset="-122"/>
              </a:rPr>
              <a:t>：图形用户界面</a:t>
            </a:r>
            <a:r>
              <a:rPr lang="en-US" altLang="zh-CN" sz="2800">
                <a:ea typeface="黑体" pitchFamily="49" charset="-122"/>
              </a:rPr>
              <a:t>(GUI)</a:t>
            </a:r>
            <a:r>
              <a:rPr lang="zh-CN" altLang="en-US" sz="2800">
                <a:ea typeface="黑体" pitchFamily="49" charset="-122"/>
              </a:rPr>
              <a:t>程序包括哪些元素？如何开发图形用户界面程序？如何让界面上的按钮、下拉框、树等响应鼠标、键盘等？</a:t>
            </a:r>
          </a:p>
        </p:txBody>
      </p:sp>
      <p:sp>
        <p:nvSpPr>
          <p:cNvPr id="50248" name="Text Box 72"/>
          <p:cNvSpPr txBox="1">
            <a:spLocks noChangeArrowheads="1"/>
          </p:cNvSpPr>
          <p:nvPr/>
        </p:nvSpPr>
        <p:spPr bwMode="auto">
          <a:xfrm>
            <a:off x="890588" y="1204913"/>
            <a:ext cx="7543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Clr>
                <a:srgbClr val="00FF00"/>
              </a:buClr>
              <a:buFont typeface="Wingdings" pitchFamily="2" charset="2"/>
              <a:buNone/>
              <a:defRPr/>
            </a:pPr>
            <a:r>
              <a:rPr lang="zh-CN" altLang="en-US" sz="2800" b="1" dirty="0">
                <a:effectLst>
                  <a:outerShdw blurRad="38100" dist="38100" dir="2700000" algn="tl">
                    <a:srgbClr val="C0C0C0"/>
                  </a:outerShdw>
                </a:effectLst>
                <a:ea typeface="黑体" pitchFamily="49" charset="-122"/>
              </a:rPr>
              <a:t>回顾关键词</a:t>
            </a:r>
            <a:r>
              <a:rPr lang="zh-CN" altLang="en-US" sz="2800" dirty="0">
                <a:ea typeface="黑体" pitchFamily="49" charset="-122"/>
              </a:rPr>
              <a:t>：字节流</a:t>
            </a:r>
            <a:r>
              <a:rPr lang="en-US" altLang="zh-CN" sz="2800" dirty="0">
                <a:ea typeface="黑体" pitchFamily="49" charset="-122"/>
              </a:rPr>
              <a:t>(</a:t>
            </a:r>
            <a:r>
              <a:rPr lang="en-US" altLang="zh-CN" sz="2800" dirty="0" err="1">
                <a:ea typeface="黑体" pitchFamily="49" charset="-122"/>
              </a:rPr>
              <a:t>InputStream</a:t>
            </a:r>
            <a:r>
              <a:rPr lang="en-US" altLang="zh-CN" sz="2800" dirty="0">
                <a:ea typeface="黑体" pitchFamily="49" charset="-122"/>
              </a:rPr>
              <a:t>\</a:t>
            </a:r>
            <a:r>
              <a:rPr lang="en-US" altLang="zh-CN" sz="2800" dirty="0" err="1">
                <a:ea typeface="黑体" pitchFamily="49" charset="-122"/>
              </a:rPr>
              <a:t>OutputStream</a:t>
            </a:r>
            <a:r>
              <a:rPr lang="en-US" altLang="zh-CN" sz="2800" dirty="0">
                <a:ea typeface="黑体" pitchFamily="49" charset="-122"/>
              </a:rPr>
              <a:t>)</a:t>
            </a:r>
            <a:r>
              <a:rPr lang="zh-CN" altLang="en-US" sz="2800" dirty="0">
                <a:ea typeface="黑体" pitchFamily="49" charset="-122"/>
              </a:rPr>
              <a:t>、字符流</a:t>
            </a:r>
            <a:r>
              <a:rPr lang="en-US" altLang="zh-CN" sz="2800" dirty="0">
                <a:ea typeface="黑体" pitchFamily="49" charset="-122"/>
              </a:rPr>
              <a:t>(Reader\Writer)</a:t>
            </a:r>
            <a:r>
              <a:rPr lang="zh-CN" altLang="en-US" sz="2800" dirty="0">
                <a:ea typeface="黑体" pitchFamily="49" charset="-122"/>
              </a:rPr>
              <a:t>、</a:t>
            </a:r>
            <a:r>
              <a:rPr lang="en-US" altLang="zh-CN" sz="2800" dirty="0">
                <a:ea typeface="黑体" pitchFamily="49" charset="-122"/>
              </a:rPr>
              <a:t>File</a:t>
            </a:r>
            <a:r>
              <a:rPr lang="zh-CN" altLang="en-US" sz="2800" dirty="0">
                <a:ea typeface="黑体" pitchFamily="49" charset="-122"/>
              </a:rPr>
              <a:t>、对象序列化</a:t>
            </a:r>
            <a:r>
              <a:rPr lang="en-US" altLang="zh-CN" sz="2800" dirty="0">
                <a:ea typeface="黑体" pitchFamily="49" charset="-122"/>
              </a:rPr>
              <a:t>(</a:t>
            </a:r>
            <a:r>
              <a:rPr lang="en-US" altLang="zh-CN" sz="2800" dirty="0" err="1">
                <a:ea typeface="黑体" pitchFamily="49" charset="-122"/>
              </a:rPr>
              <a:t>java.io.Serializable</a:t>
            </a:r>
            <a:r>
              <a:rPr lang="en-US" altLang="zh-CN" sz="2800" dirty="0">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pPr eaLnBrk="1" hangingPunct="1">
              <a:defRPr/>
            </a:pPr>
            <a:r>
              <a:rPr lang="en-US" altLang="zh-CN"/>
              <a:t>9.7.4</a:t>
            </a:r>
            <a:r>
              <a:rPr lang="zh-CN" altLang="en-US"/>
              <a:t>、编写事件处理程序</a:t>
            </a:r>
          </a:p>
        </p:txBody>
      </p:sp>
      <p:sp>
        <p:nvSpPr>
          <p:cNvPr id="132099" name="Rectangle 4"/>
          <p:cNvSpPr>
            <a:spLocks noChangeArrowheads="1"/>
          </p:cNvSpPr>
          <p:nvPr/>
        </p:nvSpPr>
        <p:spPr bwMode="auto">
          <a:xfrm>
            <a:off x="703263" y="757238"/>
            <a:ext cx="7493000"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1900" dirty="0" err="1"/>
              <a:t>TestListenMulti</a:t>
            </a:r>
            <a:r>
              <a:rPr lang="en-US" altLang="zh-CN" sz="1900" dirty="0"/>
              <a:t>(String </a:t>
            </a:r>
            <a:r>
              <a:rPr lang="en-US" altLang="zh-CN" sz="1900" dirty="0" err="1"/>
              <a:t>sTitle</a:t>
            </a:r>
            <a:r>
              <a:rPr lang="en-US" altLang="zh-CN" sz="1900" dirty="0"/>
              <a:t>){</a:t>
            </a:r>
          </a:p>
          <a:p>
            <a:pPr lvl="2"/>
            <a:r>
              <a:rPr lang="en-US" altLang="zh-CN" sz="1900" dirty="0"/>
              <a:t>super(</a:t>
            </a:r>
            <a:r>
              <a:rPr lang="en-US" altLang="zh-CN" sz="1900" dirty="0" err="1"/>
              <a:t>sTitle</a:t>
            </a:r>
            <a:r>
              <a:rPr lang="en-US" altLang="zh-CN" sz="1900" dirty="0"/>
              <a:t>);</a:t>
            </a:r>
          </a:p>
          <a:p>
            <a:pPr lvl="2"/>
            <a:r>
              <a:rPr lang="en-US" altLang="zh-CN" sz="1900" dirty="0" err="1"/>
              <a:t>initComponents</a:t>
            </a:r>
            <a:r>
              <a:rPr lang="en-US" altLang="zh-CN" sz="1900" dirty="0"/>
              <a:t>();</a:t>
            </a:r>
          </a:p>
          <a:p>
            <a:pPr lvl="1"/>
            <a:r>
              <a:rPr lang="en-US" altLang="zh-CN" sz="1900" dirty="0"/>
              <a:t>}</a:t>
            </a:r>
          </a:p>
          <a:p>
            <a:pPr lvl="1"/>
            <a:r>
              <a:rPr lang="en-US" altLang="zh-CN" sz="1900" dirty="0">
                <a:solidFill>
                  <a:srgbClr val="FF0000"/>
                </a:solidFill>
              </a:rPr>
              <a:t>public void </a:t>
            </a:r>
            <a:r>
              <a:rPr lang="en-US" altLang="zh-CN" sz="1900" dirty="0" err="1">
                <a:solidFill>
                  <a:srgbClr val="FF0000"/>
                </a:solidFill>
              </a:rPr>
              <a:t>actionPerformed</a:t>
            </a:r>
            <a:r>
              <a:rPr lang="en-US" altLang="zh-CN" sz="1900" dirty="0">
                <a:solidFill>
                  <a:srgbClr val="FF0000"/>
                </a:solidFill>
              </a:rPr>
              <a:t>(</a:t>
            </a:r>
            <a:r>
              <a:rPr lang="en-US" altLang="zh-CN" sz="1900" dirty="0" err="1">
                <a:solidFill>
                  <a:srgbClr val="FF0000"/>
                </a:solidFill>
              </a:rPr>
              <a:t>ActionEvent</a:t>
            </a:r>
            <a:r>
              <a:rPr lang="en-US" altLang="zh-CN" sz="1900" dirty="0">
                <a:solidFill>
                  <a:srgbClr val="FF0000"/>
                </a:solidFill>
              </a:rPr>
              <a:t> e){</a:t>
            </a:r>
          </a:p>
          <a:p>
            <a:pPr lvl="2"/>
            <a:r>
              <a:rPr lang="en-US" altLang="zh-CN" sz="1900" dirty="0" err="1">
                <a:solidFill>
                  <a:srgbClr val="FF0000"/>
                </a:solidFill>
              </a:rPr>
              <a:t>int</a:t>
            </a:r>
            <a:r>
              <a:rPr lang="en-US" altLang="zh-CN" sz="1900" dirty="0">
                <a:solidFill>
                  <a:srgbClr val="FF0000"/>
                </a:solidFill>
              </a:rPr>
              <a:t> </a:t>
            </a:r>
            <a:r>
              <a:rPr lang="en-US" altLang="zh-CN" sz="1900" dirty="0" err="1">
                <a:solidFill>
                  <a:srgbClr val="FF0000"/>
                </a:solidFill>
              </a:rPr>
              <a:t>oldNum</a:t>
            </a:r>
            <a:r>
              <a:rPr lang="en-US" altLang="zh-CN" sz="1900" dirty="0">
                <a:solidFill>
                  <a:srgbClr val="FF0000"/>
                </a:solidFill>
              </a:rPr>
              <a:t> = </a:t>
            </a:r>
            <a:r>
              <a:rPr lang="en-US" altLang="zh-CN" sz="1900" dirty="0" err="1">
                <a:solidFill>
                  <a:srgbClr val="FF0000"/>
                </a:solidFill>
              </a:rPr>
              <a:t>Integer.parseInt</a:t>
            </a:r>
            <a:r>
              <a:rPr lang="en-US" altLang="zh-CN" sz="1900" dirty="0">
                <a:solidFill>
                  <a:srgbClr val="FF0000"/>
                </a:solidFill>
              </a:rPr>
              <a:t>(</a:t>
            </a:r>
            <a:r>
              <a:rPr lang="en-US" altLang="zh-CN" sz="1900" dirty="0" err="1">
                <a:solidFill>
                  <a:srgbClr val="FF0000"/>
                </a:solidFill>
              </a:rPr>
              <a:t>txtNumber.getText</a:t>
            </a:r>
            <a:r>
              <a:rPr lang="en-US" altLang="zh-CN" sz="1900" dirty="0">
                <a:solidFill>
                  <a:srgbClr val="FF0000"/>
                </a:solidFill>
              </a:rPr>
              <a:t>());</a:t>
            </a:r>
          </a:p>
          <a:p>
            <a:pPr lvl="2"/>
            <a:r>
              <a:rPr lang="en-US" altLang="zh-CN" sz="1900" dirty="0" err="1">
                <a:solidFill>
                  <a:srgbClr val="FF0000"/>
                </a:solidFill>
              </a:rPr>
              <a:t>int</a:t>
            </a:r>
            <a:r>
              <a:rPr lang="en-US" altLang="zh-CN" sz="1900" dirty="0">
                <a:solidFill>
                  <a:srgbClr val="FF0000"/>
                </a:solidFill>
              </a:rPr>
              <a:t> </a:t>
            </a:r>
            <a:r>
              <a:rPr lang="en-US" altLang="zh-CN" sz="1900" dirty="0" err="1">
                <a:solidFill>
                  <a:srgbClr val="FF0000"/>
                </a:solidFill>
              </a:rPr>
              <a:t>newNum</a:t>
            </a:r>
            <a:r>
              <a:rPr lang="en-US" altLang="zh-CN" sz="1900" dirty="0">
                <a:solidFill>
                  <a:srgbClr val="FF0000"/>
                </a:solidFill>
              </a:rPr>
              <a:t> = </a:t>
            </a:r>
            <a:r>
              <a:rPr lang="en-US" altLang="zh-CN" sz="1900" dirty="0" err="1">
                <a:solidFill>
                  <a:srgbClr val="FF0000"/>
                </a:solidFill>
              </a:rPr>
              <a:t>oldNum</a:t>
            </a:r>
            <a:r>
              <a:rPr lang="en-US" altLang="zh-CN" sz="1900" dirty="0">
                <a:solidFill>
                  <a:srgbClr val="FF0000"/>
                </a:solidFill>
              </a:rPr>
              <a:t>;</a:t>
            </a:r>
          </a:p>
          <a:p>
            <a:pPr lvl="2"/>
            <a:r>
              <a:rPr lang="en-US" altLang="zh-CN" sz="1900" dirty="0">
                <a:solidFill>
                  <a:srgbClr val="FF0000"/>
                </a:solidFill>
              </a:rPr>
              <a:t>if(</a:t>
            </a:r>
            <a:r>
              <a:rPr lang="en-US" altLang="zh-CN" sz="1900" b="1" dirty="0" err="1">
                <a:solidFill>
                  <a:schemeClr val="accent2"/>
                </a:solidFill>
              </a:rPr>
              <a:t>e.getSource</a:t>
            </a:r>
            <a:r>
              <a:rPr lang="en-US" altLang="zh-CN" sz="1900" b="1" dirty="0">
                <a:solidFill>
                  <a:schemeClr val="accent2"/>
                </a:solidFill>
              </a:rPr>
              <a:t>()</a:t>
            </a:r>
            <a:r>
              <a:rPr lang="en-US" altLang="zh-CN" sz="1900" dirty="0">
                <a:solidFill>
                  <a:srgbClr val="FF0000"/>
                </a:solidFill>
              </a:rPr>
              <a:t>==</a:t>
            </a:r>
            <a:r>
              <a:rPr lang="en-US" altLang="zh-CN" sz="1900" dirty="0" err="1">
                <a:solidFill>
                  <a:srgbClr val="FF0000"/>
                </a:solidFill>
              </a:rPr>
              <a:t>btnInc</a:t>
            </a:r>
            <a:r>
              <a:rPr lang="en-US" altLang="zh-CN" sz="1900" dirty="0">
                <a:solidFill>
                  <a:srgbClr val="FF0000"/>
                </a:solidFill>
              </a:rPr>
              <a:t>)//</a:t>
            </a:r>
            <a:r>
              <a:rPr lang="zh-CN" altLang="en-US" sz="1900" dirty="0">
                <a:solidFill>
                  <a:srgbClr val="FF0000"/>
                </a:solidFill>
              </a:rPr>
              <a:t>点击了</a:t>
            </a:r>
            <a:r>
              <a:rPr lang="en-US" altLang="zh-CN" sz="1900" dirty="0" err="1">
                <a:solidFill>
                  <a:srgbClr val="FF0000"/>
                </a:solidFill>
              </a:rPr>
              <a:t>btnInc</a:t>
            </a:r>
            <a:r>
              <a:rPr lang="zh-CN" altLang="en-US" sz="1900" dirty="0">
                <a:solidFill>
                  <a:srgbClr val="FF0000"/>
                </a:solidFill>
              </a:rPr>
              <a:t>按钮</a:t>
            </a:r>
          </a:p>
          <a:p>
            <a:pPr lvl="3"/>
            <a:r>
              <a:rPr lang="en-US" altLang="zh-CN" sz="1900" dirty="0" err="1">
                <a:solidFill>
                  <a:srgbClr val="FF0000"/>
                </a:solidFill>
              </a:rPr>
              <a:t>newNum</a:t>
            </a:r>
            <a:r>
              <a:rPr lang="en-US" altLang="zh-CN" sz="1900" dirty="0">
                <a:solidFill>
                  <a:srgbClr val="FF0000"/>
                </a:solidFill>
              </a:rPr>
              <a:t>++;</a:t>
            </a:r>
          </a:p>
          <a:p>
            <a:pPr lvl="2"/>
            <a:r>
              <a:rPr lang="en-US" altLang="zh-CN" sz="1900" dirty="0">
                <a:solidFill>
                  <a:srgbClr val="FF0000"/>
                </a:solidFill>
              </a:rPr>
              <a:t>else if (</a:t>
            </a:r>
            <a:r>
              <a:rPr lang="en-US" altLang="zh-CN" sz="1900" b="1" dirty="0" err="1">
                <a:solidFill>
                  <a:schemeClr val="accent2"/>
                </a:solidFill>
              </a:rPr>
              <a:t>e.getSource</a:t>
            </a:r>
            <a:r>
              <a:rPr lang="en-US" altLang="zh-CN" sz="1900" b="1" dirty="0">
                <a:solidFill>
                  <a:schemeClr val="accent2"/>
                </a:solidFill>
              </a:rPr>
              <a:t>()</a:t>
            </a:r>
            <a:r>
              <a:rPr lang="en-US" altLang="zh-CN" sz="1900" dirty="0">
                <a:solidFill>
                  <a:srgbClr val="FF0000"/>
                </a:solidFill>
              </a:rPr>
              <a:t>==</a:t>
            </a:r>
            <a:r>
              <a:rPr lang="en-US" altLang="zh-CN" sz="1900" dirty="0" err="1">
                <a:solidFill>
                  <a:srgbClr val="FF0000"/>
                </a:solidFill>
              </a:rPr>
              <a:t>btnDec</a:t>
            </a:r>
            <a:r>
              <a:rPr lang="en-US" altLang="zh-CN" sz="1900" dirty="0">
                <a:solidFill>
                  <a:srgbClr val="FF0000"/>
                </a:solidFill>
              </a:rPr>
              <a:t>)//</a:t>
            </a:r>
            <a:r>
              <a:rPr lang="zh-CN" altLang="en-US" sz="1900" dirty="0">
                <a:solidFill>
                  <a:srgbClr val="FF0000"/>
                </a:solidFill>
              </a:rPr>
              <a:t>点击了</a:t>
            </a:r>
            <a:r>
              <a:rPr lang="en-US" altLang="zh-CN" sz="1900" dirty="0" err="1">
                <a:solidFill>
                  <a:srgbClr val="FF0000"/>
                </a:solidFill>
              </a:rPr>
              <a:t>btnDec</a:t>
            </a:r>
            <a:r>
              <a:rPr lang="zh-CN" altLang="en-US" sz="1900" dirty="0">
                <a:solidFill>
                  <a:srgbClr val="FF0000"/>
                </a:solidFill>
              </a:rPr>
              <a:t>按钮</a:t>
            </a:r>
          </a:p>
          <a:p>
            <a:pPr lvl="3"/>
            <a:r>
              <a:rPr lang="en-US" altLang="zh-CN" sz="1900" dirty="0" err="1">
                <a:solidFill>
                  <a:srgbClr val="FF0000"/>
                </a:solidFill>
              </a:rPr>
              <a:t>newNum</a:t>
            </a:r>
            <a:r>
              <a:rPr lang="en-US" altLang="zh-CN" sz="1900" dirty="0">
                <a:solidFill>
                  <a:srgbClr val="FF0000"/>
                </a:solidFill>
              </a:rPr>
              <a:t>--;</a:t>
            </a:r>
          </a:p>
          <a:p>
            <a:pPr lvl="2"/>
            <a:r>
              <a:rPr lang="en-US" altLang="zh-CN" sz="1900" dirty="0">
                <a:solidFill>
                  <a:srgbClr val="FF0000"/>
                </a:solidFill>
              </a:rPr>
              <a:t>		</a:t>
            </a:r>
          </a:p>
          <a:p>
            <a:pPr lvl="2"/>
            <a:r>
              <a:rPr lang="en-US" altLang="zh-CN" sz="1900" dirty="0" err="1">
                <a:solidFill>
                  <a:srgbClr val="FF0000"/>
                </a:solidFill>
              </a:rPr>
              <a:t>txtNumber.setText</a:t>
            </a:r>
            <a:r>
              <a:rPr lang="en-US" altLang="zh-CN" sz="1900" dirty="0">
                <a:solidFill>
                  <a:srgbClr val="FF0000"/>
                </a:solidFill>
              </a:rPr>
              <a:t>(</a:t>
            </a:r>
            <a:r>
              <a:rPr lang="en-US" altLang="zh-CN" sz="1900" dirty="0" err="1">
                <a:solidFill>
                  <a:srgbClr val="FF0000"/>
                </a:solidFill>
              </a:rPr>
              <a:t>String.valueOf</a:t>
            </a:r>
            <a:r>
              <a:rPr lang="en-US" altLang="zh-CN" sz="1900" dirty="0">
                <a:solidFill>
                  <a:srgbClr val="FF0000"/>
                </a:solidFill>
              </a:rPr>
              <a:t>(</a:t>
            </a:r>
            <a:r>
              <a:rPr lang="en-US" altLang="zh-CN" sz="1900" dirty="0" err="1">
                <a:solidFill>
                  <a:srgbClr val="FF0000"/>
                </a:solidFill>
              </a:rPr>
              <a:t>newNum</a:t>
            </a:r>
            <a:r>
              <a:rPr lang="en-US" altLang="zh-CN" sz="1900" dirty="0">
                <a:solidFill>
                  <a:srgbClr val="FF0000"/>
                </a:solidFill>
              </a:rPr>
              <a:t>));</a:t>
            </a:r>
          </a:p>
          <a:p>
            <a:pPr lvl="1"/>
            <a:r>
              <a:rPr lang="en-US" altLang="zh-CN" sz="1900" dirty="0">
                <a:solidFill>
                  <a:srgbClr val="FF0000"/>
                </a:solidFill>
              </a:rPr>
              <a:t>}</a:t>
            </a:r>
          </a:p>
          <a:p>
            <a:pPr lvl="1"/>
            <a:r>
              <a:rPr lang="en-US" altLang="zh-CN" sz="1900" dirty="0"/>
              <a:t>public static void main(String </a:t>
            </a:r>
            <a:r>
              <a:rPr lang="en-US" altLang="zh-CN" sz="1900" dirty="0" err="1"/>
              <a:t>args</a:t>
            </a:r>
            <a:r>
              <a:rPr lang="en-US" altLang="zh-CN" sz="1900" dirty="0"/>
              <a:t>[]) {</a:t>
            </a:r>
          </a:p>
          <a:p>
            <a:pPr lvl="2"/>
            <a:r>
              <a:rPr lang="en-US" altLang="zh-CN" sz="1900" dirty="0" err="1"/>
              <a:t>TestListenMulti</a:t>
            </a:r>
            <a:r>
              <a:rPr lang="en-US" altLang="zh-CN" sz="1900" dirty="0"/>
              <a:t> f = new </a:t>
            </a:r>
            <a:r>
              <a:rPr lang="en-US" altLang="zh-CN" sz="1900" dirty="0" err="1"/>
              <a:t>TestListenMulti</a:t>
            </a:r>
            <a:r>
              <a:rPr lang="en-US" altLang="zh-CN" sz="1900" dirty="0"/>
              <a:t> ("</a:t>
            </a:r>
            <a:r>
              <a:rPr lang="zh-CN" altLang="en-US" sz="1900" dirty="0"/>
              <a:t>监听多个组件事件</a:t>
            </a:r>
            <a:r>
              <a:rPr lang="en-US" altLang="zh-CN" sz="1900" dirty="0"/>
              <a:t>");</a:t>
            </a:r>
          </a:p>
          <a:p>
            <a:pPr lvl="2"/>
            <a:r>
              <a:rPr lang="en-US" altLang="zh-CN" sz="1900" dirty="0" err="1"/>
              <a:t>f.setVisible</a:t>
            </a:r>
            <a:r>
              <a:rPr lang="en-US" altLang="zh-CN" sz="1900" dirty="0"/>
              <a:t>(true);</a:t>
            </a:r>
          </a:p>
          <a:p>
            <a:pPr lvl="1"/>
            <a:r>
              <a:rPr lang="en-US" altLang="zh-CN" sz="1900" dirty="0"/>
              <a:t>}</a:t>
            </a:r>
          </a:p>
          <a:p>
            <a:r>
              <a:rPr lang="en-US" altLang="zh-CN" sz="1900" dirty="0"/>
              <a:t>}</a:t>
            </a:r>
          </a:p>
        </p:txBody>
      </p:sp>
      <p:pic>
        <p:nvPicPr>
          <p:cNvPr id="480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938" y="881063"/>
            <a:ext cx="338772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3924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0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133123"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24"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133125"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26"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133127"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133128"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33129"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33130" name="AutoShape 10"/>
          <p:cNvSpPr>
            <a:spLocks noChangeArrowheads="1"/>
          </p:cNvSpPr>
          <p:nvPr/>
        </p:nvSpPr>
        <p:spPr bwMode="auto">
          <a:xfrm>
            <a:off x="6918325" y="4730750"/>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1"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32"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133133"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34"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133135"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36"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133137"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38"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133139"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40"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133141"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42"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133143"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44"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133145"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3146"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extLst>
      <p:ext uri="{BB962C8B-B14F-4D97-AF65-F5344CB8AC3E}">
        <p14:creationId xmlns:p14="http://schemas.microsoft.com/office/powerpoint/2010/main" val="3500485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eaLnBrk="1" hangingPunct="1">
              <a:defRPr/>
            </a:pPr>
            <a:r>
              <a:rPr lang="en-US" altLang="zh-CN"/>
              <a:t>9.8</a:t>
            </a:r>
            <a:r>
              <a:rPr lang="zh-CN" altLang="en-US"/>
              <a:t>、鼠标事件处理</a:t>
            </a:r>
          </a:p>
        </p:txBody>
      </p:sp>
      <p:sp>
        <p:nvSpPr>
          <p:cNvPr id="134147" name="Rectangle 5"/>
          <p:cNvSpPr>
            <a:spLocks noChangeArrowheads="1"/>
          </p:cNvSpPr>
          <p:nvPr/>
        </p:nvSpPr>
        <p:spPr bwMode="auto">
          <a:xfrm>
            <a:off x="406400" y="992188"/>
            <a:ext cx="83359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800"/>
              <a:t>鼠标事件的监听器接口有</a:t>
            </a:r>
            <a:r>
              <a:rPr lang="en-US" altLang="zh-CN" sz="1800"/>
              <a:t>MouseListener(</a:t>
            </a:r>
            <a:r>
              <a:rPr lang="zh-CN" altLang="en-US" sz="1800"/>
              <a:t>鼠标事件</a:t>
            </a:r>
            <a:r>
              <a:rPr lang="en-US" altLang="zh-CN" sz="1800"/>
              <a:t>)</a:t>
            </a:r>
            <a:r>
              <a:rPr lang="zh-CN" altLang="en-US" sz="1800"/>
              <a:t>、</a:t>
            </a:r>
            <a:r>
              <a:rPr lang="en-US" altLang="zh-CN" sz="1800"/>
              <a:t>MouseMotionListener(</a:t>
            </a:r>
            <a:r>
              <a:rPr lang="zh-CN" altLang="en-US" sz="1800"/>
              <a:t>鼠标移动事件</a:t>
            </a:r>
            <a:r>
              <a:rPr lang="en-US" altLang="zh-CN" sz="1800"/>
              <a:t>)</a:t>
            </a:r>
            <a:r>
              <a:rPr lang="zh-CN" altLang="en-US" sz="1800"/>
              <a:t>和</a:t>
            </a:r>
            <a:r>
              <a:rPr lang="en-US" altLang="zh-CN" sz="1800"/>
              <a:t>MouseWheelListener(</a:t>
            </a:r>
            <a:r>
              <a:rPr lang="zh-CN" altLang="en-US" sz="1800"/>
              <a:t>鼠标滚轮事件</a:t>
            </a:r>
            <a:r>
              <a:rPr lang="en-US" altLang="zh-CN" sz="1800"/>
              <a:t>)</a:t>
            </a:r>
            <a:r>
              <a:rPr lang="zh-CN" altLang="en-US" sz="1800"/>
              <a:t>，前两个接口中的鼠标事件对应的类为</a:t>
            </a:r>
            <a:r>
              <a:rPr lang="en-US" altLang="zh-CN" sz="1800"/>
              <a:t>MouseEvent</a:t>
            </a:r>
            <a:r>
              <a:rPr lang="zh-CN" altLang="en-US" sz="1800"/>
              <a:t>，鼠标滚轮事件则对应</a:t>
            </a:r>
            <a:r>
              <a:rPr lang="en-US" altLang="zh-CN" sz="1800"/>
              <a:t>MouseWheelEvent</a:t>
            </a:r>
            <a:r>
              <a:rPr lang="zh-CN" altLang="en-US" sz="1800"/>
              <a:t>。 </a:t>
            </a:r>
          </a:p>
        </p:txBody>
      </p:sp>
      <p:graphicFrame>
        <p:nvGraphicFramePr>
          <p:cNvPr id="340131" name="Group 163"/>
          <p:cNvGraphicFramePr>
            <a:graphicFrameLocks noGrp="1"/>
          </p:cNvGraphicFramePr>
          <p:nvPr>
            <p:ph idx="1"/>
          </p:nvPr>
        </p:nvGraphicFramePr>
        <p:xfrm>
          <a:off x="554038" y="1992313"/>
          <a:ext cx="8040687" cy="4114804"/>
        </p:xfrm>
        <a:graphic>
          <a:graphicData uri="http://schemas.openxmlformats.org/drawingml/2006/table">
            <a:tbl>
              <a:tblPr/>
              <a:tblGrid>
                <a:gridCol w="3138487">
                  <a:extLst>
                    <a:ext uri="{9D8B030D-6E8A-4147-A177-3AD203B41FA5}">
                      <a16:colId xmlns:a16="http://schemas.microsoft.com/office/drawing/2014/main" val="20000"/>
                    </a:ext>
                  </a:extLst>
                </a:gridCol>
                <a:gridCol w="4902200">
                  <a:extLst>
                    <a:ext uri="{9D8B030D-6E8A-4147-A177-3AD203B41FA5}">
                      <a16:colId xmlns:a16="http://schemas.microsoft.com/office/drawing/2014/main" val="20001"/>
                    </a:ext>
                  </a:extLst>
                </a:gridCol>
              </a:tblGrid>
              <a:tr h="4111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MouseEvent</a:t>
                      </a: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常用的常量与方法</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常量或方法定义</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MouseEvent.MOUSE_PRESSED</a:t>
                      </a:r>
                      <a:endParaRPr kumimoji="1" lang="en-US" altLang="zh-CN"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鼠标按下</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MouseEvent.MOUSE_CLICKED</a:t>
                      </a:r>
                      <a:endParaRPr kumimoji="1" lang="en-US" altLang="zh-CN"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鼠标单击</a:t>
                      </a: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按下并释放鼠标按键</a:t>
                      </a: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MouseEvent.MOUSE_RELEASED</a:t>
                      </a:r>
                      <a:endParaRPr kumimoji="1" lang="en-US" altLang="zh-CN"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鼠标松开</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MouseEvent.MOUSE_ENTERED</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鼠标进入</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MouseEvent.MOUSE_EXITED</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鼠标离开</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412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int getX()</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取得鼠标的</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坐标</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int getY()</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取得鼠标的</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Y</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坐标</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int getClickCount() </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取得鼠标连续单击的次数</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72931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eaLnBrk="1" hangingPunct="1">
              <a:defRPr/>
            </a:pPr>
            <a:r>
              <a:rPr lang="en-US" altLang="zh-CN"/>
              <a:t>9.8</a:t>
            </a:r>
            <a:r>
              <a:rPr lang="zh-CN" altLang="en-US"/>
              <a:t>、鼠标事件处理</a:t>
            </a:r>
          </a:p>
        </p:txBody>
      </p:sp>
      <p:sp>
        <p:nvSpPr>
          <p:cNvPr id="135171" name="Rectangle 49"/>
          <p:cNvSpPr>
            <a:spLocks noChangeArrowheads="1"/>
          </p:cNvSpPr>
          <p:nvPr/>
        </p:nvSpPr>
        <p:spPr bwMode="auto">
          <a:xfrm>
            <a:off x="681038" y="785813"/>
            <a:ext cx="776128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import </a:t>
            </a:r>
            <a:r>
              <a:rPr lang="en-US" altLang="zh-CN" sz="1800" dirty="0" err="1"/>
              <a:t>java.awt</a:t>
            </a:r>
            <a:r>
              <a:rPr lang="en-US" altLang="zh-CN" sz="1800" dirty="0"/>
              <a:t>.*;</a:t>
            </a:r>
          </a:p>
          <a:p>
            <a:r>
              <a:rPr lang="en-US" altLang="zh-CN" sz="1800" dirty="0"/>
              <a:t>import </a:t>
            </a:r>
            <a:r>
              <a:rPr lang="en-US" altLang="zh-CN" sz="1800" dirty="0" err="1"/>
              <a:t>java.awt.event</a:t>
            </a:r>
            <a:r>
              <a:rPr lang="en-US" altLang="zh-CN" sz="1800" dirty="0"/>
              <a:t>.*;</a:t>
            </a:r>
          </a:p>
          <a:p>
            <a:r>
              <a:rPr lang="en-US" altLang="zh-CN" sz="1800" dirty="0"/>
              <a:t>import </a:t>
            </a:r>
            <a:r>
              <a:rPr lang="en-US" altLang="zh-CN" sz="1800" dirty="0" err="1"/>
              <a:t>javax.swing</a:t>
            </a:r>
            <a:r>
              <a:rPr lang="en-US" altLang="zh-CN" sz="1800" dirty="0"/>
              <a:t>.*;</a:t>
            </a:r>
          </a:p>
          <a:p>
            <a:r>
              <a:rPr lang="en-US" altLang="zh-CN" sz="1800" dirty="0"/>
              <a:t>class </a:t>
            </a:r>
            <a:r>
              <a:rPr lang="en-US" altLang="zh-CN" sz="1800" dirty="0" err="1"/>
              <a:t>MousePanel</a:t>
            </a:r>
            <a:r>
              <a:rPr lang="en-US" altLang="zh-CN" sz="1800" dirty="0"/>
              <a:t> extends </a:t>
            </a:r>
            <a:r>
              <a:rPr lang="en-US" altLang="zh-CN" sz="1800" dirty="0" err="1"/>
              <a:t>JPanel</a:t>
            </a:r>
            <a:r>
              <a:rPr lang="en-US" altLang="zh-CN" sz="1800" dirty="0"/>
              <a:t>{</a:t>
            </a:r>
          </a:p>
          <a:p>
            <a:pPr lvl="1"/>
            <a:r>
              <a:rPr lang="en-US" altLang="zh-CN" sz="1800" dirty="0" err="1"/>
              <a:t>int</a:t>
            </a:r>
            <a:r>
              <a:rPr lang="en-US" altLang="zh-CN" sz="1800" dirty="0"/>
              <a:t> </a:t>
            </a:r>
            <a:r>
              <a:rPr lang="en-US" altLang="zh-CN" sz="1800" dirty="0" err="1"/>
              <a:t>x_pos,y_pos</a:t>
            </a:r>
            <a:r>
              <a:rPr lang="en-US" altLang="zh-CN" sz="1800" dirty="0"/>
              <a:t>;</a:t>
            </a:r>
          </a:p>
          <a:p>
            <a:pPr lvl="1"/>
            <a:r>
              <a:rPr lang="en-US" altLang="zh-CN" sz="1800" dirty="0" err="1"/>
              <a:t>MousePanel</a:t>
            </a:r>
            <a:r>
              <a:rPr lang="en-US" altLang="zh-CN" sz="1800" dirty="0"/>
              <a:t>(){</a:t>
            </a:r>
          </a:p>
          <a:p>
            <a:pPr lvl="1"/>
            <a:r>
              <a:rPr lang="en-US" altLang="zh-CN" sz="1800" dirty="0"/>
              <a:t>//</a:t>
            </a:r>
            <a:r>
              <a:rPr lang="zh-CN" altLang="en-US" sz="1800" dirty="0"/>
              <a:t>注册鼠标事件监听器，并用匿名类来实现事件处理程序</a:t>
            </a:r>
          </a:p>
          <a:p>
            <a:pPr lvl="1"/>
            <a:r>
              <a:rPr lang="en-US" altLang="zh-CN" sz="1800" dirty="0"/>
              <a:t>//</a:t>
            </a:r>
            <a:r>
              <a:rPr lang="zh-CN" altLang="en-US" sz="1800" dirty="0"/>
              <a:t>注意，必须实现</a:t>
            </a:r>
            <a:r>
              <a:rPr lang="en-US" altLang="zh-CN" sz="1800" dirty="0"/>
              <a:t>(</a:t>
            </a:r>
            <a:r>
              <a:rPr lang="zh-CN" altLang="en-US" sz="1800" dirty="0"/>
              <a:t>覆盖</a:t>
            </a:r>
            <a:r>
              <a:rPr lang="en-US" altLang="zh-CN" sz="1800" dirty="0"/>
              <a:t>)</a:t>
            </a:r>
            <a:r>
              <a:rPr lang="zh-CN" altLang="en-US" sz="1800" dirty="0"/>
              <a:t>接口中的全部方法，哪怕实现代码一句也没有</a:t>
            </a:r>
          </a:p>
          <a:p>
            <a:pPr lvl="1"/>
            <a:r>
              <a:rPr lang="en-US" altLang="zh-CN" sz="1800" b="1" dirty="0" err="1">
                <a:solidFill>
                  <a:srgbClr val="6600FF"/>
                </a:solidFill>
              </a:rPr>
              <a:t>addMouseListener</a:t>
            </a:r>
            <a:r>
              <a:rPr lang="en-US" altLang="zh-CN" sz="1800" b="1" dirty="0">
                <a:solidFill>
                  <a:srgbClr val="6600FF"/>
                </a:solidFill>
              </a:rPr>
              <a:t>(new </a:t>
            </a:r>
            <a:r>
              <a:rPr lang="en-US" altLang="zh-CN" sz="1800" b="1" dirty="0" err="1">
                <a:solidFill>
                  <a:srgbClr val="6600FF"/>
                </a:solidFill>
              </a:rPr>
              <a:t>MouseListener</a:t>
            </a:r>
            <a:r>
              <a:rPr lang="en-US" altLang="zh-CN" sz="1800" b="1" dirty="0">
                <a:solidFill>
                  <a:srgbClr val="6600FF"/>
                </a:solidFill>
              </a:rPr>
              <a:t>() {</a:t>
            </a:r>
          </a:p>
          <a:p>
            <a:pPr lvl="1"/>
            <a:r>
              <a:rPr lang="en-US" altLang="zh-CN" sz="1800" b="1" dirty="0">
                <a:solidFill>
                  <a:srgbClr val="6600FF"/>
                </a:solidFill>
              </a:rPr>
              <a:t>        public void </a:t>
            </a:r>
            <a:r>
              <a:rPr lang="en-US" altLang="zh-CN" sz="1800" b="1" dirty="0" err="1">
                <a:solidFill>
                  <a:srgbClr val="6600FF"/>
                </a:solidFill>
              </a:rPr>
              <a:t>mouseClicked</a:t>
            </a:r>
            <a:r>
              <a:rPr lang="en-US" altLang="zh-CN" sz="1800" b="1" dirty="0">
                <a:solidFill>
                  <a:srgbClr val="6600FF"/>
                </a:solidFill>
              </a:rPr>
              <a:t>(</a:t>
            </a:r>
            <a:r>
              <a:rPr lang="en-US" altLang="zh-CN" sz="1800" b="1" dirty="0" err="1">
                <a:solidFill>
                  <a:srgbClr val="6600FF"/>
                </a:solidFill>
              </a:rPr>
              <a:t>MouseEvent</a:t>
            </a:r>
            <a:r>
              <a:rPr lang="en-US" altLang="zh-CN" sz="1800" b="1" dirty="0">
                <a:solidFill>
                  <a:srgbClr val="6600FF"/>
                </a:solidFill>
              </a:rPr>
              <a:t> e) {}</a:t>
            </a:r>
          </a:p>
          <a:p>
            <a:pPr lvl="1"/>
            <a:r>
              <a:rPr lang="en-US" altLang="zh-CN" sz="1800" b="1" dirty="0">
                <a:solidFill>
                  <a:srgbClr val="6600FF"/>
                </a:solidFill>
              </a:rPr>
              <a:t>        public void </a:t>
            </a:r>
            <a:r>
              <a:rPr lang="en-US" altLang="zh-CN" sz="1800" b="1" dirty="0" err="1">
                <a:solidFill>
                  <a:srgbClr val="6600FF"/>
                </a:solidFill>
              </a:rPr>
              <a:t>mouseClicked</a:t>
            </a:r>
            <a:r>
              <a:rPr lang="en-US" altLang="zh-CN" sz="1800" b="1" dirty="0">
                <a:solidFill>
                  <a:srgbClr val="6600FF"/>
                </a:solidFill>
              </a:rPr>
              <a:t>(</a:t>
            </a:r>
            <a:r>
              <a:rPr lang="en-US" altLang="zh-CN" sz="1800" b="1" dirty="0" err="1">
                <a:solidFill>
                  <a:srgbClr val="6600FF"/>
                </a:solidFill>
              </a:rPr>
              <a:t>MouseEvent</a:t>
            </a:r>
            <a:r>
              <a:rPr lang="en-US" altLang="zh-CN" sz="1800" b="1" dirty="0">
                <a:solidFill>
                  <a:srgbClr val="6600FF"/>
                </a:solidFill>
              </a:rPr>
              <a:t> e){}</a:t>
            </a:r>
          </a:p>
          <a:p>
            <a:pPr lvl="2"/>
            <a:r>
              <a:rPr lang="en-US" altLang="zh-CN" sz="1800" b="1" dirty="0">
                <a:solidFill>
                  <a:srgbClr val="6600FF"/>
                </a:solidFill>
              </a:rPr>
              <a:t>public void </a:t>
            </a:r>
            <a:r>
              <a:rPr lang="en-US" altLang="zh-CN" sz="1800" b="1" dirty="0" err="1">
                <a:solidFill>
                  <a:srgbClr val="6600FF"/>
                </a:solidFill>
              </a:rPr>
              <a:t>mouseEntered</a:t>
            </a:r>
            <a:r>
              <a:rPr lang="en-US" altLang="zh-CN" sz="1800" b="1" dirty="0">
                <a:solidFill>
                  <a:srgbClr val="6600FF"/>
                </a:solidFill>
              </a:rPr>
              <a:t>(</a:t>
            </a:r>
            <a:r>
              <a:rPr lang="en-US" altLang="zh-CN" sz="1800" b="1" dirty="0" err="1">
                <a:solidFill>
                  <a:srgbClr val="6600FF"/>
                </a:solidFill>
              </a:rPr>
              <a:t>MouseEvent</a:t>
            </a:r>
            <a:r>
              <a:rPr lang="en-US" altLang="zh-CN" sz="1800" b="1" dirty="0">
                <a:solidFill>
                  <a:srgbClr val="6600FF"/>
                </a:solidFill>
              </a:rPr>
              <a:t> e){}</a:t>
            </a:r>
          </a:p>
          <a:p>
            <a:pPr lvl="2"/>
            <a:r>
              <a:rPr lang="en-US" altLang="zh-CN" sz="1800" b="1" dirty="0">
                <a:solidFill>
                  <a:srgbClr val="6600FF"/>
                </a:solidFill>
              </a:rPr>
              <a:t>public void </a:t>
            </a:r>
            <a:r>
              <a:rPr lang="en-US" altLang="zh-CN" sz="1800" b="1" dirty="0" err="1">
                <a:solidFill>
                  <a:srgbClr val="6600FF"/>
                </a:solidFill>
              </a:rPr>
              <a:t>mouseExited</a:t>
            </a:r>
            <a:r>
              <a:rPr lang="en-US" altLang="zh-CN" sz="1800" b="1" dirty="0">
                <a:solidFill>
                  <a:srgbClr val="6600FF"/>
                </a:solidFill>
              </a:rPr>
              <a:t>(</a:t>
            </a:r>
            <a:r>
              <a:rPr lang="en-US" altLang="zh-CN" sz="1800" b="1" dirty="0" err="1">
                <a:solidFill>
                  <a:srgbClr val="6600FF"/>
                </a:solidFill>
              </a:rPr>
              <a:t>MouseEvent</a:t>
            </a:r>
            <a:r>
              <a:rPr lang="en-US" altLang="zh-CN" sz="1800" b="1" dirty="0">
                <a:solidFill>
                  <a:srgbClr val="6600FF"/>
                </a:solidFill>
              </a:rPr>
              <a:t> e){}</a:t>
            </a:r>
          </a:p>
          <a:p>
            <a:pPr lvl="2"/>
            <a:r>
              <a:rPr lang="en-US" altLang="zh-CN" sz="1800" b="1" dirty="0">
                <a:solidFill>
                  <a:srgbClr val="6600FF"/>
                </a:solidFill>
              </a:rPr>
              <a:t>public void </a:t>
            </a:r>
            <a:r>
              <a:rPr lang="en-US" altLang="zh-CN" sz="1800" b="1" dirty="0" err="1">
                <a:solidFill>
                  <a:srgbClr val="6600FF"/>
                </a:solidFill>
              </a:rPr>
              <a:t>mouseReleasedsePressed</a:t>
            </a:r>
            <a:r>
              <a:rPr lang="en-US" altLang="zh-CN" sz="1800" b="1" dirty="0">
                <a:solidFill>
                  <a:srgbClr val="6600FF"/>
                </a:solidFill>
              </a:rPr>
              <a:t>(</a:t>
            </a:r>
            <a:r>
              <a:rPr lang="en-US" altLang="zh-CN" sz="1800" b="1" dirty="0" err="1">
                <a:solidFill>
                  <a:srgbClr val="6600FF"/>
                </a:solidFill>
              </a:rPr>
              <a:t>MouseEvent</a:t>
            </a:r>
            <a:r>
              <a:rPr lang="en-US" altLang="zh-CN" sz="1800" b="1" dirty="0">
                <a:solidFill>
                  <a:srgbClr val="6600FF"/>
                </a:solidFill>
              </a:rPr>
              <a:t> e){</a:t>
            </a:r>
          </a:p>
          <a:p>
            <a:pPr lvl="3"/>
            <a:r>
              <a:rPr lang="en-US" altLang="zh-CN" sz="1800" b="1" dirty="0" err="1">
                <a:solidFill>
                  <a:srgbClr val="6600FF"/>
                </a:solidFill>
              </a:rPr>
              <a:t>x_pos</a:t>
            </a:r>
            <a:r>
              <a:rPr lang="en-US" altLang="zh-CN" sz="1800" b="1" dirty="0">
                <a:solidFill>
                  <a:srgbClr val="6600FF"/>
                </a:solidFill>
              </a:rPr>
              <a:t>=</a:t>
            </a:r>
            <a:r>
              <a:rPr lang="en-US" altLang="zh-CN" sz="1800" b="1" dirty="0" err="1">
                <a:solidFill>
                  <a:srgbClr val="6600FF"/>
                </a:solidFill>
              </a:rPr>
              <a:t>e.getX</a:t>
            </a:r>
            <a:r>
              <a:rPr lang="en-US" altLang="zh-CN" sz="1800" b="1" dirty="0">
                <a:solidFill>
                  <a:srgbClr val="6600FF"/>
                </a:solidFill>
              </a:rPr>
              <a:t>();</a:t>
            </a:r>
          </a:p>
          <a:p>
            <a:pPr lvl="3"/>
            <a:r>
              <a:rPr lang="en-US" altLang="zh-CN" sz="1800" b="1" dirty="0" err="1">
                <a:solidFill>
                  <a:srgbClr val="6600FF"/>
                </a:solidFill>
              </a:rPr>
              <a:t>y_pos</a:t>
            </a:r>
            <a:r>
              <a:rPr lang="en-US" altLang="zh-CN" sz="1800" b="1" dirty="0">
                <a:solidFill>
                  <a:srgbClr val="6600FF"/>
                </a:solidFill>
              </a:rPr>
              <a:t>=</a:t>
            </a:r>
            <a:r>
              <a:rPr lang="en-US" altLang="zh-CN" sz="1800" b="1" dirty="0" err="1">
                <a:solidFill>
                  <a:srgbClr val="6600FF"/>
                </a:solidFill>
              </a:rPr>
              <a:t>e.getY</a:t>
            </a:r>
            <a:r>
              <a:rPr lang="en-US" altLang="zh-CN" sz="1800" b="1" dirty="0">
                <a:solidFill>
                  <a:srgbClr val="6600FF"/>
                </a:solidFill>
              </a:rPr>
              <a:t>();</a:t>
            </a:r>
          </a:p>
          <a:p>
            <a:pPr lvl="3"/>
            <a:r>
              <a:rPr lang="en-US" altLang="zh-CN" sz="1800" b="1" dirty="0">
                <a:solidFill>
                  <a:srgbClr val="6600FF"/>
                </a:solidFill>
              </a:rPr>
              <a:t>repaint();//</a:t>
            </a:r>
            <a:r>
              <a:rPr lang="zh-CN" altLang="en-US" sz="1800" b="1" dirty="0">
                <a:solidFill>
                  <a:srgbClr val="6600FF"/>
                </a:solidFill>
              </a:rPr>
              <a:t>本方法会自动触发</a:t>
            </a:r>
            <a:r>
              <a:rPr lang="en-US" altLang="zh-CN" sz="1800" b="1" dirty="0" err="1">
                <a:solidFill>
                  <a:srgbClr val="6600FF"/>
                </a:solidFill>
              </a:rPr>
              <a:t>paintComponent</a:t>
            </a:r>
            <a:r>
              <a:rPr lang="zh-CN" altLang="en-US" sz="1800" b="1" dirty="0">
                <a:solidFill>
                  <a:srgbClr val="6600FF"/>
                </a:solidFill>
              </a:rPr>
              <a:t>方法的运行</a:t>
            </a:r>
          </a:p>
          <a:p>
            <a:pPr lvl="2"/>
            <a:r>
              <a:rPr lang="en-US" altLang="zh-CN" sz="1800" b="1" dirty="0">
                <a:solidFill>
                  <a:srgbClr val="6600FF"/>
                </a:solidFill>
              </a:rPr>
              <a:t>}			</a:t>
            </a:r>
          </a:p>
          <a:p>
            <a:pPr lvl="1"/>
            <a:r>
              <a:rPr lang="en-US" altLang="zh-CN" sz="1800" b="1" dirty="0">
                <a:solidFill>
                  <a:srgbClr val="6600FF"/>
                </a:solidFill>
              </a:rPr>
              <a:t>});</a:t>
            </a:r>
          </a:p>
        </p:txBody>
      </p:sp>
    </p:spTree>
    <p:extLst>
      <p:ext uri="{BB962C8B-B14F-4D97-AF65-F5344CB8AC3E}">
        <p14:creationId xmlns:p14="http://schemas.microsoft.com/office/powerpoint/2010/main" val="129167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eaLnBrk="1" hangingPunct="1">
              <a:defRPr/>
            </a:pPr>
            <a:r>
              <a:rPr lang="en-US" altLang="zh-CN"/>
              <a:t>9.8</a:t>
            </a:r>
            <a:r>
              <a:rPr lang="zh-CN" altLang="en-US"/>
              <a:t>、鼠标事件处理</a:t>
            </a:r>
          </a:p>
        </p:txBody>
      </p:sp>
      <p:sp>
        <p:nvSpPr>
          <p:cNvPr id="136195" name="Rectangle 4"/>
          <p:cNvSpPr>
            <a:spLocks noChangeArrowheads="1"/>
          </p:cNvSpPr>
          <p:nvPr/>
        </p:nvSpPr>
        <p:spPr bwMode="auto">
          <a:xfrm>
            <a:off x="625475" y="844550"/>
            <a:ext cx="7593013"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r>
              <a:rPr lang="en-US" altLang="zh-CN" sz="1300" b="1" dirty="0">
                <a:solidFill>
                  <a:srgbClr val="6600FF"/>
                </a:solidFill>
              </a:rPr>
              <a:t>//</a:t>
            </a:r>
            <a:r>
              <a:rPr lang="zh-CN" altLang="en-US" sz="1300" b="1" dirty="0">
                <a:solidFill>
                  <a:srgbClr val="6600FF"/>
                </a:solidFill>
              </a:rPr>
              <a:t>注册鼠标移动事件监听器，并用匿名类来实现事件处理程序</a:t>
            </a:r>
          </a:p>
          <a:p>
            <a:pPr lvl="2"/>
            <a:r>
              <a:rPr lang="en-US" altLang="zh-CN" sz="1300" b="1" dirty="0" err="1">
                <a:solidFill>
                  <a:srgbClr val="6600FF"/>
                </a:solidFill>
              </a:rPr>
              <a:t>addMouseMotionListener</a:t>
            </a:r>
            <a:r>
              <a:rPr lang="en-US" altLang="zh-CN" sz="1300" b="1" dirty="0">
                <a:solidFill>
                  <a:srgbClr val="6600FF"/>
                </a:solidFill>
              </a:rPr>
              <a:t>(new </a:t>
            </a:r>
            <a:r>
              <a:rPr lang="en-US" altLang="zh-CN" sz="1300" b="1" dirty="0" err="1">
                <a:solidFill>
                  <a:srgbClr val="6600FF"/>
                </a:solidFill>
              </a:rPr>
              <a:t>MouseMotionListener</a:t>
            </a:r>
            <a:r>
              <a:rPr lang="en-US" altLang="zh-CN" sz="1300" b="1" dirty="0">
                <a:solidFill>
                  <a:srgbClr val="6600FF"/>
                </a:solidFill>
              </a:rPr>
              <a:t>(){</a:t>
            </a:r>
          </a:p>
          <a:p>
            <a:pPr lvl="3"/>
            <a:r>
              <a:rPr lang="en-US" altLang="zh-CN" sz="1300" b="1" dirty="0">
                <a:solidFill>
                  <a:srgbClr val="6600FF"/>
                </a:solidFill>
              </a:rPr>
              <a:t>public void </a:t>
            </a:r>
            <a:r>
              <a:rPr lang="en-US" altLang="zh-CN" sz="1300" b="1" dirty="0" err="1">
                <a:solidFill>
                  <a:srgbClr val="6600FF"/>
                </a:solidFill>
              </a:rPr>
              <a:t>mouseDragged</a:t>
            </a:r>
            <a:r>
              <a:rPr lang="en-US" altLang="zh-CN" sz="1300" b="1" dirty="0">
                <a:solidFill>
                  <a:srgbClr val="6600FF"/>
                </a:solidFill>
              </a:rPr>
              <a:t>(</a:t>
            </a:r>
            <a:r>
              <a:rPr lang="en-US" altLang="zh-CN" sz="1300" b="1" dirty="0" err="1">
                <a:solidFill>
                  <a:srgbClr val="6600FF"/>
                </a:solidFill>
              </a:rPr>
              <a:t>MouseEvent</a:t>
            </a:r>
            <a:r>
              <a:rPr lang="en-US" altLang="zh-CN" sz="1300" b="1" dirty="0">
                <a:solidFill>
                  <a:srgbClr val="6600FF"/>
                </a:solidFill>
              </a:rPr>
              <a:t> e){}</a:t>
            </a:r>
          </a:p>
          <a:p>
            <a:pPr lvl="3"/>
            <a:r>
              <a:rPr lang="en-US" altLang="zh-CN" sz="1300" b="1" dirty="0">
                <a:solidFill>
                  <a:srgbClr val="6600FF"/>
                </a:solidFill>
              </a:rPr>
              <a:t>public void </a:t>
            </a:r>
            <a:r>
              <a:rPr lang="en-US" altLang="zh-CN" sz="1300" b="1" dirty="0" err="1">
                <a:solidFill>
                  <a:srgbClr val="6600FF"/>
                </a:solidFill>
              </a:rPr>
              <a:t>mouseMoved</a:t>
            </a:r>
            <a:r>
              <a:rPr lang="en-US" altLang="zh-CN" sz="1300" b="1" dirty="0">
                <a:solidFill>
                  <a:srgbClr val="6600FF"/>
                </a:solidFill>
              </a:rPr>
              <a:t>(</a:t>
            </a:r>
            <a:r>
              <a:rPr lang="en-US" altLang="zh-CN" sz="1300" b="1" dirty="0" err="1">
                <a:solidFill>
                  <a:srgbClr val="6600FF"/>
                </a:solidFill>
              </a:rPr>
              <a:t>MouseEvent</a:t>
            </a:r>
            <a:r>
              <a:rPr lang="en-US" altLang="zh-CN" sz="1300" b="1" dirty="0">
                <a:solidFill>
                  <a:srgbClr val="6600FF"/>
                </a:solidFill>
              </a:rPr>
              <a:t> e){</a:t>
            </a:r>
          </a:p>
          <a:p>
            <a:pPr lvl="4"/>
            <a:r>
              <a:rPr lang="en-US" altLang="zh-CN" sz="1300" b="1" dirty="0" err="1">
                <a:solidFill>
                  <a:srgbClr val="6600FF"/>
                </a:solidFill>
              </a:rPr>
              <a:t>x_pos</a:t>
            </a:r>
            <a:r>
              <a:rPr lang="en-US" altLang="zh-CN" sz="1300" b="1" dirty="0">
                <a:solidFill>
                  <a:srgbClr val="6600FF"/>
                </a:solidFill>
              </a:rPr>
              <a:t>=</a:t>
            </a:r>
            <a:r>
              <a:rPr lang="en-US" altLang="zh-CN" sz="1300" b="1" dirty="0" err="1">
                <a:solidFill>
                  <a:srgbClr val="6600FF"/>
                </a:solidFill>
              </a:rPr>
              <a:t>e.getX</a:t>
            </a:r>
            <a:r>
              <a:rPr lang="en-US" altLang="zh-CN" sz="1300" b="1" dirty="0">
                <a:solidFill>
                  <a:srgbClr val="6600FF"/>
                </a:solidFill>
              </a:rPr>
              <a:t>();</a:t>
            </a:r>
          </a:p>
          <a:p>
            <a:pPr lvl="4"/>
            <a:r>
              <a:rPr lang="en-US" altLang="zh-CN" sz="1300" b="1" dirty="0" err="1">
                <a:solidFill>
                  <a:srgbClr val="6600FF"/>
                </a:solidFill>
              </a:rPr>
              <a:t>y_pos</a:t>
            </a:r>
            <a:r>
              <a:rPr lang="en-US" altLang="zh-CN" sz="1300" b="1" dirty="0">
                <a:solidFill>
                  <a:srgbClr val="6600FF"/>
                </a:solidFill>
              </a:rPr>
              <a:t>=</a:t>
            </a:r>
            <a:r>
              <a:rPr lang="en-US" altLang="zh-CN" sz="1300" b="1" dirty="0" err="1">
                <a:solidFill>
                  <a:srgbClr val="6600FF"/>
                </a:solidFill>
              </a:rPr>
              <a:t>e.getY</a:t>
            </a:r>
            <a:r>
              <a:rPr lang="en-US" altLang="zh-CN" sz="1300" b="1" dirty="0">
                <a:solidFill>
                  <a:srgbClr val="6600FF"/>
                </a:solidFill>
              </a:rPr>
              <a:t>();</a:t>
            </a:r>
          </a:p>
          <a:p>
            <a:pPr lvl="4"/>
            <a:r>
              <a:rPr lang="en-US" altLang="zh-CN" sz="1300" b="1" dirty="0">
                <a:solidFill>
                  <a:srgbClr val="6600FF"/>
                </a:solidFill>
              </a:rPr>
              <a:t>repaint();//</a:t>
            </a:r>
            <a:r>
              <a:rPr lang="zh-CN" altLang="en-US" sz="1300" b="1" dirty="0">
                <a:solidFill>
                  <a:srgbClr val="6600FF"/>
                </a:solidFill>
              </a:rPr>
              <a:t>本方法会自动触发</a:t>
            </a:r>
            <a:r>
              <a:rPr lang="en-US" altLang="zh-CN" sz="1300" b="1" dirty="0" err="1">
                <a:solidFill>
                  <a:srgbClr val="6600FF"/>
                </a:solidFill>
              </a:rPr>
              <a:t>paintComponent</a:t>
            </a:r>
            <a:r>
              <a:rPr lang="zh-CN" altLang="en-US" sz="1300" b="1" dirty="0">
                <a:solidFill>
                  <a:srgbClr val="6600FF"/>
                </a:solidFill>
              </a:rPr>
              <a:t>方法的运行</a:t>
            </a:r>
          </a:p>
          <a:p>
            <a:pPr lvl="3"/>
            <a:r>
              <a:rPr lang="en-US" altLang="zh-CN" sz="1300" b="1" dirty="0">
                <a:solidFill>
                  <a:srgbClr val="6600FF"/>
                </a:solidFill>
              </a:rPr>
              <a:t>}</a:t>
            </a:r>
          </a:p>
          <a:p>
            <a:pPr lvl="2"/>
            <a:r>
              <a:rPr lang="en-US" altLang="zh-CN" sz="1300" b="1" dirty="0">
                <a:solidFill>
                  <a:srgbClr val="6600FF"/>
                </a:solidFill>
              </a:rPr>
              <a:t>});</a:t>
            </a:r>
            <a:r>
              <a:rPr lang="en-US" altLang="zh-CN" sz="1300" dirty="0"/>
              <a:t>				</a:t>
            </a:r>
          </a:p>
          <a:p>
            <a:pPr lvl="1"/>
            <a:r>
              <a:rPr lang="en-US" altLang="zh-CN" sz="1300" dirty="0"/>
              <a:t>}</a:t>
            </a:r>
          </a:p>
          <a:p>
            <a:pPr lvl="1"/>
            <a:r>
              <a:rPr lang="en-US" altLang="zh-CN" sz="1300" dirty="0"/>
              <a:t>//</a:t>
            </a:r>
            <a:r>
              <a:rPr lang="zh-CN" altLang="en-US" sz="1300" dirty="0"/>
              <a:t>覆盖父类的</a:t>
            </a:r>
            <a:r>
              <a:rPr lang="en-US" altLang="zh-CN" sz="1300" dirty="0" err="1"/>
              <a:t>paintComponent</a:t>
            </a:r>
            <a:r>
              <a:rPr lang="zh-CN" altLang="en-US" sz="1300" dirty="0"/>
              <a:t>方法以绘制当前鼠标的坐标</a:t>
            </a:r>
          </a:p>
          <a:p>
            <a:pPr lvl="1"/>
            <a:r>
              <a:rPr lang="en-US" altLang="zh-CN" sz="1300" b="1" dirty="0">
                <a:solidFill>
                  <a:srgbClr val="FF0000"/>
                </a:solidFill>
              </a:rPr>
              <a:t>protected void </a:t>
            </a:r>
            <a:r>
              <a:rPr lang="en-US" altLang="zh-CN" sz="1300" b="1" dirty="0" err="1">
                <a:solidFill>
                  <a:srgbClr val="FF0000"/>
                </a:solidFill>
              </a:rPr>
              <a:t>paintComponent</a:t>
            </a:r>
            <a:r>
              <a:rPr lang="en-US" altLang="zh-CN" sz="1300" b="1" dirty="0">
                <a:solidFill>
                  <a:srgbClr val="FF0000"/>
                </a:solidFill>
              </a:rPr>
              <a:t>(Graphics g){</a:t>
            </a:r>
          </a:p>
          <a:p>
            <a:pPr lvl="2"/>
            <a:r>
              <a:rPr lang="en-US" altLang="zh-CN" sz="1300" dirty="0" err="1"/>
              <a:t>super.paintComponent</a:t>
            </a:r>
            <a:r>
              <a:rPr lang="en-US" altLang="zh-CN" sz="1300" dirty="0"/>
              <a:t>(g);</a:t>
            </a:r>
          </a:p>
          <a:p>
            <a:pPr lvl="2"/>
            <a:r>
              <a:rPr lang="en-US" altLang="zh-CN" sz="1300" dirty="0" err="1"/>
              <a:t>g.drawString</a:t>
            </a:r>
            <a:r>
              <a:rPr lang="en-US" altLang="zh-CN" sz="1300" dirty="0"/>
              <a:t>( "</a:t>
            </a:r>
            <a:r>
              <a:rPr lang="zh-CN" altLang="en-US" sz="1300" dirty="0"/>
              <a:t>当前位置：</a:t>
            </a:r>
            <a:r>
              <a:rPr lang="en-US" altLang="zh-CN" sz="1300" dirty="0"/>
              <a:t>[" + </a:t>
            </a:r>
            <a:r>
              <a:rPr lang="en-US" altLang="zh-CN" sz="1300" dirty="0" err="1"/>
              <a:t>x_pos</a:t>
            </a:r>
            <a:r>
              <a:rPr lang="en-US" altLang="zh-CN" sz="1300" dirty="0"/>
              <a:t> + ", " + </a:t>
            </a:r>
            <a:r>
              <a:rPr lang="en-US" altLang="zh-CN" sz="1300" dirty="0" err="1"/>
              <a:t>y_pos</a:t>
            </a:r>
            <a:r>
              <a:rPr lang="en-US" altLang="zh-CN" sz="1300" dirty="0"/>
              <a:t> + "]",</a:t>
            </a:r>
            <a:r>
              <a:rPr lang="en-US" altLang="zh-CN" sz="1300" dirty="0" err="1"/>
              <a:t>x_pos</a:t>
            </a:r>
            <a:r>
              <a:rPr lang="en-US" altLang="zh-CN" sz="1300" dirty="0"/>
              <a:t>, </a:t>
            </a:r>
            <a:r>
              <a:rPr lang="en-US" altLang="zh-CN" sz="1300" dirty="0" err="1"/>
              <a:t>y_pos</a:t>
            </a:r>
            <a:r>
              <a:rPr lang="en-US" altLang="zh-CN" sz="1300" dirty="0"/>
              <a:t>);</a:t>
            </a:r>
          </a:p>
          <a:p>
            <a:pPr lvl="1"/>
            <a:r>
              <a:rPr lang="en-US" altLang="zh-CN" sz="1300" dirty="0"/>
              <a:t>}</a:t>
            </a:r>
          </a:p>
          <a:p>
            <a:r>
              <a:rPr lang="en-US" altLang="zh-CN" sz="1300" dirty="0"/>
              <a:t>}</a:t>
            </a:r>
          </a:p>
          <a:p>
            <a:r>
              <a:rPr lang="en-US" altLang="zh-CN" sz="1300" dirty="0"/>
              <a:t>public class </a:t>
            </a:r>
            <a:r>
              <a:rPr lang="en-US" altLang="zh-CN" sz="1300" dirty="0" err="1"/>
              <a:t>TestMouseListener</a:t>
            </a:r>
            <a:r>
              <a:rPr lang="en-US" altLang="zh-CN" sz="1300" dirty="0"/>
              <a:t> extends </a:t>
            </a:r>
            <a:r>
              <a:rPr lang="en-US" altLang="zh-CN" sz="1300" dirty="0" err="1"/>
              <a:t>JFrame</a:t>
            </a:r>
            <a:r>
              <a:rPr lang="en-US" altLang="zh-CN" sz="1300" dirty="0"/>
              <a:t>{</a:t>
            </a:r>
          </a:p>
          <a:p>
            <a:pPr lvl="1"/>
            <a:r>
              <a:rPr lang="en-US" altLang="zh-CN" sz="1300" dirty="0" err="1"/>
              <a:t>TestMouseListener</a:t>
            </a:r>
            <a:r>
              <a:rPr lang="en-US" altLang="zh-CN" sz="1300" dirty="0"/>
              <a:t>(){</a:t>
            </a:r>
          </a:p>
          <a:p>
            <a:pPr lvl="2"/>
            <a:r>
              <a:rPr lang="en-US" altLang="zh-CN" sz="1300" dirty="0"/>
              <a:t>super("</a:t>
            </a:r>
            <a:r>
              <a:rPr lang="zh-CN" altLang="en-US" sz="1300" dirty="0"/>
              <a:t>鼠标位置</a:t>
            </a:r>
            <a:r>
              <a:rPr lang="en-US" altLang="zh-CN" sz="1300" dirty="0"/>
              <a:t>");</a:t>
            </a:r>
          </a:p>
          <a:p>
            <a:pPr lvl="2"/>
            <a:r>
              <a:rPr lang="en-US" altLang="zh-CN" sz="1300" dirty="0" err="1"/>
              <a:t>setContentPane</a:t>
            </a:r>
            <a:r>
              <a:rPr lang="en-US" altLang="zh-CN" sz="1300" dirty="0"/>
              <a:t>(new </a:t>
            </a:r>
            <a:r>
              <a:rPr lang="en-US" altLang="zh-CN" sz="1300" dirty="0" err="1"/>
              <a:t>MousePanel</a:t>
            </a:r>
            <a:r>
              <a:rPr lang="en-US" altLang="zh-CN" sz="1300" dirty="0"/>
              <a:t>());</a:t>
            </a:r>
          </a:p>
          <a:p>
            <a:pPr lvl="1"/>
            <a:r>
              <a:rPr lang="en-US" altLang="zh-CN" sz="1300" dirty="0"/>
              <a:t>} </a:t>
            </a:r>
          </a:p>
          <a:p>
            <a:pPr lvl="1"/>
            <a:r>
              <a:rPr lang="en-US" altLang="zh-CN" sz="1300" dirty="0"/>
              <a:t>public static void main(String </a:t>
            </a:r>
            <a:r>
              <a:rPr lang="en-US" altLang="zh-CN" sz="1300" dirty="0" err="1"/>
              <a:t>args</a:t>
            </a:r>
            <a:r>
              <a:rPr lang="en-US" altLang="zh-CN" sz="1300" dirty="0"/>
              <a:t>[ ]){</a:t>
            </a:r>
          </a:p>
          <a:p>
            <a:pPr lvl="2"/>
            <a:r>
              <a:rPr lang="en-US" altLang="zh-CN" sz="1300" dirty="0" err="1"/>
              <a:t>TestMouseListener</a:t>
            </a:r>
            <a:r>
              <a:rPr lang="en-US" altLang="zh-CN" sz="1300" dirty="0"/>
              <a:t> f = new </a:t>
            </a:r>
            <a:r>
              <a:rPr lang="en-US" altLang="zh-CN" sz="1300" dirty="0" err="1"/>
              <a:t>TestMouseListener</a:t>
            </a:r>
            <a:r>
              <a:rPr lang="en-US" altLang="zh-CN" sz="1300" dirty="0"/>
              <a:t>();</a:t>
            </a:r>
          </a:p>
          <a:p>
            <a:pPr lvl="2"/>
            <a:r>
              <a:rPr lang="en-US" altLang="zh-CN" sz="1300" dirty="0" err="1"/>
              <a:t>f.setDefaultCloseOperation</a:t>
            </a:r>
            <a:r>
              <a:rPr lang="en-US" altLang="zh-CN" sz="1300" dirty="0"/>
              <a:t>(</a:t>
            </a:r>
            <a:r>
              <a:rPr lang="en-US" altLang="zh-CN" sz="1300" dirty="0" err="1"/>
              <a:t>JFrame.EXIT_ON_CLOSE</a:t>
            </a:r>
            <a:r>
              <a:rPr lang="en-US" altLang="zh-CN" sz="1300" dirty="0"/>
              <a:t>);</a:t>
            </a:r>
          </a:p>
          <a:p>
            <a:pPr lvl="2"/>
            <a:r>
              <a:rPr lang="en-US" altLang="zh-CN" sz="1300" dirty="0" err="1"/>
              <a:t>f.setSize</a:t>
            </a:r>
            <a:r>
              <a:rPr lang="en-US" altLang="zh-CN" sz="1300" dirty="0"/>
              <a:t>(300, 180);</a:t>
            </a:r>
          </a:p>
          <a:p>
            <a:pPr lvl="2"/>
            <a:r>
              <a:rPr lang="en-US" altLang="zh-CN" sz="1300" dirty="0" err="1"/>
              <a:t>f.setVisible</a:t>
            </a:r>
            <a:r>
              <a:rPr lang="en-US" altLang="zh-CN" sz="1300" dirty="0"/>
              <a:t>(true);</a:t>
            </a:r>
          </a:p>
          <a:p>
            <a:pPr lvl="1"/>
            <a:r>
              <a:rPr lang="en-US" altLang="zh-CN" sz="1300" dirty="0"/>
              <a:t>}</a:t>
            </a:r>
          </a:p>
          <a:p>
            <a:r>
              <a:rPr lang="en-US" altLang="zh-CN" sz="1300" dirty="0"/>
              <a:t>}</a:t>
            </a:r>
          </a:p>
        </p:txBody>
      </p:sp>
      <p:pic>
        <p:nvPicPr>
          <p:cNvPr id="4823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638675"/>
            <a:ext cx="2857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647175" y="4031538"/>
            <a:ext cx="3108543" cy="461665"/>
          </a:xfrm>
          <a:prstGeom prst="rect">
            <a:avLst/>
          </a:prstGeom>
          <a:solidFill>
            <a:schemeClr val="accent6">
              <a:lumMod val="60000"/>
              <a:lumOff val="40000"/>
            </a:schemeClr>
          </a:solidFill>
        </p:spPr>
        <p:txBody>
          <a:bodyPr wrap="none">
            <a:spAutoFit/>
          </a:bodyPr>
          <a:lstStyle/>
          <a:p>
            <a:r>
              <a:rPr lang="en-US" altLang="zh-CN" dirty="0"/>
              <a:t>TestMouseListener.java</a:t>
            </a:r>
            <a:endParaRPr lang="zh-CN" altLang="en-US" dirty="0"/>
          </a:p>
        </p:txBody>
      </p:sp>
    </p:spTree>
    <p:extLst>
      <p:ext uri="{BB962C8B-B14F-4D97-AF65-F5344CB8AC3E}">
        <p14:creationId xmlns:p14="http://schemas.microsoft.com/office/powerpoint/2010/main" val="2007041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2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137219"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20"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137221"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22"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137223"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137224"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37225"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37226" name="AutoShape 10"/>
          <p:cNvSpPr>
            <a:spLocks noChangeArrowheads="1"/>
          </p:cNvSpPr>
          <p:nvPr/>
        </p:nvSpPr>
        <p:spPr bwMode="auto">
          <a:xfrm>
            <a:off x="6918325" y="5119688"/>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7"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28"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137229"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30"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137231"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32"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137233"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34"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137235"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36"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137237"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38"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137239"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40"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137241"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37242"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extLst>
      <p:ext uri="{BB962C8B-B14F-4D97-AF65-F5344CB8AC3E}">
        <p14:creationId xmlns:p14="http://schemas.microsoft.com/office/powerpoint/2010/main" val="2659664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pPr eaLnBrk="1" hangingPunct="1">
              <a:defRPr/>
            </a:pPr>
            <a:r>
              <a:rPr lang="en-US" altLang="zh-CN"/>
              <a:t>9.9</a:t>
            </a:r>
            <a:r>
              <a:rPr lang="zh-CN" altLang="en-US"/>
              <a:t>、事件适配器类</a:t>
            </a:r>
          </a:p>
        </p:txBody>
      </p:sp>
      <p:sp>
        <p:nvSpPr>
          <p:cNvPr id="138243" name="Rectangle 3"/>
          <p:cNvSpPr>
            <a:spLocks noChangeArrowheads="1"/>
          </p:cNvSpPr>
          <p:nvPr/>
        </p:nvSpPr>
        <p:spPr bwMode="auto">
          <a:xfrm>
            <a:off x="457200" y="1600200"/>
            <a:ext cx="82296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4988" indent="-534988">
              <a:spcBef>
                <a:spcPct val="20000"/>
              </a:spcBef>
              <a:buFont typeface="Symbol" pitchFamily="18" charset="2"/>
              <a:buChar char="¾"/>
            </a:pPr>
            <a:r>
              <a:rPr lang="en-US" altLang="zh-CN" dirty="0"/>
              <a:t>Java</a:t>
            </a:r>
            <a:r>
              <a:rPr lang="zh-CN" altLang="en-US" dirty="0"/>
              <a:t>中为那些具有多个方法的监听者接口提供了</a:t>
            </a:r>
            <a:r>
              <a:rPr lang="zh-CN" altLang="en-US" dirty="0">
                <a:solidFill>
                  <a:srgbClr val="0000FF"/>
                </a:solidFill>
              </a:rPr>
              <a:t>事件适配器类</a:t>
            </a:r>
            <a:r>
              <a:rPr lang="zh-CN" altLang="en-US" dirty="0"/>
              <a:t>，这个类通常命名为</a:t>
            </a:r>
            <a:r>
              <a:rPr lang="en-US" altLang="zh-CN" dirty="0" err="1">
                <a:solidFill>
                  <a:srgbClr val="0000FF"/>
                </a:solidFill>
              </a:rPr>
              <a:t>XXXAdapter</a:t>
            </a:r>
            <a:r>
              <a:rPr lang="zh-CN" altLang="en-US" dirty="0"/>
              <a:t>，</a:t>
            </a:r>
            <a:r>
              <a:rPr lang="zh-CN" altLang="en-US" b="1" dirty="0">
                <a:solidFill>
                  <a:srgbClr val="FF0000"/>
                </a:solidFill>
              </a:rPr>
              <a:t>在该类中以空方法体实现了相应接口的所有方法；</a:t>
            </a:r>
          </a:p>
          <a:p>
            <a:pPr marL="534988" indent="-534988">
              <a:spcBef>
                <a:spcPct val="20000"/>
              </a:spcBef>
              <a:buFont typeface="Symbol" pitchFamily="18" charset="2"/>
              <a:buChar char="¾"/>
            </a:pPr>
            <a:r>
              <a:rPr lang="zh-CN" altLang="en-US" dirty="0"/>
              <a:t>可通过继承适配器类来编写监听者类，在类中只需给出关心的方法，从而减轻工作量。 </a:t>
            </a:r>
          </a:p>
        </p:txBody>
      </p:sp>
    </p:spTree>
    <p:extLst>
      <p:ext uri="{BB962C8B-B14F-4D97-AF65-F5344CB8AC3E}">
        <p14:creationId xmlns:p14="http://schemas.microsoft.com/office/powerpoint/2010/main" val="4210562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eaLnBrk="1" hangingPunct="1">
              <a:defRPr/>
            </a:pPr>
            <a:r>
              <a:rPr lang="en-US" altLang="zh-CN"/>
              <a:t>9.9</a:t>
            </a:r>
            <a:r>
              <a:rPr lang="zh-CN" altLang="en-US"/>
              <a:t>、事件适配器类</a:t>
            </a:r>
          </a:p>
        </p:txBody>
      </p:sp>
      <p:graphicFrame>
        <p:nvGraphicFramePr>
          <p:cNvPr id="483367" name="Group 39"/>
          <p:cNvGraphicFramePr>
            <a:graphicFrameLocks noGrp="1"/>
          </p:cNvGraphicFramePr>
          <p:nvPr>
            <p:ph idx="1"/>
          </p:nvPr>
        </p:nvGraphicFramePr>
        <p:xfrm>
          <a:off x="509588" y="944563"/>
          <a:ext cx="8040687" cy="5259389"/>
        </p:xfrm>
        <a:graphic>
          <a:graphicData uri="http://schemas.openxmlformats.org/drawingml/2006/table">
            <a:tbl>
              <a:tblPr/>
              <a:tblGrid>
                <a:gridCol w="2679700">
                  <a:extLst>
                    <a:ext uri="{9D8B030D-6E8A-4147-A177-3AD203B41FA5}">
                      <a16:colId xmlns:a16="http://schemas.microsoft.com/office/drawing/2014/main" val="20000"/>
                    </a:ext>
                  </a:extLst>
                </a:gridCol>
                <a:gridCol w="2379662">
                  <a:extLst>
                    <a:ext uri="{9D8B030D-6E8A-4147-A177-3AD203B41FA5}">
                      <a16:colId xmlns:a16="http://schemas.microsoft.com/office/drawing/2014/main" val="20001"/>
                    </a:ext>
                  </a:extLst>
                </a:gridCol>
                <a:gridCol w="2981325">
                  <a:extLst>
                    <a:ext uri="{9D8B030D-6E8A-4147-A177-3AD203B41FA5}">
                      <a16:colId xmlns:a16="http://schemas.microsoft.com/office/drawing/2014/main" val="20002"/>
                    </a:ext>
                  </a:extLst>
                </a:gridCol>
              </a:tblGrid>
              <a:tr h="6223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Listener Interface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Adapter Class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Methods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0"/>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黑体" pitchFamily="49" charset="-122"/>
                        </a:rPr>
                        <a:t>ActionListener</a:t>
                      </a:r>
                      <a:r>
                        <a:rPr kumimoji="1" lang="en-US" altLang="zh-CN" sz="2100" b="0" i="0" u="none" strike="noStrike" cap="none" normalizeH="0" baseline="0">
                          <a:ln>
                            <a:noFill/>
                          </a:ln>
                          <a:solidFill>
                            <a:schemeClr val="tx1"/>
                          </a:solidFill>
                          <a:effectLst/>
                          <a:latin typeface="Times New Roman" pitchFamily="18"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2100" b="0" i="1" u="none" strike="noStrike" cap="none" normalizeH="0" baseline="0">
                          <a:ln>
                            <a:noFill/>
                          </a:ln>
                          <a:solidFill>
                            <a:schemeClr val="tx1"/>
                          </a:solidFill>
                          <a:effectLst/>
                          <a:latin typeface="Times New Roman" pitchFamily="18"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黑体" pitchFamily="49" charset="-122"/>
                        </a:rPr>
                        <a:t>actionPerformed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738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黑体" pitchFamily="49" charset="-122"/>
                        </a:rPr>
                        <a:t>AdjustmentListener</a:t>
                      </a:r>
                      <a:r>
                        <a:rPr kumimoji="1" lang="en-US" altLang="zh-CN" sz="2100" b="0" i="0" u="none" strike="noStrike" cap="none" normalizeH="0" baseline="0">
                          <a:ln>
                            <a:noFill/>
                          </a:ln>
                          <a:solidFill>
                            <a:schemeClr val="tx1"/>
                          </a:solidFill>
                          <a:effectLst/>
                          <a:latin typeface="Times New Roman" pitchFamily="18"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2100" b="0" i="1" u="none" strike="noStrike" cap="none" normalizeH="0" baseline="0">
                          <a:ln>
                            <a:noFill/>
                          </a:ln>
                          <a:solidFill>
                            <a:schemeClr val="tx1"/>
                          </a:solidFill>
                          <a:effectLst/>
                          <a:latin typeface="Times New Roman" pitchFamily="18"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黑体" pitchFamily="49" charset="-122"/>
                        </a:rPr>
                        <a:t>adjustmentValueChanged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12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黑体" pitchFamily="49" charset="-122"/>
                        </a:rPr>
                        <a:t>ComponentListener</a:t>
                      </a: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1" lang="en-US" altLang="zh-CN" sz="21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rgbClr val="0000FF"/>
                          </a:solidFill>
                          <a:effectLst/>
                          <a:latin typeface="Times New Roman" pitchFamily="18" charset="0"/>
                          <a:ea typeface="黑体" pitchFamily="49" charset="-122"/>
                        </a:rPr>
                        <a:t>ComponentAdapter</a:t>
                      </a:r>
                      <a:r>
                        <a:rPr kumimoji="1" lang="en-US" altLang="zh-CN" sz="21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1" lang="en-US" altLang="zh-CN" sz="2100" b="0" i="0" u="none" strike="noStrike" cap="none" normalizeH="0" baseline="0">
                        <a:ln>
                          <a:noFill/>
                        </a:ln>
                        <a:solidFill>
                          <a:srgbClr val="0000FF"/>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黑体" pitchFamily="49" charset="-122"/>
                        </a:rPr>
                        <a:t>componentHidden </a:t>
                      </a:r>
                      <a:br>
                        <a:rPr kumimoji="1" lang="en-US" altLang="zh-CN" sz="1900" b="1" i="0" u="none" strike="noStrike" cap="none" normalizeH="0" baseline="0">
                          <a:ln>
                            <a:noFill/>
                          </a:ln>
                          <a:solidFill>
                            <a:schemeClr val="tx1"/>
                          </a:solidFill>
                          <a:effectLst/>
                          <a:latin typeface="Times New Roman" pitchFamily="18" charset="0"/>
                          <a:ea typeface="黑体" pitchFamily="49" charset="-122"/>
                        </a:rPr>
                      </a:br>
                      <a:r>
                        <a:rPr kumimoji="1" lang="en-US" altLang="zh-CN" sz="1900" b="1" i="0" u="none" strike="noStrike" cap="none" normalizeH="0" baseline="0">
                          <a:ln>
                            <a:noFill/>
                          </a:ln>
                          <a:solidFill>
                            <a:schemeClr val="tx1"/>
                          </a:solidFill>
                          <a:effectLst/>
                          <a:latin typeface="Times New Roman" pitchFamily="18" charset="0"/>
                          <a:ea typeface="黑体" pitchFamily="49" charset="-122"/>
                        </a:rPr>
                        <a:t>componentMoved </a:t>
                      </a:r>
                      <a:br>
                        <a:rPr kumimoji="1" lang="en-US" altLang="zh-CN" sz="1900" b="1" i="0" u="none" strike="noStrike" cap="none" normalizeH="0" baseline="0">
                          <a:ln>
                            <a:noFill/>
                          </a:ln>
                          <a:solidFill>
                            <a:schemeClr val="tx1"/>
                          </a:solidFill>
                          <a:effectLst/>
                          <a:latin typeface="Times New Roman" pitchFamily="18" charset="0"/>
                          <a:ea typeface="黑体" pitchFamily="49" charset="-122"/>
                        </a:rPr>
                      </a:br>
                      <a:r>
                        <a:rPr kumimoji="1" lang="en-US" altLang="zh-CN" sz="1900" b="1" i="0" u="none" strike="noStrike" cap="none" normalizeH="0" baseline="0">
                          <a:ln>
                            <a:noFill/>
                          </a:ln>
                          <a:solidFill>
                            <a:schemeClr val="tx1"/>
                          </a:solidFill>
                          <a:effectLst/>
                          <a:latin typeface="Times New Roman" pitchFamily="18" charset="0"/>
                          <a:ea typeface="黑体" pitchFamily="49" charset="-122"/>
                        </a:rPr>
                        <a:t>componentResized </a:t>
                      </a:r>
                      <a:br>
                        <a:rPr kumimoji="1" lang="en-US" altLang="zh-CN" sz="1900" b="1" i="0" u="none" strike="noStrike" cap="none" normalizeH="0" baseline="0">
                          <a:ln>
                            <a:noFill/>
                          </a:ln>
                          <a:solidFill>
                            <a:schemeClr val="tx1"/>
                          </a:solidFill>
                          <a:effectLst/>
                          <a:latin typeface="Times New Roman" pitchFamily="18" charset="0"/>
                          <a:ea typeface="黑体" pitchFamily="49" charset="-122"/>
                        </a:rPr>
                      </a:br>
                      <a:r>
                        <a:rPr kumimoji="1" lang="en-US" altLang="zh-CN" sz="1900" b="1" i="0" u="none" strike="noStrike" cap="none" normalizeH="0" baseline="0">
                          <a:ln>
                            <a:noFill/>
                          </a:ln>
                          <a:solidFill>
                            <a:schemeClr val="tx1"/>
                          </a:solidFill>
                          <a:effectLst/>
                          <a:latin typeface="Times New Roman" pitchFamily="18" charset="0"/>
                          <a:ea typeface="黑体" pitchFamily="49" charset="-122"/>
                        </a:rPr>
                        <a:t>componentShown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969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黑体" pitchFamily="49" charset="-122"/>
                        </a:rPr>
                        <a:t>ContainerListener</a:t>
                      </a: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rgbClr val="0000FF"/>
                          </a:solidFill>
                          <a:effectLst/>
                          <a:latin typeface="Times New Roman" pitchFamily="18" charset="0"/>
                          <a:ea typeface="黑体" pitchFamily="49" charset="-122"/>
                        </a:rPr>
                        <a:t>ContainerAdapter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黑体" pitchFamily="49" charset="-122"/>
                        </a:rPr>
                        <a:t>componentAdded</a:t>
                      </a:r>
                      <a:r>
                        <a:rPr kumimoji="1" lang="en-US" altLang="zh-CN" sz="19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br>
                        <a:rPr kumimoji="1" lang="en-US" altLang="zh-CN" sz="19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1" lang="en-US" altLang="zh-CN" sz="1900" b="1" i="0" u="none" strike="noStrike" cap="none" normalizeH="0" baseline="0">
                          <a:ln>
                            <a:noFill/>
                          </a:ln>
                          <a:solidFill>
                            <a:schemeClr val="tx1"/>
                          </a:solidFill>
                          <a:effectLst/>
                          <a:latin typeface="Times New Roman" pitchFamily="18" charset="0"/>
                          <a:ea typeface="黑体" pitchFamily="49" charset="-122"/>
                        </a:rPr>
                        <a:t>componentRemoved</a:t>
                      </a:r>
                      <a:r>
                        <a:rPr kumimoji="1" lang="en-US" altLang="zh-CN" sz="1900" b="1" i="0" u="none" strike="noStrike" cap="none" normalizeH="0" baseline="0">
                          <a:ln>
                            <a:noFill/>
                          </a:ln>
                          <a:solidFill>
                            <a:schemeClr val="tx1"/>
                          </a:solidFill>
                          <a:effectLst/>
                          <a:latin typeface="Times New Roman" pitchFamily="18"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69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黑体" pitchFamily="49" charset="-122"/>
                        </a:rPr>
                        <a:t>FocusListener</a:t>
                      </a: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1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rgbClr val="0000FF"/>
                          </a:solidFill>
                          <a:effectLst/>
                          <a:latin typeface="Times New Roman" pitchFamily="18" charset="0"/>
                          <a:ea typeface="黑体" pitchFamily="49" charset="-122"/>
                        </a:rPr>
                        <a:t>FocusAdapter</a:t>
                      </a:r>
                      <a:r>
                        <a:rPr kumimoji="1" lang="en-US" altLang="zh-CN" sz="2100" b="0" i="0" u="none" strike="noStrike" cap="none" normalizeH="0" baseline="0">
                          <a:ln>
                            <a:noFill/>
                          </a:ln>
                          <a:solidFill>
                            <a:srgbClr val="0000FF"/>
                          </a:solidFill>
                          <a:effectLst/>
                          <a:latin typeface="Times New Roman" pitchFamily="18" charset="0"/>
                          <a:ea typeface="宋体" pitchFamily="2" charset="-122"/>
                          <a:cs typeface="Times New Roman" pitchFamily="18" charset="0"/>
                        </a:rPr>
                        <a:t> </a:t>
                      </a:r>
                      <a:endParaRPr kumimoji="1" lang="en-US" altLang="zh-CN" sz="2100" b="0" i="0" u="none" strike="noStrike" cap="none" normalizeH="0" baseline="0">
                        <a:ln>
                          <a:noFill/>
                        </a:ln>
                        <a:solidFill>
                          <a:srgbClr val="0000FF"/>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黑体" pitchFamily="49" charset="-122"/>
                        </a:rPr>
                        <a:t>focusGained</a:t>
                      </a:r>
                      <a:r>
                        <a:rPr kumimoji="1" lang="en-US" altLang="zh-CN" sz="19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br>
                        <a:rPr kumimoji="1" lang="en-US" altLang="zh-CN" sz="19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1" lang="en-US" altLang="zh-CN" sz="1900" b="1" i="0" u="none" strike="noStrike" cap="none" normalizeH="0" baseline="0">
                          <a:ln>
                            <a:noFill/>
                          </a:ln>
                          <a:solidFill>
                            <a:schemeClr val="tx1"/>
                          </a:solidFill>
                          <a:effectLst/>
                          <a:latin typeface="Times New Roman" pitchFamily="18" charset="0"/>
                          <a:ea typeface="黑体" pitchFamily="49" charset="-122"/>
                        </a:rPr>
                        <a:t>focusLost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2100" b="0" i="0" u="none" strike="noStrike" cap="none" normalizeH="0" baseline="0">
                          <a:ln>
                            <a:noFill/>
                          </a:ln>
                          <a:solidFill>
                            <a:schemeClr val="tx1"/>
                          </a:solidFill>
                          <a:effectLst/>
                          <a:latin typeface="Times New Roman" pitchFamily="18" charset="0"/>
                          <a:ea typeface="黑体" pitchFamily="49" charset="-122"/>
                        </a:rPr>
                        <a:t>ItemListener</a:t>
                      </a:r>
                      <a:r>
                        <a:rPr kumimoji="1"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21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2100" b="0" i="1" u="none" strike="noStrike" cap="none" normalizeH="0" baseline="0">
                          <a:ln>
                            <a:noFill/>
                          </a:ln>
                          <a:solidFill>
                            <a:schemeClr val="tx1"/>
                          </a:solidFill>
                          <a:effectLst/>
                          <a:latin typeface="Times New Roman" pitchFamily="18"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1" i="0" u="none" strike="noStrike" cap="none" normalizeH="0" baseline="0">
                          <a:ln>
                            <a:noFill/>
                          </a:ln>
                          <a:solidFill>
                            <a:schemeClr val="tx1"/>
                          </a:solidFill>
                          <a:effectLst/>
                          <a:latin typeface="Times New Roman" pitchFamily="18" charset="0"/>
                          <a:ea typeface="黑体" pitchFamily="49" charset="-122"/>
                        </a:rPr>
                        <a:t>itemStateChanged</a:t>
                      </a:r>
                      <a:r>
                        <a:rPr kumimoji="1" lang="en-US" altLang="zh-CN" sz="19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19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25582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hangingPunct="1">
              <a:defRPr/>
            </a:pPr>
            <a:r>
              <a:rPr lang="en-US" altLang="zh-CN"/>
              <a:t>9.9</a:t>
            </a:r>
            <a:r>
              <a:rPr lang="zh-CN" altLang="en-US"/>
              <a:t>、事件适配器类</a:t>
            </a:r>
          </a:p>
        </p:txBody>
      </p:sp>
      <p:graphicFrame>
        <p:nvGraphicFramePr>
          <p:cNvPr id="484424" name="Group 72"/>
          <p:cNvGraphicFramePr>
            <a:graphicFrameLocks noGrp="1"/>
          </p:cNvGraphicFramePr>
          <p:nvPr>
            <p:ph idx="1"/>
          </p:nvPr>
        </p:nvGraphicFramePr>
        <p:xfrm>
          <a:off x="474663" y="911225"/>
          <a:ext cx="8174037" cy="5502274"/>
        </p:xfrm>
        <a:graphic>
          <a:graphicData uri="http://schemas.openxmlformats.org/drawingml/2006/table">
            <a:tbl>
              <a:tblPr/>
              <a:tblGrid>
                <a:gridCol w="2700337">
                  <a:extLst>
                    <a:ext uri="{9D8B030D-6E8A-4147-A177-3AD203B41FA5}">
                      <a16:colId xmlns:a16="http://schemas.microsoft.com/office/drawing/2014/main" val="20000"/>
                    </a:ext>
                  </a:extLst>
                </a:gridCol>
                <a:gridCol w="2749550">
                  <a:extLst>
                    <a:ext uri="{9D8B030D-6E8A-4147-A177-3AD203B41FA5}">
                      <a16:colId xmlns:a16="http://schemas.microsoft.com/office/drawing/2014/main" val="20001"/>
                    </a:ext>
                  </a:extLst>
                </a:gridCol>
                <a:gridCol w="2724150">
                  <a:extLst>
                    <a:ext uri="{9D8B030D-6E8A-4147-A177-3AD203B41FA5}">
                      <a16:colId xmlns:a16="http://schemas.microsoft.com/office/drawing/2014/main" val="20002"/>
                    </a:ext>
                  </a:extLst>
                </a:gridCol>
              </a:tblGrid>
              <a:tr h="38104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Listener Interface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Adapter Class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9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Methods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0000"/>
                  </a:ext>
                </a:extLst>
              </a:tr>
              <a:tr h="8687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KeyListener</a:t>
                      </a:r>
                      <a:r>
                        <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17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rgbClr val="0000FF"/>
                          </a:solidFill>
                          <a:effectLst/>
                          <a:latin typeface="Times New Roman" pitchFamily="18" charset="0"/>
                          <a:ea typeface="黑体" pitchFamily="49" charset="-122"/>
                        </a:rPr>
                        <a:t>KeyAdapter</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keyPressed</a:t>
                      </a:r>
                      <a:r>
                        <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keyReleased</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keyTyped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870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MouseListener</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dirty="0" err="1">
                          <a:ln>
                            <a:noFill/>
                          </a:ln>
                          <a:solidFill>
                            <a:srgbClr val="0000FF"/>
                          </a:solidFill>
                          <a:effectLst/>
                          <a:latin typeface="Times New Roman" pitchFamily="18" charset="0"/>
                          <a:ea typeface="黑体" pitchFamily="49" charset="-122"/>
                        </a:rPr>
                        <a:t>MouseAdapter</a:t>
                      </a:r>
                      <a:r>
                        <a:rPr kumimoji="1" lang="en-US" altLang="zh-CN" sz="1700" b="0" i="0" u="none" strike="noStrike" cap="none" normalizeH="0" baseline="0" dirty="0">
                          <a:ln>
                            <a:noFill/>
                          </a:ln>
                          <a:solidFill>
                            <a:srgbClr val="0000FF"/>
                          </a:solidFill>
                          <a:effectLst/>
                          <a:latin typeface="Times New Roman" pitchFamily="18" charset="0"/>
                          <a:ea typeface="宋体" pitchFamily="2" charset="-122"/>
                        </a:rPr>
                        <a:t> </a:t>
                      </a:r>
                      <a:endParaRPr kumimoji="1" lang="en-US" altLang="zh-CN" sz="1700" b="0" i="1" u="none" strike="noStrike" cap="none" normalizeH="0" baseline="0" dirty="0">
                        <a:ln>
                          <a:noFill/>
                        </a:ln>
                        <a:solidFill>
                          <a:srgbClr val="0000FF"/>
                        </a:solidFill>
                        <a:effectLst/>
                        <a:latin typeface="Times New Roman" pitchFamily="18" charset="0"/>
                        <a:ea typeface="宋体" pitchFamily="2" charset="-122"/>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mouseClicked</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mouseEntered</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mouseExited</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mousePressed</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mouseReleased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7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MouseMotionListener</a:t>
                      </a:r>
                      <a:endParaRPr kumimoji="1" lang="en-US" altLang="zh-CN" sz="17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rgbClr val="0000FF"/>
                          </a:solidFill>
                          <a:effectLst/>
                          <a:latin typeface="Times New Roman" pitchFamily="18" charset="0"/>
                          <a:ea typeface="黑体" pitchFamily="49" charset="-122"/>
                        </a:rPr>
                        <a:t>MouseMotionAdapter</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mouseDragged</a:t>
                      </a:r>
                      <a:r>
                        <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br>
                        <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1" lang="en-US" altLang="zh-CN" sz="1700" b="0" i="0" u="none" strike="noStrike" cap="none" normalizeH="0" baseline="0">
                          <a:ln>
                            <a:noFill/>
                          </a:ln>
                          <a:solidFill>
                            <a:schemeClr val="tx1"/>
                          </a:solidFill>
                          <a:effectLst/>
                          <a:latin typeface="Times New Roman" pitchFamily="18" charset="0"/>
                          <a:ea typeface="黑体" pitchFamily="49" charset="-122"/>
                        </a:rPr>
                        <a:t>mouseMoved</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endParaRPr kumimoji="1" lang="en-US" altLang="zh-CN" sz="1700" b="0" i="0" u="none" strike="noStrike" cap="none" normalizeH="0" baseline="0">
                        <a:ln>
                          <a:noFill/>
                        </a:ln>
                        <a:solidFill>
                          <a:schemeClr val="tx1"/>
                        </a:solidFill>
                        <a:effectLst/>
                        <a:latin typeface="Times New Roman" pitchFamily="18" charset="0"/>
                        <a:ea typeface="黑体" pitchFamily="49"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56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TextListener</a:t>
                      </a:r>
                      <a:r>
                        <a:rPr kumimoji="1" lang="en-US" altLang="zh-CN" sz="1700" b="0" i="0" u="none" strike="noStrike" cap="none" normalizeH="0" baseline="0">
                          <a:ln>
                            <a:noFill/>
                          </a:ln>
                          <a:solidFill>
                            <a:schemeClr val="tx1"/>
                          </a:solidFill>
                          <a:effectLst/>
                          <a:latin typeface="Times New Roman" pitchFamily="18" charset="0"/>
                          <a:ea typeface="宋体" pitchFamily="2" charset="-122"/>
                        </a:rPr>
                        <a:t> </a:t>
                      </a:r>
                      <a:endPar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700" b="0" i="1" u="none" strike="noStrike" cap="none" normalizeH="0" baseline="0">
                          <a:ln>
                            <a:noFill/>
                          </a:ln>
                          <a:solidFill>
                            <a:schemeClr val="tx1"/>
                          </a:solidFill>
                          <a:effectLst/>
                          <a:latin typeface="Times New Roman" pitchFamily="18" charset="0"/>
                          <a:ea typeface="宋体" pitchFamily="2" charset="-122"/>
                        </a:rPr>
                        <a:t>无</a:t>
                      </a:r>
                      <a:endParaRPr kumimoji="1" lang="zh-CN" altLang="en-US" sz="1700" b="0" i="0" u="none" strike="noStrike" cap="none" normalizeH="0" baseline="0">
                        <a:ln>
                          <a:noFill/>
                        </a:ln>
                        <a:solidFill>
                          <a:schemeClr val="tx1"/>
                        </a:solidFill>
                        <a:effectLst/>
                        <a:latin typeface="Times New Roman" pitchFamily="18" charset="0"/>
                        <a:ea typeface="黑体"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textValueChanged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0522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chemeClr val="tx1"/>
                          </a:solidFill>
                          <a:effectLst/>
                          <a:latin typeface="Times New Roman" pitchFamily="18" charset="0"/>
                          <a:ea typeface="黑体" pitchFamily="49" charset="-122"/>
                        </a:rPr>
                        <a:t>WindowListener</a:t>
                      </a:r>
                      <a:r>
                        <a:rPr kumimoji="1" lang="en-US" altLang="zh-CN" sz="17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1" lang="en-US" altLang="zh-CN" sz="17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a:ln>
                            <a:noFill/>
                          </a:ln>
                          <a:solidFill>
                            <a:srgbClr val="0000FF"/>
                          </a:solidFill>
                          <a:effectLst/>
                          <a:latin typeface="Times New Roman" pitchFamily="18" charset="0"/>
                          <a:ea typeface="黑体" pitchFamily="49" charset="-122"/>
                        </a:rPr>
                        <a:t>WindowAdapter</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windowActivated</a:t>
                      </a:r>
                      <a:r>
                        <a:rPr kumimoji="1" lang="en-US" altLang="zh-CN" sz="17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br>
                        <a:rPr kumimoji="1" lang="en-US" altLang="zh-CN" sz="17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b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windowClosed</a:t>
                      </a:r>
                      <a:r>
                        <a:rPr kumimoji="1" lang="en-US" altLang="zh-CN" sz="1700" b="0" i="0" u="none" strike="noStrike" cap="none" normalizeH="0" baseline="0" dirty="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windowClosing</a:t>
                      </a:r>
                      <a:r>
                        <a:rPr kumimoji="1" lang="en-US" altLang="zh-CN" sz="1700" b="0" i="0" u="none" strike="noStrike" cap="none" normalizeH="0" baseline="0" dirty="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windowDeactivated</a:t>
                      </a:r>
                      <a:r>
                        <a:rPr kumimoji="1" lang="en-US" altLang="zh-CN" sz="1700" b="0" i="0" u="none" strike="noStrike" cap="none" normalizeH="0" baseline="0" dirty="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windowDeiconified</a:t>
                      </a:r>
                      <a:r>
                        <a:rPr kumimoji="1" lang="en-US" altLang="zh-CN" sz="1700" b="0" i="0" u="none" strike="noStrike" cap="none" normalizeH="0" baseline="0" dirty="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windowIconified</a:t>
                      </a:r>
                      <a:r>
                        <a:rPr kumimoji="1" lang="en-US" altLang="zh-CN" sz="1700" b="0" i="0" u="none" strike="noStrike" cap="none" normalizeH="0" baseline="0" dirty="0">
                          <a:ln>
                            <a:noFill/>
                          </a:ln>
                          <a:solidFill>
                            <a:schemeClr val="tx1"/>
                          </a:solidFill>
                          <a:effectLst/>
                          <a:latin typeface="Times New Roman" pitchFamily="18" charset="0"/>
                          <a:ea typeface="宋体" pitchFamily="2" charset="-122"/>
                        </a:rPr>
                        <a:t> </a:t>
                      </a:r>
                      <a:br>
                        <a:rPr kumimoji="1" lang="en-US" altLang="zh-CN" sz="17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1700" b="0" i="0" u="none" strike="noStrike" cap="none" normalizeH="0" baseline="0" dirty="0" err="1">
                          <a:ln>
                            <a:noFill/>
                          </a:ln>
                          <a:solidFill>
                            <a:schemeClr val="tx1"/>
                          </a:solidFill>
                          <a:effectLst/>
                          <a:latin typeface="Times New Roman" pitchFamily="18" charset="0"/>
                          <a:ea typeface="黑体" pitchFamily="49" charset="-122"/>
                        </a:rPr>
                        <a:t>windowOpened</a:t>
                      </a:r>
                      <a:endParaRPr kumimoji="1" lang="en-US" altLang="zh-CN" sz="1700" b="0" i="0" u="none" strike="noStrike" cap="none" normalizeH="0" baseline="0" dirty="0">
                        <a:ln>
                          <a:noFill/>
                        </a:ln>
                        <a:solidFill>
                          <a:schemeClr val="tx1"/>
                        </a:solidFill>
                        <a:effectLst/>
                        <a:latin typeface="Times New Roman" pitchFamily="18" charset="0"/>
                        <a:ea typeface="黑体" pitchFamily="49"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76161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eaLnBrk="1" hangingPunct="1">
              <a:defRPr/>
            </a:pPr>
            <a:r>
              <a:rPr lang="en-US" altLang="zh-CN"/>
              <a:t>9.9</a:t>
            </a:r>
            <a:r>
              <a:rPr lang="zh-CN" altLang="en-US"/>
              <a:t>、事件适配器类</a:t>
            </a:r>
          </a:p>
        </p:txBody>
      </p:sp>
      <p:sp>
        <p:nvSpPr>
          <p:cNvPr id="141315" name="Rectangle 34"/>
          <p:cNvSpPr>
            <a:spLocks noChangeArrowheads="1"/>
          </p:cNvSpPr>
          <p:nvPr/>
        </p:nvSpPr>
        <p:spPr bwMode="auto">
          <a:xfrm>
            <a:off x="1147763" y="831850"/>
            <a:ext cx="6724650"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dirty="0"/>
              <a:t>例如，将前述鼠标事件示例的源代码</a:t>
            </a:r>
            <a:r>
              <a:rPr lang="en-US" altLang="zh-CN" sz="1800" dirty="0"/>
              <a:t>TestMouseListener.java</a:t>
            </a:r>
            <a:r>
              <a:rPr lang="zh-CN" altLang="en-US" sz="1800" dirty="0"/>
              <a:t>中的注册监听器的代码改为如下即可实现同样的功能：</a:t>
            </a:r>
          </a:p>
          <a:p>
            <a:pPr lvl="1"/>
            <a:r>
              <a:rPr lang="en-US" altLang="zh-CN" sz="1800" dirty="0"/>
              <a:t>…</a:t>
            </a:r>
          </a:p>
          <a:p>
            <a:pPr lvl="1"/>
            <a:r>
              <a:rPr lang="en-US" altLang="zh-CN" sz="1800" dirty="0"/>
              <a:t>//</a:t>
            </a:r>
            <a:r>
              <a:rPr lang="zh-CN" altLang="en-US" sz="1800" dirty="0"/>
              <a:t>匿名继承</a:t>
            </a:r>
            <a:r>
              <a:rPr lang="en-US" altLang="zh-CN" sz="1800" dirty="0" err="1"/>
              <a:t>MouseAdapter</a:t>
            </a:r>
            <a:r>
              <a:rPr lang="zh-CN" altLang="en-US" sz="1800" dirty="0"/>
              <a:t>类</a:t>
            </a:r>
          </a:p>
          <a:p>
            <a:pPr lvl="1"/>
            <a:r>
              <a:rPr lang="en-US" altLang="zh-CN" sz="1800" dirty="0" err="1"/>
              <a:t>addMouseListener</a:t>
            </a:r>
            <a:r>
              <a:rPr lang="en-US" altLang="zh-CN" sz="1800" dirty="0"/>
              <a:t>(new </a:t>
            </a:r>
            <a:r>
              <a:rPr lang="en-US" altLang="zh-CN" sz="1800" dirty="0" err="1"/>
              <a:t>MouseAdapter</a:t>
            </a:r>
            <a:r>
              <a:rPr lang="en-US" altLang="zh-CN" sz="1800" dirty="0"/>
              <a:t>(){</a:t>
            </a:r>
          </a:p>
          <a:p>
            <a:pPr lvl="2"/>
            <a:r>
              <a:rPr lang="en-US" altLang="zh-CN" sz="1800" dirty="0"/>
              <a:t>public void </a:t>
            </a:r>
            <a:r>
              <a:rPr lang="en-US" altLang="zh-CN" sz="1800" dirty="0" err="1"/>
              <a:t>mousePressed</a:t>
            </a:r>
            <a:r>
              <a:rPr lang="en-US" altLang="zh-CN" sz="1800" dirty="0"/>
              <a:t>(</a:t>
            </a:r>
            <a:r>
              <a:rPr lang="en-US" altLang="zh-CN" sz="1800" dirty="0" err="1"/>
              <a:t>MouseEvent</a:t>
            </a:r>
            <a:r>
              <a:rPr lang="en-US" altLang="zh-CN" sz="1800" dirty="0"/>
              <a:t> e){</a:t>
            </a:r>
          </a:p>
          <a:p>
            <a:pPr lvl="3"/>
            <a:r>
              <a:rPr lang="en-US" altLang="zh-CN" sz="1800" dirty="0" err="1"/>
              <a:t>x_pos</a:t>
            </a:r>
            <a:r>
              <a:rPr lang="en-US" altLang="zh-CN" sz="1800" dirty="0"/>
              <a:t>=</a:t>
            </a:r>
            <a:r>
              <a:rPr lang="en-US" altLang="zh-CN" sz="1800" dirty="0" err="1"/>
              <a:t>e.getX</a:t>
            </a:r>
            <a:r>
              <a:rPr lang="en-US" altLang="zh-CN" sz="1800" dirty="0"/>
              <a:t>();</a:t>
            </a:r>
          </a:p>
          <a:p>
            <a:pPr lvl="3"/>
            <a:r>
              <a:rPr lang="en-US" altLang="zh-CN" sz="1800" dirty="0" err="1"/>
              <a:t>y_pos</a:t>
            </a:r>
            <a:r>
              <a:rPr lang="en-US" altLang="zh-CN" sz="1800" dirty="0"/>
              <a:t>=</a:t>
            </a:r>
            <a:r>
              <a:rPr lang="en-US" altLang="zh-CN" sz="1800" dirty="0" err="1"/>
              <a:t>e.getY</a:t>
            </a:r>
            <a:r>
              <a:rPr lang="en-US" altLang="zh-CN" sz="1800" dirty="0"/>
              <a:t>();</a:t>
            </a:r>
          </a:p>
          <a:p>
            <a:pPr lvl="3"/>
            <a:r>
              <a:rPr lang="en-US" altLang="zh-CN" sz="1800" dirty="0"/>
              <a:t>repaint();</a:t>
            </a:r>
          </a:p>
          <a:p>
            <a:pPr lvl="2"/>
            <a:r>
              <a:rPr lang="en-US" altLang="zh-CN" sz="1800" dirty="0"/>
              <a:t>}</a:t>
            </a:r>
          </a:p>
          <a:p>
            <a:pPr lvl="1"/>
            <a:r>
              <a:rPr lang="en-US" altLang="zh-CN" sz="1800" dirty="0"/>
              <a:t>});</a:t>
            </a:r>
          </a:p>
          <a:p>
            <a:pPr lvl="1"/>
            <a:r>
              <a:rPr lang="en-US" altLang="zh-CN" sz="1800" dirty="0"/>
              <a:t>//</a:t>
            </a:r>
            <a:r>
              <a:rPr lang="zh-CN" altLang="en-US" sz="1800" dirty="0"/>
              <a:t>匿名继承</a:t>
            </a:r>
            <a:r>
              <a:rPr lang="en-US" altLang="zh-CN" sz="1800" dirty="0" err="1"/>
              <a:t>MouseMotionAdapter</a:t>
            </a:r>
            <a:r>
              <a:rPr lang="zh-CN" altLang="en-US" sz="1800" dirty="0"/>
              <a:t>类</a:t>
            </a:r>
          </a:p>
          <a:p>
            <a:pPr lvl="1"/>
            <a:r>
              <a:rPr lang="en-US" altLang="zh-CN" sz="1800" dirty="0" err="1"/>
              <a:t>addMouseMotionListener</a:t>
            </a:r>
            <a:r>
              <a:rPr lang="en-US" altLang="zh-CN" sz="1800" dirty="0"/>
              <a:t>(new </a:t>
            </a:r>
            <a:r>
              <a:rPr lang="en-US" altLang="zh-CN" sz="1800" dirty="0" err="1"/>
              <a:t>MouseMotionAdapter</a:t>
            </a:r>
            <a:r>
              <a:rPr lang="en-US" altLang="zh-CN" sz="1800" dirty="0"/>
              <a:t>(){</a:t>
            </a:r>
          </a:p>
          <a:p>
            <a:pPr lvl="2"/>
            <a:r>
              <a:rPr lang="en-US" altLang="zh-CN" sz="1800" dirty="0"/>
              <a:t>public void </a:t>
            </a:r>
            <a:r>
              <a:rPr lang="en-US" altLang="zh-CN" sz="1800" dirty="0" err="1"/>
              <a:t>mouseMoved</a:t>
            </a:r>
            <a:r>
              <a:rPr lang="en-US" altLang="zh-CN" sz="1800" dirty="0"/>
              <a:t>(</a:t>
            </a:r>
            <a:r>
              <a:rPr lang="en-US" altLang="zh-CN" sz="1800" dirty="0" err="1"/>
              <a:t>MouseEvent</a:t>
            </a:r>
            <a:r>
              <a:rPr lang="en-US" altLang="zh-CN" sz="1800" dirty="0"/>
              <a:t> e){</a:t>
            </a:r>
          </a:p>
          <a:p>
            <a:pPr lvl="3"/>
            <a:r>
              <a:rPr lang="en-US" altLang="zh-CN" sz="1800" dirty="0" err="1"/>
              <a:t>x_pos</a:t>
            </a:r>
            <a:r>
              <a:rPr lang="en-US" altLang="zh-CN" sz="1800" dirty="0"/>
              <a:t>=</a:t>
            </a:r>
            <a:r>
              <a:rPr lang="en-US" altLang="zh-CN" sz="1800" dirty="0" err="1"/>
              <a:t>e.getX</a:t>
            </a:r>
            <a:r>
              <a:rPr lang="en-US" altLang="zh-CN" sz="1800" dirty="0"/>
              <a:t>();</a:t>
            </a:r>
          </a:p>
          <a:p>
            <a:pPr lvl="3"/>
            <a:r>
              <a:rPr lang="en-US" altLang="zh-CN" sz="1800" dirty="0" err="1"/>
              <a:t>y_pos</a:t>
            </a:r>
            <a:r>
              <a:rPr lang="en-US" altLang="zh-CN" sz="1800" dirty="0"/>
              <a:t>=</a:t>
            </a:r>
            <a:r>
              <a:rPr lang="en-US" altLang="zh-CN" sz="1800" dirty="0" err="1"/>
              <a:t>e.getY</a:t>
            </a:r>
            <a:r>
              <a:rPr lang="en-US" altLang="zh-CN" sz="1800" dirty="0"/>
              <a:t>();</a:t>
            </a:r>
          </a:p>
          <a:p>
            <a:pPr lvl="3"/>
            <a:r>
              <a:rPr lang="en-US" altLang="zh-CN" sz="1800" dirty="0"/>
              <a:t>repaint();</a:t>
            </a:r>
          </a:p>
          <a:p>
            <a:pPr lvl="2"/>
            <a:r>
              <a:rPr lang="en-US" altLang="zh-CN" sz="1800" dirty="0"/>
              <a:t>}</a:t>
            </a:r>
          </a:p>
          <a:p>
            <a:pPr lvl="1"/>
            <a:r>
              <a:rPr lang="en-US" altLang="zh-CN" sz="1800" dirty="0"/>
              <a:t>});</a:t>
            </a:r>
          </a:p>
          <a:p>
            <a:pPr lvl="1"/>
            <a:r>
              <a:rPr lang="en-US" altLang="zh-CN" sz="1800" dirty="0"/>
              <a:t>…</a:t>
            </a:r>
          </a:p>
        </p:txBody>
      </p:sp>
      <p:sp>
        <p:nvSpPr>
          <p:cNvPr id="5" name="矩形 4"/>
          <p:cNvSpPr/>
          <p:nvPr/>
        </p:nvSpPr>
        <p:spPr>
          <a:xfrm>
            <a:off x="6274705" y="5582432"/>
            <a:ext cx="2294218" cy="461665"/>
          </a:xfrm>
          <a:prstGeom prst="rect">
            <a:avLst/>
          </a:prstGeom>
          <a:solidFill>
            <a:schemeClr val="accent6">
              <a:lumMod val="60000"/>
              <a:lumOff val="40000"/>
            </a:schemeClr>
          </a:solidFill>
        </p:spPr>
        <p:txBody>
          <a:bodyPr wrap="none">
            <a:spAutoFit/>
          </a:bodyPr>
          <a:lstStyle/>
          <a:p>
            <a:r>
              <a:rPr lang="en-US" altLang="zh-CN" dirty="0"/>
              <a:t>MousePanel.java</a:t>
            </a:r>
            <a:endParaRPr lang="zh-CN" altLang="en-US" dirty="0"/>
          </a:p>
        </p:txBody>
      </p:sp>
    </p:spTree>
    <p:extLst>
      <p:ext uri="{BB962C8B-B14F-4D97-AF65-F5344CB8AC3E}">
        <p14:creationId xmlns:p14="http://schemas.microsoft.com/office/powerpoint/2010/main" val="109060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4099" name="Rectangle 116"/>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00" name="Text Box 119"/>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4101" name="Rectangle 121"/>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02" name="Text Box 124"/>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dirty="0">
                <a:solidFill>
                  <a:schemeClr val="tx2"/>
                </a:solidFill>
                <a:latin typeface="黑体" pitchFamily="49" charset="-122"/>
                <a:ea typeface="黑体" pitchFamily="49" charset="-122"/>
              </a:rPr>
              <a:t> 9.3</a:t>
            </a:r>
            <a:r>
              <a:rPr kumimoji="0" lang="zh-CN" altLang="en-US" sz="1600" dirty="0">
                <a:solidFill>
                  <a:schemeClr val="tx2"/>
                </a:solidFill>
                <a:latin typeface="黑体" pitchFamily="49" charset="-122"/>
                <a:ea typeface="黑体" pitchFamily="49" charset="-122"/>
              </a:rPr>
              <a:t>、菜单和工具条</a:t>
            </a:r>
            <a:endParaRPr lang="zh-CN" altLang="en-US" sz="1600" dirty="0">
              <a:solidFill>
                <a:schemeClr val="tx2"/>
              </a:solidFill>
              <a:latin typeface="黑体" pitchFamily="49" charset="-122"/>
              <a:ea typeface="黑体" pitchFamily="49" charset="-122"/>
            </a:endParaRPr>
          </a:p>
        </p:txBody>
      </p:sp>
      <p:sp>
        <p:nvSpPr>
          <p:cNvPr id="4103" name="Text Box 129"/>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dirty="0">
                <a:solidFill>
                  <a:schemeClr val="tx2"/>
                </a:solidFill>
                <a:latin typeface="黑体" pitchFamily="49" charset="-122"/>
                <a:ea typeface="黑体" pitchFamily="49" charset="-122"/>
              </a:rPr>
              <a:t> 9.5</a:t>
            </a:r>
            <a:r>
              <a:rPr kumimoji="0" lang="zh-CN" altLang="en-US" sz="1600" dirty="0">
                <a:solidFill>
                  <a:schemeClr val="tx2"/>
                </a:solidFill>
                <a:latin typeface="黑体" pitchFamily="49" charset="-122"/>
                <a:ea typeface="黑体" pitchFamily="49" charset="-122"/>
              </a:rPr>
              <a:t>、组件常用方法</a:t>
            </a:r>
          </a:p>
        </p:txBody>
      </p:sp>
      <p:sp>
        <p:nvSpPr>
          <p:cNvPr id="4104" name="Rectangle 136"/>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4105" name="Rectangle 123"/>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4106" name="AutoShape 151"/>
          <p:cNvSpPr>
            <a:spLocks noChangeArrowheads="1"/>
          </p:cNvSpPr>
          <p:nvPr/>
        </p:nvSpPr>
        <p:spPr bwMode="auto">
          <a:xfrm>
            <a:off x="7566025" y="1525588"/>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Rectangle 170"/>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08" name="Text Box 171"/>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4109" name="Rectangle 180"/>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10" name="Text Box 181"/>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dirty="0">
                <a:solidFill>
                  <a:schemeClr val="tx2"/>
                </a:solidFill>
                <a:latin typeface="黑体" pitchFamily="49" charset="-122"/>
                <a:ea typeface="黑体" pitchFamily="49" charset="-122"/>
              </a:rPr>
              <a:t> 9.2</a:t>
            </a:r>
            <a:r>
              <a:rPr kumimoji="0" lang="zh-CN" altLang="en-US" sz="1600" dirty="0">
                <a:solidFill>
                  <a:schemeClr val="tx2"/>
                </a:solidFill>
                <a:latin typeface="黑体" pitchFamily="49" charset="-122"/>
                <a:ea typeface="黑体" pitchFamily="49" charset="-122"/>
              </a:rPr>
              <a:t>、容器：</a:t>
            </a:r>
            <a:r>
              <a:rPr kumimoji="0" lang="en-US" altLang="zh-CN" sz="1600" dirty="0" err="1">
                <a:solidFill>
                  <a:schemeClr val="tx2"/>
                </a:solidFill>
                <a:latin typeface="黑体" pitchFamily="49" charset="-122"/>
                <a:ea typeface="黑体" pitchFamily="49" charset="-122"/>
              </a:rPr>
              <a:t>JFrame</a:t>
            </a:r>
            <a:r>
              <a:rPr kumimoji="0" lang="en-US" altLang="zh-CN" sz="1600" dirty="0">
                <a:solidFill>
                  <a:schemeClr val="tx2"/>
                </a:solidFill>
                <a:latin typeface="黑体" pitchFamily="49" charset="-122"/>
                <a:ea typeface="黑体" pitchFamily="49" charset="-122"/>
              </a:rPr>
              <a:t>\</a:t>
            </a:r>
            <a:r>
              <a:rPr kumimoji="0" lang="en-US" altLang="zh-CN" sz="1600" dirty="0" err="1">
                <a:solidFill>
                  <a:schemeClr val="tx2"/>
                </a:solidFill>
                <a:latin typeface="黑体" pitchFamily="49" charset="-122"/>
                <a:ea typeface="黑体" pitchFamily="49" charset="-122"/>
              </a:rPr>
              <a:t>JPanel</a:t>
            </a:r>
            <a:r>
              <a:rPr kumimoji="0" lang="en-US" altLang="zh-CN" sz="1600" dirty="0">
                <a:solidFill>
                  <a:schemeClr val="tx2"/>
                </a:solidFill>
                <a:latin typeface="黑体" pitchFamily="49" charset="-122"/>
                <a:ea typeface="黑体" pitchFamily="49" charset="-122"/>
              </a:rPr>
              <a:t>\</a:t>
            </a:r>
            <a:r>
              <a:rPr kumimoji="0" lang="en-US" altLang="zh-CN" sz="1600" dirty="0" err="1">
                <a:solidFill>
                  <a:schemeClr val="tx2"/>
                </a:solidFill>
                <a:latin typeface="黑体" pitchFamily="49" charset="-122"/>
                <a:ea typeface="黑体" pitchFamily="49" charset="-122"/>
              </a:rPr>
              <a:t>JScrollPane</a:t>
            </a:r>
            <a:r>
              <a:rPr kumimoji="0" lang="en-US" altLang="zh-CN" sz="1600" dirty="0">
                <a:solidFill>
                  <a:schemeClr val="tx2"/>
                </a:solidFill>
                <a:latin typeface="黑体" pitchFamily="49" charset="-122"/>
                <a:ea typeface="黑体" pitchFamily="49" charset="-122"/>
              </a:rPr>
              <a:t>\</a:t>
            </a:r>
            <a:r>
              <a:rPr kumimoji="0" lang="en-US" altLang="zh-CN" sz="1600" dirty="0" err="1">
                <a:solidFill>
                  <a:schemeClr val="tx2"/>
                </a:solidFill>
                <a:latin typeface="黑体" pitchFamily="49" charset="-122"/>
                <a:ea typeface="黑体" pitchFamily="49" charset="-122"/>
              </a:rPr>
              <a:t>JSplitPane</a:t>
            </a:r>
            <a:endParaRPr lang="en-US" altLang="zh-CN" sz="1600" dirty="0">
              <a:solidFill>
                <a:schemeClr val="tx2"/>
              </a:solidFill>
              <a:latin typeface="黑体" pitchFamily="49" charset="-122"/>
              <a:ea typeface="黑体" pitchFamily="49" charset="-122"/>
            </a:endParaRPr>
          </a:p>
        </p:txBody>
      </p:sp>
      <p:sp>
        <p:nvSpPr>
          <p:cNvPr id="4111" name="Rectangle 182"/>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12" name="Text Box 183"/>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4113" name="Rectangle 184"/>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14" name="Text Box 185"/>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4115" name="Rectangle 188"/>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16" name="Text Box 189"/>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dirty="0">
                <a:solidFill>
                  <a:schemeClr val="tx2"/>
                </a:solidFill>
                <a:latin typeface="黑体" pitchFamily="49" charset="-122"/>
                <a:ea typeface="黑体" pitchFamily="49" charset="-122"/>
              </a:rPr>
              <a:t> 9.4</a:t>
            </a:r>
            <a:r>
              <a:rPr kumimoji="0" lang="zh-CN" altLang="en-US" sz="1600" dirty="0">
                <a:solidFill>
                  <a:schemeClr val="tx2"/>
                </a:solidFill>
                <a:latin typeface="黑体" pitchFamily="49" charset="-122"/>
                <a:ea typeface="黑体" pitchFamily="49" charset="-122"/>
              </a:rPr>
              <a:t>、基本组件：</a:t>
            </a:r>
            <a:r>
              <a:rPr kumimoji="0" lang="en-US" altLang="zh-CN" sz="1600" dirty="0" err="1">
                <a:solidFill>
                  <a:schemeClr val="tx2"/>
                </a:solidFill>
                <a:latin typeface="黑体" pitchFamily="49" charset="-122"/>
                <a:ea typeface="黑体" pitchFamily="49" charset="-122"/>
              </a:rPr>
              <a:t>JLabel</a:t>
            </a:r>
            <a:r>
              <a:rPr kumimoji="0" lang="en-US" altLang="zh-CN" sz="1600" dirty="0">
                <a:solidFill>
                  <a:schemeClr val="tx2"/>
                </a:solidFill>
                <a:latin typeface="黑体" pitchFamily="49" charset="-122"/>
                <a:ea typeface="黑体" pitchFamily="49" charset="-122"/>
              </a:rPr>
              <a:t>\</a:t>
            </a:r>
            <a:r>
              <a:rPr kumimoji="0" lang="en-US" altLang="zh-CN" sz="1600" dirty="0" err="1">
                <a:solidFill>
                  <a:schemeClr val="tx2"/>
                </a:solidFill>
                <a:latin typeface="黑体" pitchFamily="49" charset="-122"/>
                <a:ea typeface="黑体" pitchFamily="49" charset="-122"/>
              </a:rPr>
              <a:t>JButton</a:t>
            </a:r>
            <a:r>
              <a:rPr kumimoji="0" lang="en-US" altLang="zh-CN" sz="1600" dirty="0">
                <a:solidFill>
                  <a:schemeClr val="tx2"/>
                </a:solidFill>
                <a:latin typeface="黑体" pitchFamily="49" charset="-122"/>
                <a:ea typeface="黑体" pitchFamily="49" charset="-122"/>
              </a:rPr>
              <a:t>\</a:t>
            </a:r>
            <a:r>
              <a:rPr kumimoji="0" lang="en-US" altLang="zh-CN" sz="1600" dirty="0" err="1">
                <a:solidFill>
                  <a:schemeClr val="tx2"/>
                </a:solidFill>
                <a:latin typeface="黑体" pitchFamily="49" charset="-122"/>
                <a:ea typeface="黑体" pitchFamily="49" charset="-122"/>
              </a:rPr>
              <a:t>JComboBox</a:t>
            </a:r>
            <a:r>
              <a:rPr kumimoji="0" lang="en-US" altLang="zh-CN" sz="1600" dirty="0">
                <a:solidFill>
                  <a:schemeClr val="tx2"/>
                </a:solidFill>
                <a:latin typeface="黑体" pitchFamily="49" charset="-122"/>
                <a:ea typeface="黑体" pitchFamily="49" charset="-122"/>
              </a:rPr>
              <a:t>\</a:t>
            </a:r>
            <a:r>
              <a:rPr kumimoji="0" lang="en-US" altLang="zh-CN" sz="1600" dirty="0" err="1">
                <a:solidFill>
                  <a:schemeClr val="tx2"/>
                </a:solidFill>
                <a:latin typeface="黑体" pitchFamily="49" charset="-122"/>
                <a:ea typeface="黑体" pitchFamily="49" charset="-122"/>
              </a:rPr>
              <a:t>JTree</a:t>
            </a:r>
            <a:r>
              <a:rPr kumimoji="0" lang="zh-CN" altLang="en-US" sz="1600" dirty="0">
                <a:solidFill>
                  <a:schemeClr val="tx2"/>
                </a:solidFill>
                <a:latin typeface="黑体" pitchFamily="49" charset="-122"/>
                <a:ea typeface="黑体" pitchFamily="49" charset="-122"/>
              </a:rPr>
              <a:t>等</a:t>
            </a:r>
            <a:endParaRPr lang="zh-CN" altLang="en-US" sz="1600" dirty="0">
              <a:solidFill>
                <a:schemeClr val="tx2"/>
              </a:solidFill>
              <a:latin typeface="黑体" pitchFamily="49" charset="-122"/>
              <a:ea typeface="黑体" pitchFamily="49" charset="-122"/>
            </a:endParaRPr>
          </a:p>
        </p:txBody>
      </p:sp>
      <p:sp>
        <p:nvSpPr>
          <p:cNvPr id="4117" name="Rectangle 19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18" name="Text Box 19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4119" name="Rectangle 19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20" name="Text Box 19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4121" name="Rectangle 19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4122" name="Text Box 19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142339"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40"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142341"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42"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142343"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142344"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42345"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42346" name="AutoShape 10"/>
          <p:cNvSpPr>
            <a:spLocks noChangeArrowheads="1"/>
          </p:cNvSpPr>
          <p:nvPr/>
        </p:nvSpPr>
        <p:spPr bwMode="auto">
          <a:xfrm>
            <a:off x="6918325" y="5530850"/>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7"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48"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142349"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50"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142351"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52"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142353"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54"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142355"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56"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142357"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58"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142359"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60"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142361"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2362"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extLst>
      <p:ext uri="{BB962C8B-B14F-4D97-AF65-F5344CB8AC3E}">
        <p14:creationId xmlns:p14="http://schemas.microsoft.com/office/powerpoint/2010/main" val="3548002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altLang="zh-CN"/>
              <a:t>9.10</a:t>
            </a:r>
            <a:r>
              <a:rPr lang="zh-CN" altLang="en-US"/>
              <a:t>、键盘事件处理</a:t>
            </a:r>
          </a:p>
        </p:txBody>
      </p:sp>
      <p:sp>
        <p:nvSpPr>
          <p:cNvPr id="14336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4" name="Rectangle 4"/>
          <p:cNvSpPr>
            <a:spLocks noChangeArrowheads="1"/>
          </p:cNvSpPr>
          <p:nvPr/>
        </p:nvSpPr>
        <p:spPr bwMode="auto">
          <a:xfrm>
            <a:off x="0" y="2043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3365" name="Rectangle 7"/>
          <p:cNvSpPr>
            <a:spLocks noChangeArrowheads="1"/>
          </p:cNvSpPr>
          <p:nvPr/>
        </p:nvSpPr>
        <p:spPr bwMode="auto">
          <a:xfrm>
            <a:off x="522288" y="865188"/>
            <a:ext cx="8097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000"/>
              <a:t>键盘事件的监听器接口为</a:t>
            </a:r>
            <a:r>
              <a:rPr lang="en-US" altLang="zh-CN" sz="2000"/>
              <a:t>KeyListener</a:t>
            </a:r>
            <a:r>
              <a:rPr lang="zh-CN" altLang="en-US" sz="2000"/>
              <a:t>，适配器类为</a:t>
            </a:r>
            <a:r>
              <a:rPr lang="en-US" altLang="zh-CN" sz="2000"/>
              <a:t>KeyAdapter</a:t>
            </a:r>
            <a:r>
              <a:rPr lang="zh-CN" altLang="en-US" sz="2000"/>
              <a:t>，键盘事件对应的类是</a:t>
            </a:r>
            <a:r>
              <a:rPr lang="en-US" altLang="zh-CN" sz="2000"/>
              <a:t>KeyEvent</a:t>
            </a:r>
            <a:r>
              <a:rPr lang="zh-CN" altLang="en-US" sz="2000"/>
              <a:t>，位于</a:t>
            </a:r>
            <a:r>
              <a:rPr lang="en-US" altLang="zh-CN" sz="2000"/>
              <a:t>java.awt.event</a:t>
            </a:r>
            <a:r>
              <a:rPr lang="zh-CN" altLang="en-US" sz="2000"/>
              <a:t>包中。 </a:t>
            </a:r>
          </a:p>
        </p:txBody>
      </p:sp>
      <p:graphicFrame>
        <p:nvGraphicFramePr>
          <p:cNvPr id="358615" name="Group 215"/>
          <p:cNvGraphicFramePr>
            <a:graphicFrameLocks noGrp="1"/>
          </p:cNvGraphicFramePr>
          <p:nvPr>
            <p:ph idx="1"/>
          </p:nvPr>
        </p:nvGraphicFramePr>
        <p:xfrm>
          <a:off x="620713" y="1535113"/>
          <a:ext cx="7772400" cy="4892779"/>
        </p:xfrm>
        <a:graphic>
          <a:graphicData uri="http://schemas.openxmlformats.org/drawingml/2006/table">
            <a:tbl>
              <a:tblPr/>
              <a:tblGrid>
                <a:gridCol w="3033712">
                  <a:extLst>
                    <a:ext uri="{9D8B030D-6E8A-4147-A177-3AD203B41FA5}">
                      <a16:colId xmlns:a16="http://schemas.microsoft.com/office/drawing/2014/main" val="20000"/>
                    </a:ext>
                  </a:extLst>
                </a:gridCol>
                <a:gridCol w="4738688">
                  <a:extLst>
                    <a:ext uri="{9D8B030D-6E8A-4147-A177-3AD203B41FA5}">
                      <a16:colId xmlns:a16="http://schemas.microsoft.com/office/drawing/2014/main" val="20001"/>
                    </a:ext>
                  </a:extLst>
                </a:gridCol>
              </a:tblGrid>
              <a:tr h="279349">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KeyEvent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常用的常量与方法</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793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常量或方法定义</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7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KEY_PRESSED</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按下键</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事件</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KEY_RELEASED</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释放键</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事件</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7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KEY_TYPED</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键入键</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事件，即按下并释放</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VK_*</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代表键盘上的某个键，如</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KeyEvent.VK_A</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到</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KeyEvent.VK_Z</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与 </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ASCII</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码的</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到</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Z</a:t>
                      </a:r>
                      <a:r>
                        <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(0x41 - 0x5A) </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相同，</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KeyEvent.VK_F1</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表示</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F1</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功能键，依此类推。</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10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char getKeyChar()</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返回与此事件中的键相关联的字符。例如，</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shift + "a" </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 </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KEY_TYPED </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事件返回值</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。本方法只适用于</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KEY_TYPED</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事件。</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9443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int getKeyCode()</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返回与此事件中的键相关联的整数</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keyCode</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。与</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getKeyChar</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不同的地方在于，本方法返回的是</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getKeyCode</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得到的是键码常量，是在</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KeyEvent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定义的常量（比如</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KeyEvent.VK_Z </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代表</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Z</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），对应物理键；而</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getKeyChar</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返回的是实际输入的字符（区分大小写）</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1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int getKeyLocation()</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某些键在键盘上有多个，如数字键、</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shift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键、</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ctrl</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键等，本方法就是提供了一种区分这些键的方式。</a:t>
                      </a: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1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static String  getKeyModifiersText(int modifiers)</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返回描述组合键的 </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String</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，如</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"Shift"</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或</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"Ctrl+Shift"</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93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static String getKeyText(int keyCode)</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返回描述 </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keyCode </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 </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String</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，如</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"HOME"</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"F1"</a:t>
                      </a:r>
                      <a:r>
                        <a:rPr kumimoji="1" lang="zh-CN" altLang="en-US"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或</a:t>
                      </a:r>
                      <a:r>
                        <a:rPr kumimoji="1" lang="en-US" altLang="zh-CN" sz="12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1"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995450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pPr eaLnBrk="1" hangingPunct="1">
              <a:defRPr/>
            </a:pPr>
            <a:r>
              <a:rPr lang="en-US" altLang="zh-CN"/>
              <a:t>9.10</a:t>
            </a:r>
            <a:r>
              <a:rPr lang="zh-CN" altLang="en-US"/>
              <a:t>、键盘事件处理</a:t>
            </a:r>
          </a:p>
        </p:txBody>
      </p:sp>
      <p:sp>
        <p:nvSpPr>
          <p:cNvPr id="144387"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388" name="Rectangle 4"/>
          <p:cNvSpPr>
            <a:spLocks noChangeArrowheads="1"/>
          </p:cNvSpPr>
          <p:nvPr/>
        </p:nvSpPr>
        <p:spPr bwMode="auto">
          <a:xfrm>
            <a:off x="0" y="2043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4389" name="Rectangle 64"/>
          <p:cNvSpPr>
            <a:spLocks noChangeArrowheads="1"/>
          </p:cNvSpPr>
          <p:nvPr/>
        </p:nvSpPr>
        <p:spPr bwMode="auto">
          <a:xfrm>
            <a:off x="635000" y="1060450"/>
            <a:ext cx="774858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t>例：</a:t>
            </a:r>
          </a:p>
          <a:p>
            <a:pPr lvl="1"/>
            <a:r>
              <a:rPr lang="en-US" altLang="zh-CN" sz="2000" dirty="0"/>
              <a:t>//</a:t>
            </a:r>
            <a:r>
              <a:rPr lang="zh-CN" altLang="en-US" sz="2000" dirty="0"/>
              <a:t>下面的代码用于判断是不是左边的</a:t>
            </a:r>
            <a:r>
              <a:rPr lang="en-US" altLang="zh-CN" sz="2000" dirty="0"/>
              <a:t>shift</a:t>
            </a:r>
            <a:r>
              <a:rPr lang="zh-CN" altLang="en-US" sz="2000" dirty="0"/>
              <a:t>键：</a:t>
            </a:r>
          </a:p>
          <a:p>
            <a:pPr lvl="1"/>
            <a:r>
              <a:rPr lang="en-US" altLang="zh-CN" sz="2000" dirty="0"/>
              <a:t>if(</a:t>
            </a:r>
            <a:r>
              <a:rPr lang="en-US" altLang="zh-CN" sz="2000" dirty="0" err="1"/>
              <a:t>e.getKeyCode</a:t>
            </a:r>
            <a:r>
              <a:rPr lang="en-US" altLang="zh-CN" sz="2000" dirty="0"/>
              <a:t>()==</a:t>
            </a:r>
            <a:r>
              <a:rPr lang="en-US" altLang="zh-CN" sz="2000" dirty="0" err="1"/>
              <a:t>KeyEvent.VK_SHIFT</a:t>
            </a:r>
            <a:r>
              <a:rPr lang="en-US" altLang="zh-CN" sz="2000" dirty="0"/>
              <a:t> &amp; </a:t>
            </a:r>
          </a:p>
          <a:p>
            <a:pPr lvl="1"/>
            <a:r>
              <a:rPr lang="en-US" altLang="zh-CN" sz="2000" dirty="0"/>
              <a:t>	</a:t>
            </a:r>
            <a:r>
              <a:rPr lang="en-US" altLang="zh-CN" sz="2000" dirty="0" err="1"/>
              <a:t>e.getkeyLocation</a:t>
            </a:r>
            <a:r>
              <a:rPr lang="en-US" altLang="zh-CN" sz="2000" dirty="0"/>
              <a:t>()==</a:t>
            </a:r>
            <a:r>
              <a:rPr lang="en-US" altLang="zh-CN" sz="2000" dirty="0" err="1"/>
              <a:t>KeyEvent.KEY_LOCATION_LEFT</a:t>
            </a:r>
            <a:r>
              <a:rPr lang="en-US" altLang="zh-CN" sz="2000" dirty="0"/>
              <a:t>){</a:t>
            </a:r>
          </a:p>
          <a:p>
            <a:pPr lvl="1"/>
            <a:r>
              <a:rPr lang="en-US" altLang="zh-CN" sz="2000" dirty="0"/>
              <a:t>	…</a:t>
            </a:r>
          </a:p>
          <a:p>
            <a:pPr lvl="1"/>
            <a:r>
              <a:rPr lang="en-US" altLang="zh-CN" sz="2000" dirty="0"/>
              <a:t>}</a:t>
            </a:r>
          </a:p>
        </p:txBody>
      </p:sp>
    </p:spTree>
    <p:extLst>
      <p:ext uri="{BB962C8B-B14F-4D97-AF65-F5344CB8AC3E}">
        <p14:creationId xmlns:p14="http://schemas.microsoft.com/office/powerpoint/2010/main" val="3986765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pPr eaLnBrk="1" hangingPunct="1">
              <a:defRPr/>
            </a:pPr>
            <a:r>
              <a:rPr lang="en-US" altLang="zh-CN"/>
              <a:t>9.10</a:t>
            </a:r>
            <a:r>
              <a:rPr lang="zh-CN" altLang="en-US"/>
              <a:t>、键盘事件处理</a:t>
            </a:r>
          </a:p>
        </p:txBody>
      </p:sp>
      <p:sp>
        <p:nvSpPr>
          <p:cNvPr id="145411"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5412" name="Rectangle 4"/>
          <p:cNvSpPr>
            <a:spLocks noChangeArrowheads="1"/>
          </p:cNvSpPr>
          <p:nvPr/>
        </p:nvSpPr>
        <p:spPr bwMode="auto">
          <a:xfrm>
            <a:off x="0" y="2043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5413" name="Rectangle 6"/>
          <p:cNvSpPr>
            <a:spLocks noChangeArrowheads="1"/>
          </p:cNvSpPr>
          <p:nvPr/>
        </p:nvSpPr>
        <p:spPr bwMode="auto">
          <a:xfrm>
            <a:off x="747713" y="876300"/>
            <a:ext cx="7315200"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t>import </a:t>
            </a:r>
            <a:r>
              <a:rPr lang="en-US" altLang="zh-CN" sz="1800" dirty="0" err="1"/>
              <a:t>java.awt</a:t>
            </a:r>
            <a:r>
              <a:rPr lang="en-US" altLang="zh-CN" sz="1800" dirty="0"/>
              <a:t>.*;</a:t>
            </a:r>
          </a:p>
          <a:p>
            <a:r>
              <a:rPr lang="en-US" altLang="zh-CN" sz="1800" dirty="0"/>
              <a:t>import </a:t>
            </a:r>
            <a:r>
              <a:rPr lang="en-US" altLang="zh-CN" sz="1800" dirty="0" err="1"/>
              <a:t>java.awt.event</a:t>
            </a:r>
            <a:r>
              <a:rPr lang="en-US" altLang="zh-CN" sz="1800" dirty="0"/>
              <a:t>.*;</a:t>
            </a:r>
          </a:p>
          <a:p>
            <a:r>
              <a:rPr lang="en-US" altLang="zh-CN" sz="1800" dirty="0"/>
              <a:t>import </a:t>
            </a:r>
            <a:r>
              <a:rPr lang="en-US" altLang="zh-CN" sz="1800" dirty="0" err="1"/>
              <a:t>javax.swing</a:t>
            </a:r>
            <a:r>
              <a:rPr lang="en-US" altLang="zh-CN" sz="1800" dirty="0"/>
              <a:t>.*;</a:t>
            </a:r>
          </a:p>
          <a:p>
            <a:endParaRPr lang="en-US" altLang="zh-CN" sz="1800" dirty="0"/>
          </a:p>
          <a:p>
            <a:r>
              <a:rPr lang="en-US" altLang="zh-CN" sz="1800" dirty="0"/>
              <a:t>public class </a:t>
            </a:r>
            <a:r>
              <a:rPr lang="en-US" altLang="zh-CN" sz="1800" dirty="0" err="1"/>
              <a:t>TestKeyListener</a:t>
            </a:r>
            <a:r>
              <a:rPr lang="en-US" altLang="zh-CN" sz="1800" dirty="0"/>
              <a:t> extends </a:t>
            </a:r>
            <a:r>
              <a:rPr lang="en-US" altLang="zh-CN" sz="1800" dirty="0" err="1"/>
              <a:t>JFrame</a:t>
            </a:r>
            <a:r>
              <a:rPr lang="en-US" altLang="zh-CN" sz="1800" dirty="0"/>
              <a:t>{</a:t>
            </a:r>
          </a:p>
          <a:p>
            <a:pPr lvl="1"/>
            <a:r>
              <a:rPr lang="en-US" altLang="zh-CN" sz="1800" dirty="0" err="1"/>
              <a:t>TestKeyListener</a:t>
            </a:r>
            <a:r>
              <a:rPr lang="en-US" altLang="zh-CN" sz="1800" dirty="0"/>
              <a:t>(String </a:t>
            </a:r>
            <a:r>
              <a:rPr lang="en-US" altLang="zh-CN" sz="1800" dirty="0" err="1"/>
              <a:t>sTitle</a:t>
            </a:r>
            <a:r>
              <a:rPr lang="en-US" altLang="zh-CN" sz="1800" dirty="0"/>
              <a:t>){</a:t>
            </a:r>
          </a:p>
          <a:p>
            <a:pPr lvl="2"/>
            <a:r>
              <a:rPr lang="en-US" altLang="zh-CN" sz="1800" dirty="0"/>
              <a:t>super(</a:t>
            </a:r>
            <a:r>
              <a:rPr lang="en-US" altLang="zh-CN" sz="1800" dirty="0" err="1"/>
              <a:t>sTitle</a:t>
            </a:r>
            <a:r>
              <a:rPr lang="en-US" altLang="zh-CN" sz="1800" dirty="0"/>
              <a:t>);</a:t>
            </a:r>
          </a:p>
          <a:p>
            <a:pPr lvl="2"/>
            <a:r>
              <a:rPr lang="en-US" altLang="zh-CN" sz="1800" dirty="0"/>
              <a:t>Container c = </a:t>
            </a:r>
            <a:r>
              <a:rPr lang="en-US" altLang="zh-CN" sz="1800" dirty="0" err="1"/>
              <a:t>getContentPane</a:t>
            </a:r>
            <a:r>
              <a:rPr lang="en-US" altLang="zh-CN" sz="1800" dirty="0"/>
              <a:t>();</a:t>
            </a:r>
          </a:p>
          <a:p>
            <a:pPr lvl="2"/>
            <a:r>
              <a:rPr lang="en-US" altLang="zh-CN" sz="1800" dirty="0" err="1"/>
              <a:t>c.setLayout</a:t>
            </a:r>
            <a:r>
              <a:rPr lang="en-US" altLang="zh-CN" sz="1800" dirty="0"/>
              <a:t>(new </a:t>
            </a:r>
            <a:r>
              <a:rPr lang="en-US" altLang="zh-CN" sz="1800" dirty="0" err="1"/>
              <a:t>GridLayout</a:t>
            </a:r>
            <a:r>
              <a:rPr lang="en-US" altLang="zh-CN" sz="1800" dirty="0"/>
              <a:t>(4,1,2,2));</a:t>
            </a:r>
          </a:p>
          <a:p>
            <a:pPr lvl="2"/>
            <a:r>
              <a:rPr lang="en-US" altLang="zh-CN" sz="1800" dirty="0"/>
              <a:t>//</a:t>
            </a:r>
            <a:r>
              <a:rPr lang="zh-CN" altLang="en-US" sz="1800" dirty="0"/>
              <a:t>选择角色</a:t>
            </a:r>
          </a:p>
          <a:p>
            <a:pPr lvl="2"/>
            <a:r>
              <a:rPr lang="en-US" altLang="zh-CN" sz="1800" dirty="0" err="1"/>
              <a:t>JPanel</a:t>
            </a:r>
            <a:r>
              <a:rPr lang="en-US" altLang="zh-CN" sz="1800" dirty="0"/>
              <a:t> panel1=new </a:t>
            </a:r>
            <a:r>
              <a:rPr lang="en-US" altLang="zh-CN" sz="1800" dirty="0" err="1"/>
              <a:t>JPanel</a:t>
            </a:r>
            <a:r>
              <a:rPr lang="en-US" altLang="zh-CN" sz="1800" dirty="0"/>
              <a:t>();</a:t>
            </a:r>
          </a:p>
          <a:p>
            <a:pPr lvl="2"/>
            <a:r>
              <a:rPr lang="en-US" altLang="zh-CN" sz="1800" dirty="0"/>
              <a:t>panel1.setLayout(new </a:t>
            </a:r>
            <a:r>
              <a:rPr lang="en-US" altLang="zh-CN" sz="1800" dirty="0" err="1"/>
              <a:t>FlowLayout</a:t>
            </a:r>
            <a:r>
              <a:rPr lang="en-US" altLang="zh-CN" sz="1800" dirty="0"/>
              <a:t>(</a:t>
            </a:r>
            <a:r>
              <a:rPr lang="en-US" altLang="zh-CN" sz="1800" dirty="0" err="1"/>
              <a:t>FlowLayout.LEFT</a:t>
            </a:r>
            <a:r>
              <a:rPr lang="en-US" altLang="zh-CN" sz="1800" dirty="0"/>
              <a:t>));</a:t>
            </a:r>
          </a:p>
          <a:p>
            <a:pPr lvl="2"/>
            <a:r>
              <a:rPr lang="en-US" altLang="zh-CN" sz="1800" dirty="0"/>
              <a:t>panel1.add(new </a:t>
            </a:r>
            <a:r>
              <a:rPr lang="en-US" altLang="zh-CN" sz="1800" dirty="0" err="1"/>
              <a:t>JLabel</a:t>
            </a:r>
            <a:r>
              <a:rPr lang="en-US" altLang="zh-CN" sz="1800" dirty="0"/>
              <a:t>("</a:t>
            </a:r>
            <a:r>
              <a:rPr lang="zh-CN" altLang="en-US" sz="1800" dirty="0"/>
              <a:t>选择角色：</a:t>
            </a:r>
            <a:r>
              <a:rPr lang="en-US" altLang="zh-CN" sz="1800" dirty="0"/>
              <a:t>"));</a:t>
            </a:r>
          </a:p>
          <a:p>
            <a:pPr lvl="2"/>
            <a:r>
              <a:rPr lang="en-US" altLang="zh-CN" sz="1800" dirty="0" err="1"/>
              <a:t>JComboBox</a:t>
            </a:r>
            <a:r>
              <a:rPr lang="en-US" altLang="zh-CN" sz="1800" dirty="0"/>
              <a:t> </a:t>
            </a:r>
            <a:r>
              <a:rPr lang="en-US" altLang="zh-CN" sz="1800" dirty="0" err="1"/>
              <a:t>jcb</a:t>
            </a:r>
            <a:r>
              <a:rPr lang="en-US" altLang="zh-CN" sz="1800" dirty="0"/>
              <a:t>=new </a:t>
            </a:r>
            <a:r>
              <a:rPr lang="en-US" altLang="zh-CN" sz="1800" dirty="0" err="1"/>
              <a:t>JComboBox</a:t>
            </a:r>
            <a:r>
              <a:rPr lang="en-US" altLang="zh-CN" sz="1800" dirty="0"/>
              <a:t>();</a:t>
            </a:r>
          </a:p>
          <a:p>
            <a:pPr lvl="2"/>
            <a:r>
              <a:rPr lang="en-US" altLang="zh-CN" sz="1800" dirty="0" err="1"/>
              <a:t>jcb.addItem</a:t>
            </a:r>
            <a:r>
              <a:rPr lang="en-US" altLang="zh-CN" sz="1800" dirty="0"/>
              <a:t>("</a:t>
            </a:r>
            <a:r>
              <a:rPr lang="zh-CN" altLang="en-US" sz="1800" dirty="0"/>
              <a:t>教师</a:t>
            </a:r>
            <a:r>
              <a:rPr lang="en-US" altLang="zh-CN" sz="1800" dirty="0"/>
              <a:t>");</a:t>
            </a:r>
          </a:p>
          <a:p>
            <a:pPr lvl="2"/>
            <a:r>
              <a:rPr lang="en-US" altLang="zh-CN" sz="1800" dirty="0" err="1"/>
              <a:t>jcb.addItem</a:t>
            </a:r>
            <a:r>
              <a:rPr lang="en-US" altLang="zh-CN" sz="1800" dirty="0"/>
              <a:t>("</a:t>
            </a:r>
            <a:r>
              <a:rPr lang="zh-CN" altLang="en-US" sz="1800" dirty="0"/>
              <a:t>学生</a:t>
            </a:r>
            <a:r>
              <a:rPr lang="en-US" altLang="zh-CN" sz="1800" dirty="0"/>
              <a:t>");</a:t>
            </a:r>
          </a:p>
          <a:p>
            <a:pPr lvl="2"/>
            <a:r>
              <a:rPr lang="en-US" altLang="zh-CN" sz="1800" dirty="0" err="1"/>
              <a:t>jcb.setSelectedIndex</a:t>
            </a:r>
            <a:r>
              <a:rPr lang="en-US" altLang="zh-CN" sz="1800" dirty="0"/>
              <a:t>(1);</a:t>
            </a:r>
          </a:p>
          <a:p>
            <a:pPr lvl="2"/>
            <a:r>
              <a:rPr lang="en-US" altLang="zh-CN" sz="1800" dirty="0"/>
              <a:t>panel1.add(</a:t>
            </a:r>
            <a:r>
              <a:rPr lang="en-US" altLang="zh-CN" sz="1800" dirty="0" err="1"/>
              <a:t>jcb</a:t>
            </a:r>
            <a:r>
              <a:rPr lang="en-US" altLang="zh-CN" sz="1800" dirty="0"/>
              <a:t>);</a:t>
            </a:r>
          </a:p>
          <a:p>
            <a:pPr lvl="2"/>
            <a:r>
              <a:rPr lang="en-US" altLang="zh-CN" sz="1800" dirty="0" err="1"/>
              <a:t>c.add</a:t>
            </a:r>
            <a:r>
              <a:rPr lang="en-US" altLang="zh-CN" sz="1800" dirty="0"/>
              <a:t>(panel1);</a:t>
            </a:r>
          </a:p>
        </p:txBody>
      </p:sp>
      <p:sp>
        <p:nvSpPr>
          <p:cNvPr id="6" name="矩形 5"/>
          <p:cNvSpPr/>
          <p:nvPr/>
        </p:nvSpPr>
        <p:spPr>
          <a:xfrm>
            <a:off x="5689354" y="5724823"/>
            <a:ext cx="2783134" cy="461665"/>
          </a:xfrm>
          <a:prstGeom prst="rect">
            <a:avLst/>
          </a:prstGeom>
          <a:solidFill>
            <a:schemeClr val="accent6">
              <a:lumMod val="60000"/>
              <a:lumOff val="40000"/>
            </a:schemeClr>
          </a:solidFill>
        </p:spPr>
        <p:txBody>
          <a:bodyPr wrap="none">
            <a:spAutoFit/>
          </a:bodyPr>
          <a:lstStyle/>
          <a:p>
            <a:r>
              <a:rPr lang="en-US" altLang="zh-CN" dirty="0"/>
              <a:t>TestKeyListener.java</a:t>
            </a:r>
            <a:endParaRPr lang="zh-CN" altLang="en-US" dirty="0"/>
          </a:p>
        </p:txBody>
      </p:sp>
    </p:spTree>
    <p:extLst>
      <p:ext uri="{BB962C8B-B14F-4D97-AF65-F5344CB8AC3E}">
        <p14:creationId xmlns:p14="http://schemas.microsoft.com/office/powerpoint/2010/main" val="1952765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pPr eaLnBrk="1" hangingPunct="1">
              <a:defRPr/>
            </a:pPr>
            <a:r>
              <a:rPr lang="en-US" altLang="zh-CN"/>
              <a:t>9.10</a:t>
            </a:r>
            <a:r>
              <a:rPr lang="zh-CN" altLang="en-US"/>
              <a:t>、键盘事件处理</a:t>
            </a:r>
          </a:p>
        </p:txBody>
      </p:sp>
      <p:sp>
        <p:nvSpPr>
          <p:cNvPr id="146435"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6436" name="Rectangle 4"/>
          <p:cNvSpPr>
            <a:spLocks noChangeArrowheads="1"/>
          </p:cNvSpPr>
          <p:nvPr/>
        </p:nvSpPr>
        <p:spPr bwMode="auto">
          <a:xfrm>
            <a:off x="0" y="2043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6437" name="Rectangle 6"/>
          <p:cNvSpPr>
            <a:spLocks noChangeArrowheads="1"/>
          </p:cNvSpPr>
          <p:nvPr/>
        </p:nvSpPr>
        <p:spPr bwMode="auto">
          <a:xfrm>
            <a:off x="758825" y="771525"/>
            <a:ext cx="7381875"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1800" dirty="0"/>
              <a:t>//</a:t>
            </a:r>
            <a:r>
              <a:rPr lang="zh-CN" altLang="en-US" sz="1800" dirty="0"/>
              <a:t>输入学号</a:t>
            </a:r>
          </a:p>
          <a:p>
            <a:pPr lvl="1"/>
            <a:r>
              <a:rPr lang="en-US" altLang="zh-CN" sz="1800" dirty="0" err="1"/>
              <a:t>JPanel</a:t>
            </a:r>
            <a:r>
              <a:rPr lang="en-US" altLang="zh-CN" sz="1800" dirty="0"/>
              <a:t> panel2=new </a:t>
            </a:r>
            <a:r>
              <a:rPr lang="en-US" altLang="zh-CN" sz="1800" dirty="0" err="1"/>
              <a:t>JPanel</a:t>
            </a:r>
            <a:r>
              <a:rPr lang="en-US" altLang="zh-CN" sz="1800" dirty="0"/>
              <a:t>();</a:t>
            </a:r>
          </a:p>
          <a:p>
            <a:pPr lvl="1"/>
            <a:r>
              <a:rPr lang="en-US" altLang="zh-CN" sz="1800" dirty="0"/>
              <a:t>panel2.setLayout(new </a:t>
            </a:r>
            <a:r>
              <a:rPr lang="en-US" altLang="zh-CN" sz="1800" dirty="0" err="1"/>
              <a:t>FlowLayout</a:t>
            </a:r>
            <a:r>
              <a:rPr lang="en-US" altLang="zh-CN" sz="1800" dirty="0"/>
              <a:t>(</a:t>
            </a:r>
            <a:r>
              <a:rPr lang="en-US" altLang="zh-CN" sz="1800" dirty="0" err="1"/>
              <a:t>FlowLayout.LEFT</a:t>
            </a:r>
            <a:r>
              <a:rPr lang="en-US" altLang="zh-CN" sz="1800" dirty="0"/>
              <a:t>));</a:t>
            </a:r>
          </a:p>
          <a:p>
            <a:pPr lvl="1"/>
            <a:r>
              <a:rPr lang="en-US" altLang="zh-CN" sz="1800" dirty="0"/>
              <a:t>panel2.add(new </a:t>
            </a:r>
            <a:r>
              <a:rPr lang="en-US" altLang="zh-CN" sz="1800" dirty="0" err="1"/>
              <a:t>JLabel</a:t>
            </a:r>
            <a:r>
              <a:rPr lang="en-US" altLang="zh-CN" sz="1800" dirty="0"/>
              <a:t>("</a:t>
            </a:r>
            <a:r>
              <a:rPr lang="zh-CN" altLang="en-US" sz="1800" dirty="0"/>
              <a:t>输入学号：</a:t>
            </a:r>
            <a:r>
              <a:rPr lang="en-US" altLang="zh-CN" sz="1800" dirty="0"/>
              <a:t>"));</a:t>
            </a:r>
          </a:p>
          <a:p>
            <a:pPr lvl="1"/>
            <a:r>
              <a:rPr lang="en-US" altLang="zh-CN" sz="1800" dirty="0" err="1"/>
              <a:t>FgTextField</a:t>
            </a:r>
            <a:r>
              <a:rPr lang="en-US" altLang="zh-CN" sz="1800" dirty="0"/>
              <a:t> </a:t>
            </a:r>
            <a:r>
              <a:rPr lang="en-US" altLang="zh-CN" sz="1800" dirty="0" err="1"/>
              <a:t>txtNum</a:t>
            </a:r>
            <a:r>
              <a:rPr lang="en-US" altLang="zh-CN" sz="1800" dirty="0"/>
              <a:t>=new </a:t>
            </a:r>
            <a:r>
              <a:rPr lang="en-US" altLang="zh-CN" sz="1800" dirty="0" err="1"/>
              <a:t>FgTextField</a:t>
            </a:r>
            <a:r>
              <a:rPr lang="en-US" altLang="zh-CN" sz="1800" dirty="0"/>
              <a:t>("", 15, true);</a:t>
            </a:r>
          </a:p>
          <a:p>
            <a:pPr lvl="1"/>
            <a:r>
              <a:rPr lang="en-US" altLang="zh-CN" sz="1800" dirty="0"/>
              <a:t>panel2.add(</a:t>
            </a:r>
            <a:r>
              <a:rPr lang="en-US" altLang="zh-CN" sz="1800" dirty="0" err="1"/>
              <a:t>txtNum</a:t>
            </a:r>
            <a:r>
              <a:rPr lang="en-US" altLang="zh-CN" sz="1800" dirty="0"/>
              <a:t>);</a:t>
            </a:r>
          </a:p>
          <a:p>
            <a:pPr lvl="1"/>
            <a:r>
              <a:rPr lang="en-US" altLang="zh-CN" sz="1800" dirty="0" err="1"/>
              <a:t>c.add</a:t>
            </a:r>
            <a:r>
              <a:rPr lang="en-US" altLang="zh-CN" sz="1800" dirty="0"/>
              <a:t>(panel2);		</a:t>
            </a:r>
          </a:p>
          <a:p>
            <a:pPr lvl="1"/>
            <a:r>
              <a:rPr lang="en-US" altLang="zh-CN" sz="1800" dirty="0"/>
              <a:t>//</a:t>
            </a:r>
            <a:r>
              <a:rPr lang="zh-CN" altLang="en-US" sz="1800" dirty="0"/>
              <a:t>输入密码</a:t>
            </a:r>
          </a:p>
          <a:p>
            <a:pPr lvl="1"/>
            <a:r>
              <a:rPr lang="en-US" altLang="zh-CN" sz="1800" dirty="0" err="1"/>
              <a:t>JPanel</a:t>
            </a:r>
            <a:r>
              <a:rPr lang="en-US" altLang="zh-CN" sz="1800" dirty="0"/>
              <a:t> panel3=new </a:t>
            </a:r>
            <a:r>
              <a:rPr lang="en-US" altLang="zh-CN" sz="1800" dirty="0" err="1"/>
              <a:t>JPanel</a:t>
            </a:r>
            <a:r>
              <a:rPr lang="en-US" altLang="zh-CN" sz="1800" dirty="0"/>
              <a:t>();</a:t>
            </a:r>
          </a:p>
          <a:p>
            <a:pPr lvl="1"/>
            <a:r>
              <a:rPr lang="en-US" altLang="zh-CN" sz="1800" dirty="0"/>
              <a:t>panel3.setLayout(new </a:t>
            </a:r>
            <a:r>
              <a:rPr lang="en-US" altLang="zh-CN" sz="1800" dirty="0" err="1"/>
              <a:t>FlowLayout</a:t>
            </a:r>
            <a:r>
              <a:rPr lang="en-US" altLang="zh-CN" sz="1800" dirty="0"/>
              <a:t>(</a:t>
            </a:r>
            <a:r>
              <a:rPr lang="en-US" altLang="zh-CN" sz="1800" dirty="0" err="1"/>
              <a:t>FlowLayout.LEFT</a:t>
            </a:r>
            <a:r>
              <a:rPr lang="en-US" altLang="zh-CN" sz="1800" dirty="0"/>
              <a:t>));</a:t>
            </a:r>
          </a:p>
          <a:p>
            <a:pPr lvl="1"/>
            <a:r>
              <a:rPr lang="en-US" altLang="zh-CN" sz="1800" dirty="0"/>
              <a:t>panel3.add(new </a:t>
            </a:r>
            <a:r>
              <a:rPr lang="en-US" altLang="zh-CN" sz="1800" dirty="0" err="1"/>
              <a:t>JLabel</a:t>
            </a:r>
            <a:r>
              <a:rPr lang="en-US" altLang="zh-CN" sz="1800" dirty="0"/>
              <a:t>("</a:t>
            </a:r>
            <a:r>
              <a:rPr lang="zh-CN" altLang="en-US" sz="1800" dirty="0"/>
              <a:t>输入密码：</a:t>
            </a:r>
            <a:r>
              <a:rPr lang="en-US" altLang="zh-CN" sz="1800" dirty="0"/>
              <a:t>"));</a:t>
            </a:r>
          </a:p>
          <a:p>
            <a:pPr lvl="1"/>
            <a:r>
              <a:rPr lang="en-US" altLang="zh-CN" sz="1800" dirty="0"/>
              <a:t>panel3.add(new </a:t>
            </a:r>
            <a:r>
              <a:rPr lang="en-US" altLang="zh-CN" sz="1800" dirty="0" err="1"/>
              <a:t>JPasswordField</a:t>
            </a:r>
            <a:r>
              <a:rPr lang="en-US" altLang="zh-CN" sz="1800" dirty="0"/>
              <a:t>("", 15));</a:t>
            </a:r>
          </a:p>
          <a:p>
            <a:pPr lvl="1"/>
            <a:r>
              <a:rPr lang="en-US" altLang="zh-CN" sz="1800" dirty="0" err="1"/>
              <a:t>c.add</a:t>
            </a:r>
            <a:r>
              <a:rPr lang="en-US" altLang="zh-CN" sz="1800" dirty="0"/>
              <a:t>(panel3);</a:t>
            </a:r>
          </a:p>
          <a:p>
            <a:pPr lvl="1"/>
            <a:r>
              <a:rPr lang="en-US" altLang="zh-CN" sz="1800" dirty="0"/>
              <a:t>//</a:t>
            </a:r>
            <a:r>
              <a:rPr lang="zh-CN" altLang="en-US" sz="1800" dirty="0"/>
              <a:t>登录按钮</a:t>
            </a:r>
          </a:p>
          <a:p>
            <a:pPr lvl="1"/>
            <a:r>
              <a:rPr lang="en-US" altLang="zh-CN" sz="1800" dirty="0" err="1"/>
              <a:t>JPanel</a:t>
            </a:r>
            <a:r>
              <a:rPr lang="en-US" altLang="zh-CN" sz="1800" dirty="0"/>
              <a:t> panel4=new </a:t>
            </a:r>
            <a:r>
              <a:rPr lang="en-US" altLang="zh-CN" sz="1800" dirty="0" err="1"/>
              <a:t>JPanel</a:t>
            </a:r>
            <a:r>
              <a:rPr lang="en-US" altLang="zh-CN" sz="1800" dirty="0"/>
              <a:t>();</a:t>
            </a:r>
          </a:p>
          <a:p>
            <a:pPr lvl="1"/>
            <a:r>
              <a:rPr lang="en-US" altLang="zh-CN" sz="1800" dirty="0"/>
              <a:t>panel4.setLayout(new </a:t>
            </a:r>
            <a:r>
              <a:rPr lang="en-US" altLang="zh-CN" sz="1800" dirty="0" err="1"/>
              <a:t>FlowLayout</a:t>
            </a:r>
            <a:r>
              <a:rPr lang="en-US" altLang="zh-CN" sz="1800" dirty="0"/>
              <a:t>(</a:t>
            </a:r>
            <a:r>
              <a:rPr lang="en-US" altLang="zh-CN" sz="1800" dirty="0" err="1"/>
              <a:t>FlowLayout.RIGHT</a:t>
            </a:r>
            <a:r>
              <a:rPr lang="en-US" altLang="zh-CN" sz="1800" dirty="0"/>
              <a:t>));</a:t>
            </a:r>
          </a:p>
          <a:p>
            <a:pPr lvl="1"/>
            <a:r>
              <a:rPr lang="en-US" altLang="zh-CN" sz="1800" dirty="0"/>
              <a:t>panel4.add(new </a:t>
            </a:r>
            <a:r>
              <a:rPr lang="en-US" altLang="zh-CN" sz="1800" dirty="0" err="1"/>
              <a:t>JButton</a:t>
            </a:r>
            <a:r>
              <a:rPr lang="en-US" altLang="zh-CN" sz="1800" dirty="0"/>
              <a:t>("</a:t>
            </a:r>
            <a:r>
              <a:rPr lang="zh-CN" altLang="en-US" sz="1800" dirty="0"/>
              <a:t>登录</a:t>
            </a:r>
            <a:r>
              <a:rPr lang="en-US" altLang="zh-CN" sz="1800" dirty="0"/>
              <a:t>"));</a:t>
            </a:r>
          </a:p>
          <a:p>
            <a:pPr lvl="1"/>
            <a:r>
              <a:rPr lang="en-US" altLang="zh-CN" sz="1800" dirty="0"/>
              <a:t>panel4.add(new </a:t>
            </a:r>
            <a:r>
              <a:rPr lang="en-US" altLang="zh-CN" sz="1800" dirty="0" err="1"/>
              <a:t>JButton</a:t>
            </a:r>
            <a:r>
              <a:rPr lang="en-US" altLang="zh-CN" sz="1800" dirty="0"/>
              <a:t>("</a:t>
            </a:r>
            <a:r>
              <a:rPr lang="zh-CN" altLang="en-US" sz="1800" dirty="0"/>
              <a:t>取消</a:t>
            </a:r>
            <a:r>
              <a:rPr lang="en-US" altLang="zh-CN" sz="1800" dirty="0"/>
              <a:t>"));</a:t>
            </a:r>
          </a:p>
          <a:p>
            <a:pPr lvl="1"/>
            <a:r>
              <a:rPr lang="en-US" altLang="zh-CN" sz="1800" dirty="0" err="1"/>
              <a:t>c.add</a:t>
            </a:r>
            <a:r>
              <a:rPr lang="en-US" altLang="zh-CN" sz="1800" dirty="0"/>
              <a:t>(panel4);		</a:t>
            </a:r>
          </a:p>
          <a:p>
            <a:r>
              <a:rPr lang="en-US" altLang="zh-CN" sz="1800" dirty="0"/>
              <a:t>} 	</a:t>
            </a:r>
          </a:p>
        </p:txBody>
      </p:sp>
    </p:spTree>
    <p:extLst>
      <p:ext uri="{BB962C8B-B14F-4D97-AF65-F5344CB8AC3E}">
        <p14:creationId xmlns:p14="http://schemas.microsoft.com/office/powerpoint/2010/main" val="23376107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eaLnBrk="1" hangingPunct="1">
              <a:defRPr/>
            </a:pPr>
            <a:r>
              <a:rPr lang="en-US" altLang="zh-CN"/>
              <a:t>9.10</a:t>
            </a:r>
            <a:r>
              <a:rPr lang="zh-CN" altLang="en-US"/>
              <a:t>、键盘事件处理</a:t>
            </a:r>
          </a:p>
        </p:txBody>
      </p:sp>
      <p:sp>
        <p:nvSpPr>
          <p:cNvPr id="147459"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7460" name="Rectangle 4"/>
          <p:cNvSpPr>
            <a:spLocks noChangeArrowheads="1"/>
          </p:cNvSpPr>
          <p:nvPr/>
        </p:nvSpPr>
        <p:spPr bwMode="auto">
          <a:xfrm>
            <a:off x="0" y="2043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7461" name="Rectangle 6"/>
          <p:cNvSpPr>
            <a:spLocks noChangeArrowheads="1"/>
          </p:cNvSpPr>
          <p:nvPr/>
        </p:nvSpPr>
        <p:spPr bwMode="auto">
          <a:xfrm>
            <a:off x="500063" y="768350"/>
            <a:ext cx="8085137" cy="580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1500" dirty="0"/>
              <a:t>public static void main(String </a:t>
            </a:r>
            <a:r>
              <a:rPr lang="en-US" altLang="zh-CN" sz="1500" dirty="0" err="1"/>
              <a:t>args</a:t>
            </a:r>
            <a:r>
              <a:rPr lang="en-US" altLang="zh-CN" sz="1500" dirty="0"/>
              <a:t>[ ]){</a:t>
            </a:r>
          </a:p>
          <a:p>
            <a:pPr lvl="2"/>
            <a:r>
              <a:rPr lang="en-US" altLang="zh-CN" sz="1500" dirty="0" err="1"/>
              <a:t>TestKeyListener</a:t>
            </a:r>
            <a:r>
              <a:rPr lang="en-US" altLang="zh-CN" sz="1500" dirty="0"/>
              <a:t> f = new </a:t>
            </a:r>
            <a:r>
              <a:rPr lang="en-US" altLang="zh-CN" sz="1500" dirty="0" err="1"/>
              <a:t>TestKeyListener</a:t>
            </a:r>
            <a:r>
              <a:rPr lang="en-US" altLang="zh-CN" sz="1500" dirty="0"/>
              <a:t>("</a:t>
            </a:r>
            <a:r>
              <a:rPr lang="zh-CN" altLang="en-US" sz="1500" dirty="0"/>
              <a:t>键盘事件</a:t>
            </a:r>
            <a:r>
              <a:rPr lang="en-US" altLang="zh-CN" sz="1500" dirty="0"/>
              <a:t>");</a:t>
            </a:r>
          </a:p>
          <a:p>
            <a:pPr lvl="2"/>
            <a:r>
              <a:rPr lang="en-US" altLang="zh-CN" sz="1500" dirty="0" err="1"/>
              <a:t>f.setDefaultCloseOperation</a:t>
            </a:r>
            <a:r>
              <a:rPr lang="en-US" altLang="zh-CN" sz="1500" dirty="0"/>
              <a:t>(</a:t>
            </a:r>
            <a:r>
              <a:rPr lang="en-US" altLang="zh-CN" sz="1500" dirty="0" err="1"/>
              <a:t>JFrame.EXIT_ON_CLOSE</a:t>
            </a:r>
            <a:r>
              <a:rPr lang="en-US" altLang="zh-CN" sz="1500" dirty="0"/>
              <a:t>);</a:t>
            </a:r>
          </a:p>
          <a:p>
            <a:pPr lvl="2"/>
            <a:r>
              <a:rPr lang="en-US" altLang="zh-CN" sz="1500" dirty="0" err="1"/>
              <a:t>f.pack</a:t>
            </a:r>
            <a:r>
              <a:rPr lang="en-US" altLang="zh-CN" sz="1500" dirty="0"/>
              <a:t>();</a:t>
            </a:r>
          </a:p>
          <a:p>
            <a:pPr lvl="2"/>
            <a:r>
              <a:rPr lang="en-US" altLang="zh-CN" sz="1500" dirty="0" err="1"/>
              <a:t>f.setVisible</a:t>
            </a:r>
            <a:r>
              <a:rPr lang="en-US" altLang="zh-CN" sz="1500" dirty="0"/>
              <a:t>(true);</a:t>
            </a:r>
          </a:p>
          <a:p>
            <a:pPr lvl="1"/>
            <a:r>
              <a:rPr lang="en-US" altLang="zh-CN" sz="1500" dirty="0"/>
              <a:t>} </a:t>
            </a:r>
          </a:p>
          <a:p>
            <a:r>
              <a:rPr lang="en-US" altLang="zh-CN" sz="1500" dirty="0"/>
              <a:t>}</a:t>
            </a:r>
          </a:p>
          <a:p>
            <a:r>
              <a:rPr lang="en-US" altLang="zh-CN" sz="1500" dirty="0"/>
              <a:t>//</a:t>
            </a:r>
            <a:r>
              <a:rPr lang="zh-CN" altLang="en-US" sz="1500" dirty="0"/>
              <a:t>自定义单行文本框，从</a:t>
            </a:r>
            <a:r>
              <a:rPr lang="en-US" altLang="zh-CN" sz="1500" dirty="0" err="1"/>
              <a:t>JTextField</a:t>
            </a:r>
            <a:r>
              <a:rPr lang="zh-CN" altLang="en-US" sz="1500" dirty="0"/>
              <a:t>继承过来</a:t>
            </a:r>
          </a:p>
          <a:p>
            <a:r>
              <a:rPr lang="en-US" altLang="zh-CN" sz="1500" dirty="0"/>
              <a:t>class </a:t>
            </a:r>
            <a:r>
              <a:rPr lang="en-US" altLang="zh-CN" sz="1500" dirty="0" err="1"/>
              <a:t>FgTextField</a:t>
            </a:r>
            <a:r>
              <a:rPr lang="en-US" altLang="zh-CN" sz="1500" dirty="0"/>
              <a:t> extends </a:t>
            </a:r>
            <a:r>
              <a:rPr lang="en-US" altLang="zh-CN" sz="1500" dirty="0" err="1"/>
              <a:t>JTextField</a:t>
            </a:r>
            <a:r>
              <a:rPr lang="en-US" altLang="zh-CN" sz="1500" dirty="0"/>
              <a:t>{</a:t>
            </a:r>
          </a:p>
          <a:p>
            <a:pPr lvl="1"/>
            <a:r>
              <a:rPr lang="en-US" altLang="zh-CN" sz="1500" dirty="0" err="1"/>
              <a:t>boolean</a:t>
            </a:r>
            <a:r>
              <a:rPr lang="en-US" altLang="zh-CN" sz="1500" dirty="0"/>
              <a:t> </a:t>
            </a:r>
            <a:r>
              <a:rPr lang="en-US" altLang="zh-CN" sz="1500" dirty="0" err="1"/>
              <a:t>m_bOnlyInteger</a:t>
            </a:r>
            <a:r>
              <a:rPr lang="en-US" altLang="zh-CN" sz="1500" dirty="0"/>
              <a:t>;//</a:t>
            </a:r>
            <a:r>
              <a:rPr lang="zh-CN" altLang="en-US" sz="1500" dirty="0"/>
              <a:t>用于指示是否只允许输入整数</a:t>
            </a:r>
          </a:p>
          <a:p>
            <a:pPr lvl="1"/>
            <a:r>
              <a:rPr lang="en-US" altLang="zh-CN" sz="1500" dirty="0" err="1"/>
              <a:t>FgTextField</a:t>
            </a:r>
            <a:r>
              <a:rPr lang="en-US" altLang="zh-CN" sz="1500" dirty="0"/>
              <a:t>(String </a:t>
            </a:r>
            <a:r>
              <a:rPr lang="en-US" altLang="zh-CN" sz="1500" dirty="0" err="1"/>
              <a:t>sText</a:t>
            </a:r>
            <a:r>
              <a:rPr lang="en-US" altLang="zh-CN" sz="1500" dirty="0"/>
              <a:t>, </a:t>
            </a:r>
            <a:r>
              <a:rPr lang="en-US" altLang="zh-CN" sz="1500" dirty="0" err="1"/>
              <a:t>int</a:t>
            </a:r>
            <a:r>
              <a:rPr lang="en-US" altLang="zh-CN" sz="1500" dirty="0"/>
              <a:t> columns, </a:t>
            </a:r>
            <a:r>
              <a:rPr lang="en-US" altLang="zh-CN" sz="1500" dirty="0" err="1"/>
              <a:t>boolean</a:t>
            </a:r>
            <a:r>
              <a:rPr lang="en-US" altLang="zh-CN" sz="1500" dirty="0"/>
              <a:t> </a:t>
            </a:r>
            <a:r>
              <a:rPr lang="en-US" altLang="zh-CN" sz="1500" dirty="0" err="1"/>
              <a:t>bOnlyInteger</a:t>
            </a:r>
            <a:r>
              <a:rPr lang="en-US" altLang="zh-CN" sz="1500" dirty="0"/>
              <a:t>){</a:t>
            </a:r>
          </a:p>
          <a:p>
            <a:pPr lvl="2"/>
            <a:r>
              <a:rPr lang="en-US" altLang="zh-CN" sz="1500" dirty="0"/>
              <a:t>super(</a:t>
            </a:r>
            <a:r>
              <a:rPr lang="en-US" altLang="zh-CN" sz="1500" dirty="0" err="1"/>
              <a:t>sText,columns</a:t>
            </a:r>
            <a:r>
              <a:rPr lang="en-US" altLang="zh-CN" sz="1500" dirty="0"/>
              <a:t>);</a:t>
            </a:r>
          </a:p>
          <a:p>
            <a:pPr lvl="2"/>
            <a:r>
              <a:rPr lang="en-US" altLang="zh-CN" sz="1500" dirty="0"/>
              <a:t>		</a:t>
            </a:r>
          </a:p>
          <a:p>
            <a:pPr lvl="2"/>
            <a:r>
              <a:rPr lang="en-US" altLang="zh-CN" sz="1500" dirty="0" err="1"/>
              <a:t>m_bOnlyInteger</a:t>
            </a:r>
            <a:r>
              <a:rPr lang="en-US" altLang="zh-CN" sz="1500" dirty="0"/>
              <a:t>=</a:t>
            </a:r>
            <a:r>
              <a:rPr lang="en-US" altLang="zh-CN" sz="1500" dirty="0" err="1"/>
              <a:t>bOnlyInteger</a:t>
            </a:r>
            <a:r>
              <a:rPr lang="en-US" altLang="zh-CN" sz="1500" dirty="0"/>
              <a:t>;</a:t>
            </a:r>
          </a:p>
          <a:p>
            <a:pPr lvl="2"/>
            <a:r>
              <a:rPr lang="en-US" altLang="zh-CN" sz="1500" b="1" dirty="0" err="1">
                <a:solidFill>
                  <a:srgbClr val="FF0000"/>
                </a:solidFill>
              </a:rPr>
              <a:t>addKeyListener</a:t>
            </a:r>
            <a:r>
              <a:rPr lang="en-US" altLang="zh-CN" sz="1500" b="1" dirty="0">
                <a:solidFill>
                  <a:srgbClr val="FF0000"/>
                </a:solidFill>
              </a:rPr>
              <a:t>(new </a:t>
            </a:r>
            <a:r>
              <a:rPr lang="en-US" altLang="zh-CN" sz="1500" b="1" dirty="0" err="1">
                <a:solidFill>
                  <a:srgbClr val="FF0000"/>
                </a:solidFill>
              </a:rPr>
              <a:t>KeyAdapter</a:t>
            </a:r>
            <a:r>
              <a:rPr lang="en-US" altLang="zh-CN" sz="1500" b="1" dirty="0">
                <a:solidFill>
                  <a:srgbClr val="FF0000"/>
                </a:solidFill>
              </a:rPr>
              <a:t>(){</a:t>
            </a:r>
          </a:p>
          <a:p>
            <a:pPr lvl="3"/>
            <a:r>
              <a:rPr lang="en-US" altLang="zh-CN" sz="1500" b="1" dirty="0">
                <a:solidFill>
                  <a:srgbClr val="FF0000"/>
                </a:solidFill>
              </a:rPr>
              <a:t>public void </a:t>
            </a:r>
            <a:r>
              <a:rPr lang="en-US" altLang="zh-CN" sz="1500" b="1" dirty="0" err="1">
                <a:solidFill>
                  <a:srgbClr val="FF0000"/>
                </a:solidFill>
              </a:rPr>
              <a:t>keyTyped</a:t>
            </a:r>
            <a:r>
              <a:rPr lang="en-US" altLang="zh-CN" sz="1500" b="1" dirty="0">
                <a:solidFill>
                  <a:srgbClr val="FF0000"/>
                </a:solidFill>
              </a:rPr>
              <a:t>(</a:t>
            </a:r>
            <a:r>
              <a:rPr lang="en-US" altLang="zh-CN" sz="1500" b="1" dirty="0" err="1">
                <a:solidFill>
                  <a:srgbClr val="FF0000"/>
                </a:solidFill>
              </a:rPr>
              <a:t>KeyEvent</a:t>
            </a:r>
            <a:r>
              <a:rPr lang="en-US" altLang="zh-CN" sz="1500" b="1" dirty="0">
                <a:solidFill>
                  <a:srgbClr val="FF0000"/>
                </a:solidFill>
              </a:rPr>
              <a:t> e){</a:t>
            </a:r>
          </a:p>
          <a:p>
            <a:pPr lvl="4"/>
            <a:r>
              <a:rPr lang="en-US" altLang="zh-CN" sz="1500" b="1" dirty="0">
                <a:solidFill>
                  <a:srgbClr val="FF0000"/>
                </a:solidFill>
              </a:rPr>
              <a:t>if(</a:t>
            </a:r>
            <a:r>
              <a:rPr lang="en-US" altLang="zh-CN" sz="1500" b="1" dirty="0" err="1">
                <a:solidFill>
                  <a:srgbClr val="FF0000"/>
                </a:solidFill>
              </a:rPr>
              <a:t>m_bOnlyInteger</a:t>
            </a:r>
            <a:r>
              <a:rPr lang="en-US" altLang="zh-CN" sz="1500" b="1" dirty="0">
                <a:solidFill>
                  <a:srgbClr val="FF0000"/>
                </a:solidFill>
              </a:rPr>
              <a:t>){</a:t>
            </a:r>
          </a:p>
          <a:p>
            <a:pPr lvl="4"/>
            <a:r>
              <a:rPr lang="en-US" altLang="zh-CN" sz="1500" b="1" dirty="0">
                <a:solidFill>
                  <a:srgbClr val="FF0000"/>
                </a:solidFill>
              </a:rPr>
              <a:t>        char c=</a:t>
            </a:r>
            <a:r>
              <a:rPr lang="en-US" altLang="zh-CN" sz="1500" b="1" dirty="0" err="1">
                <a:solidFill>
                  <a:srgbClr val="FF0000"/>
                </a:solidFill>
              </a:rPr>
              <a:t>e.getKeyChar</a:t>
            </a:r>
            <a:r>
              <a:rPr lang="en-US" altLang="zh-CN" sz="1500" b="1" dirty="0">
                <a:solidFill>
                  <a:srgbClr val="FF0000"/>
                </a:solidFill>
              </a:rPr>
              <a:t>();</a:t>
            </a:r>
          </a:p>
          <a:p>
            <a:pPr lvl="4"/>
            <a:r>
              <a:rPr lang="en-US" altLang="zh-CN" sz="1500" b="1" dirty="0">
                <a:solidFill>
                  <a:srgbClr val="FF0000"/>
                </a:solidFill>
              </a:rPr>
              <a:t>        if(c&lt;'0' | c&gt;'9')</a:t>
            </a:r>
          </a:p>
          <a:p>
            <a:pPr lvl="4"/>
            <a:r>
              <a:rPr lang="en-US" altLang="zh-CN" sz="1500" b="1" dirty="0">
                <a:solidFill>
                  <a:srgbClr val="FF0000"/>
                </a:solidFill>
              </a:rPr>
              <a:t>                </a:t>
            </a:r>
            <a:r>
              <a:rPr lang="en-US" altLang="zh-CN" sz="1500" b="1" dirty="0" err="1">
                <a:solidFill>
                  <a:srgbClr val="FF0000"/>
                </a:solidFill>
              </a:rPr>
              <a:t>e.consume</a:t>
            </a:r>
            <a:r>
              <a:rPr lang="en-US" altLang="zh-CN" sz="1500" b="1" dirty="0">
                <a:solidFill>
                  <a:srgbClr val="FF0000"/>
                </a:solidFill>
              </a:rPr>
              <a:t>(); //</a:t>
            </a:r>
            <a:r>
              <a:rPr lang="zh-CN" altLang="en-US" sz="1500" b="1" dirty="0">
                <a:solidFill>
                  <a:srgbClr val="FF0000"/>
                </a:solidFill>
              </a:rPr>
              <a:t>取消输入</a:t>
            </a:r>
          </a:p>
          <a:p>
            <a:pPr lvl="4"/>
            <a:r>
              <a:rPr lang="en-US" altLang="zh-CN" sz="1500" b="1" dirty="0">
                <a:solidFill>
                  <a:srgbClr val="FF0000"/>
                </a:solidFill>
              </a:rPr>
              <a:t>}</a:t>
            </a:r>
          </a:p>
          <a:p>
            <a:pPr lvl="3"/>
            <a:r>
              <a:rPr lang="en-US" altLang="zh-CN" sz="1500" b="1" dirty="0">
                <a:solidFill>
                  <a:srgbClr val="FF0000"/>
                </a:solidFill>
              </a:rPr>
              <a:t>} </a:t>
            </a:r>
          </a:p>
          <a:p>
            <a:pPr lvl="2"/>
            <a:r>
              <a:rPr lang="en-US" altLang="zh-CN" sz="1500" b="1" dirty="0">
                <a:solidFill>
                  <a:srgbClr val="FF0000"/>
                </a:solidFill>
              </a:rPr>
              <a:t>}); </a:t>
            </a:r>
          </a:p>
          <a:p>
            <a:pPr lvl="1"/>
            <a:r>
              <a:rPr lang="en-US" altLang="zh-CN" sz="1500" dirty="0"/>
              <a:t>}	</a:t>
            </a:r>
          </a:p>
          <a:p>
            <a:r>
              <a:rPr lang="en-US" altLang="zh-CN" sz="1500" dirty="0"/>
              <a:t>}</a:t>
            </a:r>
          </a:p>
        </p:txBody>
      </p:sp>
      <p:pic>
        <p:nvPicPr>
          <p:cNvPr id="4894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3657600"/>
            <a:ext cx="352107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441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9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912813" y="122238"/>
            <a:ext cx="2609850" cy="457200"/>
          </a:xfrm>
        </p:spPr>
        <p:txBody>
          <a:bodyPr/>
          <a:lstStyle/>
          <a:p>
            <a:pPr eaLnBrk="1" hangingPunct="1">
              <a:defRPr/>
            </a:pPr>
            <a:r>
              <a:rPr lang="zh-CN" altLang="en-US"/>
              <a:t>本章小结</a:t>
            </a:r>
          </a:p>
        </p:txBody>
      </p:sp>
      <p:sp>
        <p:nvSpPr>
          <p:cNvPr id="148483"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84"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148485"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86"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148487"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148488"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48489"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148490"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91"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148492"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93"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148494"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95"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148496"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97"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148498"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499"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148500"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501"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148502"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503"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148504"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148505"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extLst>
      <p:ext uri="{BB962C8B-B14F-4D97-AF65-F5344CB8AC3E}">
        <p14:creationId xmlns:p14="http://schemas.microsoft.com/office/powerpoint/2010/main" val="24107045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912813" y="122238"/>
            <a:ext cx="2609850" cy="457200"/>
          </a:xfrm>
        </p:spPr>
        <p:txBody>
          <a:bodyPr/>
          <a:lstStyle/>
          <a:p>
            <a:pPr eaLnBrk="1" hangingPunct="1">
              <a:defRPr/>
            </a:pPr>
            <a:r>
              <a:rPr lang="zh-CN" altLang="en-US"/>
              <a:t>小节安排</a:t>
            </a:r>
          </a:p>
        </p:txBody>
      </p:sp>
      <p:sp>
        <p:nvSpPr>
          <p:cNvPr id="73731" name="Rectangle 3"/>
          <p:cNvSpPr>
            <a:spLocks noChangeArrowheads="1"/>
          </p:cNvSpPr>
          <p:nvPr/>
        </p:nvSpPr>
        <p:spPr bwMode="auto">
          <a:xfrm>
            <a:off x="2398713" y="34639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32" name="Text Box 4"/>
          <p:cNvSpPr txBox="1">
            <a:spLocks noChangeArrowheads="1"/>
          </p:cNvSpPr>
          <p:nvPr/>
        </p:nvSpPr>
        <p:spPr bwMode="auto">
          <a:xfrm flipH="1">
            <a:off x="879475" y="2251075"/>
            <a:ext cx="546100" cy="2911475"/>
          </a:xfrm>
          <a:prstGeom prst="rect">
            <a:avLst/>
          </a:prstGeom>
          <a:gradFill rotWithShape="0">
            <a:gsLst>
              <a:gs pos="0">
                <a:srgbClr val="FFCC99"/>
              </a:gs>
              <a:gs pos="100000">
                <a:srgbClr val="FFFFFF"/>
              </a:gs>
            </a:gsLst>
            <a:lin ang="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CC99"/>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a:r>
              <a:rPr kumimoji="0" lang="zh-CN" altLang="en-US" sz="2200" b="1">
                <a:solidFill>
                  <a:schemeClr val="tx2"/>
                </a:solidFill>
                <a:latin typeface="楷体_GB2312" pitchFamily="49" charset="-122"/>
                <a:ea typeface="楷体_GB2312" pitchFamily="49" charset="-122"/>
              </a:rPr>
              <a:t>图形用户界面编程</a:t>
            </a:r>
          </a:p>
        </p:txBody>
      </p:sp>
      <p:sp>
        <p:nvSpPr>
          <p:cNvPr id="73733" name="Rectangle 5"/>
          <p:cNvSpPr>
            <a:spLocks noChangeArrowheads="1"/>
          </p:cNvSpPr>
          <p:nvPr/>
        </p:nvSpPr>
        <p:spPr bwMode="auto">
          <a:xfrm>
            <a:off x="2400300" y="25685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34" name="Text Box 6"/>
          <p:cNvSpPr txBox="1">
            <a:spLocks noChangeArrowheads="1"/>
          </p:cNvSpPr>
          <p:nvPr/>
        </p:nvSpPr>
        <p:spPr bwMode="auto">
          <a:xfrm>
            <a:off x="2857500" y="2416175"/>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9.3</a:t>
            </a:r>
            <a:r>
              <a:rPr kumimoji="0" lang="zh-CN" altLang="en-US" sz="1600">
                <a:solidFill>
                  <a:schemeClr val="tx2"/>
                </a:solidFill>
                <a:latin typeface="黑体" pitchFamily="49" charset="-122"/>
                <a:ea typeface="黑体" pitchFamily="49" charset="-122"/>
              </a:rPr>
              <a:t>、菜单和工具条</a:t>
            </a:r>
            <a:endParaRPr lang="zh-CN" altLang="en-US" sz="1600">
              <a:solidFill>
                <a:schemeClr val="tx2"/>
              </a:solidFill>
              <a:latin typeface="黑体" pitchFamily="49" charset="-122"/>
              <a:ea typeface="黑体" pitchFamily="49" charset="-122"/>
            </a:endParaRPr>
          </a:p>
        </p:txBody>
      </p:sp>
      <p:sp>
        <p:nvSpPr>
          <p:cNvPr id="73735" name="Text Box 7"/>
          <p:cNvSpPr txBox="1">
            <a:spLocks noChangeArrowheads="1"/>
          </p:cNvSpPr>
          <p:nvPr/>
        </p:nvSpPr>
        <p:spPr bwMode="auto">
          <a:xfrm>
            <a:off x="2855913" y="33115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9.5</a:t>
            </a:r>
            <a:r>
              <a:rPr kumimoji="0" lang="zh-CN" altLang="en-US" sz="1600">
                <a:solidFill>
                  <a:schemeClr val="tx2"/>
                </a:solidFill>
                <a:latin typeface="黑体" pitchFamily="49" charset="-122"/>
                <a:ea typeface="黑体" pitchFamily="49" charset="-122"/>
              </a:rPr>
              <a:t>、组件常用方法</a:t>
            </a:r>
          </a:p>
        </p:txBody>
      </p:sp>
      <p:sp>
        <p:nvSpPr>
          <p:cNvPr id="73736" name="Rectangle 8"/>
          <p:cNvSpPr>
            <a:spLocks noChangeArrowheads="1"/>
          </p:cNvSpPr>
          <p:nvPr/>
        </p:nvSpPr>
        <p:spPr bwMode="auto">
          <a:xfrm>
            <a:off x="1458913" y="3646488"/>
            <a:ext cx="914400" cy="15240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73737" name="Rectangle 9"/>
          <p:cNvSpPr>
            <a:spLocks noChangeArrowheads="1"/>
          </p:cNvSpPr>
          <p:nvPr/>
        </p:nvSpPr>
        <p:spPr bwMode="auto">
          <a:xfrm>
            <a:off x="2324100" y="1425575"/>
            <a:ext cx="85725" cy="4660900"/>
          </a:xfrm>
          <a:prstGeom prst="rect">
            <a:avLst/>
          </a:prstGeom>
          <a:solidFill>
            <a:schemeClr val="hlink"/>
          </a:soli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endParaRPr lang="zh-CN" altLang="en-US"/>
          </a:p>
        </p:txBody>
      </p:sp>
      <p:sp>
        <p:nvSpPr>
          <p:cNvPr id="73738" name="AutoShape 10"/>
          <p:cNvSpPr>
            <a:spLocks noChangeArrowheads="1"/>
          </p:cNvSpPr>
          <p:nvPr/>
        </p:nvSpPr>
        <p:spPr bwMode="auto">
          <a:xfrm>
            <a:off x="6918325" y="3797300"/>
            <a:ext cx="546100" cy="330200"/>
          </a:xfrm>
          <a:prstGeom prst="leftArrow">
            <a:avLst>
              <a:gd name="adj1" fmla="val 50000"/>
              <a:gd name="adj2" fmla="val 413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9" name="Rectangle 11"/>
          <p:cNvSpPr>
            <a:spLocks noChangeArrowheads="1"/>
          </p:cNvSpPr>
          <p:nvPr/>
        </p:nvSpPr>
        <p:spPr bwMode="auto">
          <a:xfrm>
            <a:off x="2400300" y="1677988"/>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40" name="Text Box 12"/>
          <p:cNvSpPr txBox="1">
            <a:spLocks noChangeArrowheads="1"/>
          </p:cNvSpPr>
          <p:nvPr/>
        </p:nvSpPr>
        <p:spPr bwMode="auto">
          <a:xfrm>
            <a:off x="2857500" y="1525588"/>
            <a:ext cx="31194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a:t>
            </a:r>
            <a:r>
              <a:rPr kumimoji="0" lang="zh-CN" altLang="en-US" sz="1600">
                <a:solidFill>
                  <a:schemeClr val="tx2"/>
                </a:solidFill>
                <a:latin typeface="黑体" pitchFamily="49" charset="-122"/>
                <a:ea typeface="黑体" pitchFamily="49" charset="-122"/>
              </a:rPr>
              <a:t>、</a:t>
            </a:r>
            <a:r>
              <a:rPr kumimoji="0" lang="en-US" altLang="zh-CN" sz="1600">
                <a:solidFill>
                  <a:schemeClr val="tx2"/>
                </a:solidFill>
                <a:latin typeface="黑体" pitchFamily="49" charset="-122"/>
                <a:ea typeface="黑体" pitchFamily="49" charset="-122"/>
              </a:rPr>
              <a:t>AWT</a:t>
            </a:r>
            <a:r>
              <a:rPr kumimoji="0" lang="zh-CN" altLang="en-US" sz="1600">
                <a:solidFill>
                  <a:schemeClr val="tx2"/>
                </a:solidFill>
                <a:latin typeface="黑体" pitchFamily="49" charset="-122"/>
                <a:ea typeface="黑体" pitchFamily="49" charset="-122"/>
              </a:rPr>
              <a:t>与</a:t>
            </a:r>
            <a:r>
              <a:rPr kumimoji="0" lang="en-US" altLang="zh-CN" sz="1600">
                <a:solidFill>
                  <a:schemeClr val="tx2"/>
                </a:solidFill>
                <a:latin typeface="黑体" pitchFamily="49" charset="-122"/>
                <a:ea typeface="黑体" pitchFamily="49" charset="-122"/>
              </a:rPr>
              <a:t>Swing</a:t>
            </a:r>
            <a:endParaRPr lang="en-US" altLang="zh-CN" sz="1600">
              <a:solidFill>
                <a:schemeClr val="tx2"/>
              </a:solidFill>
              <a:latin typeface="黑体" pitchFamily="49" charset="-122"/>
              <a:ea typeface="黑体" pitchFamily="49" charset="-122"/>
            </a:endParaRPr>
          </a:p>
        </p:txBody>
      </p:sp>
      <p:sp>
        <p:nvSpPr>
          <p:cNvPr id="73741" name="Rectangle 13"/>
          <p:cNvSpPr>
            <a:spLocks noChangeArrowheads="1"/>
          </p:cNvSpPr>
          <p:nvPr/>
        </p:nvSpPr>
        <p:spPr bwMode="auto">
          <a:xfrm>
            <a:off x="2400300" y="21320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42" name="Text Box 14"/>
          <p:cNvSpPr txBox="1">
            <a:spLocks noChangeArrowheads="1"/>
          </p:cNvSpPr>
          <p:nvPr/>
        </p:nvSpPr>
        <p:spPr bwMode="auto">
          <a:xfrm>
            <a:off x="2857500" y="1979613"/>
            <a:ext cx="514985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9.2</a:t>
            </a:r>
            <a:r>
              <a:rPr kumimoji="0" lang="zh-CN" altLang="en-US" sz="1600">
                <a:solidFill>
                  <a:schemeClr val="tx2"/>
                </a:solidFill>
                <a:latin typeface="黑体" pitchFamily="49" charset="-122"/>
                <a:ea typeface="黑体" pitchFamily="49" charset="-122"/>
              </a:rPr>
              <a:t>、容器：</a:t>
            </a:r>
            <a:r>
              <a:rPr kumimoji="0" lang="en-US" altLang="zh-CN" sz="1600">
                <a:solidFill>
                  <a:schemeClr val="tx2"/>
                </a:solidFill>
                <a:latin typeface="黑体" pitchFamily="49" charset="-122"/>
                <a:ea typeface="黑体" pitchFamily="49" charset="-122"/>
              </a:rPr>
              <a:t>JFrame\JPanel\JScrollPane\JSplitPane</a:t>
            </a:r>
            <a:endParaRPr lang="en-US" altLang="zh-CN" sz="1600">
              <a:solidFill>
                <a:schemeClr val="tx2"/>
              </a:solidFill>
              <a:latin typeface="黑体" pitchFamily="49" charset="-122"/>
              <a:ea typeface="黑体" pitchFamily="49" charset="-122"/>
            </a:endParaRPr>
          </a:p>
        </p:txBody>
      </p:sp>
      <p:sp>
        <p:nvSpPr>
          <p:cNvPr id="73743" name="Rectangle 15"/>
          <p:cNvSpPr>
            <a:spLocks noChangeArrowheads="1"/>
          </p:cNvSpPr>
          <p:nvPr/>
        </p:nvSpPr>
        <p:spPr bwMode="auto">
          <a:xfrm>
            <a:off x="2398713" y="39227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44" name="Text Box 16"/>
          <p:cNvSpPr txBox="1">
            <a:spLocks noChangeArrowheads="1"/>
          </p:cNvSpPr>
          <p:nvPr/>
        </p:nvSpPr>
        <p:spPr bwMode="auto">
          <a:xfrm>
            <a:off x="2855913" y="37703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9.6</a:t>
            </a:r>
            <a:r>
              <a:rPr kumimoji="0" lang="zh-CN" altLang="en-US" sz="1600">
                <a:solidFill>
                  <a:schemeClr val="tx2"/>
                </a:solidFill>
                <a:latin typeface="黑体" pitchFamily="49" charset="-122"/>
                <a:ea typeface="黑体" pitchFamily="49" charset="-122"/>
              </a:rPr>
              <a:t>、布局管理器</a:t>
            </a:r>
          </a:p>
        </p:txBody>
      </p:sp>
      <p:sp>
        <p:nvSpPr>
          <p:cNvPr id="73745" name="Rectangle 17"/>
          <p:cNvSpPr>
            <a:spLocks noChangeArrowheads="1"/>
          </p:cNvSpPr>
          <p:nvPr/>
        </p:nvSpPr>
        <p:spPr bwMode="auto">
          <a:xfrm>
            <a:off x="2398713" y="43799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46" name="Text Box 18"/>
          <p:cNvSpPr txBox="1">
            <a:spLocks noChangeArrowheads="1"/>
          </p:cNvSpPr>
          <p:nvPr/>
        </p:nvSpPr>
        <p:spPr bwMode="auto">
          <a:xfrm>
            <a:off x="2855913" y="42275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9.7</a:t>
            </a:r>
            <a:r>
              <a:rPr kumimoji="0" lang="zh-CN" altLang="en-US" sz="1600">
                <a:solidFill>
                  <a:schemeClr val="tx2"/>
                </a:solidFill>
                <a:latin typeface="黑体" pitchFamily="49" charset="-122"/>
                <a:ea typeface="黑体" pitchFamily="49" charset="-122"/>
              </a:rPr>
              <a:t>、事件处理模型</a:t>
            </a:r>
          </a:p>
        </p:txBody>
      </p:sp>
      <p:sp>
        <p:nvSpPr>
          <p:cNvPr id="73747" name="Rectangle 19"/>
          <p:cNvSpPr>
            <a:spLocks noChangeArrowheads="1"/>
          </p:cNvSpPr>
          <p:nvPr/>
        </p:nvSpPr>
        <p:spPr bwMode="auto">
          <a:xfrm>
            <a:off x="2400300" y="301466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48" name="Text Box 20"/>
          <p:cNvSpPr txBox="1">
            <a:spLocks noChangeArrowheads="1"/>
          </p:cNvSpPr>
          <p:nvPr/>
        </p:nvSpPr>
        <p:spPr bwMode="auto">
          <a:xfrm>
            <a:off x="2857500" y="2862263"/>
            <a:ext cx="5316538"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9.4</a:t>
            </a:r>
            <a:r>
              <a:rPr kumimoji="0" lang="zh-CN" altLang="en-US" sz="1600">
                <a:solidFill>
                  <a:schemeClr val="tx2"/>
                </a:solidFill>
                <a:latin typeface="黑体" pitchFamily="49" charset="-122"/>
                <a:ea typeface="黑体" pitchFamily="49" charset="-122"/>
              </a:rPr>
              <a:t>、基本组件：</a:t>
            </a:r>
            <a:r>
              <a:rPr kumimoji="0" lang="en-US" altLang="zh-CN" sz="1600">
                <a:solidFill>
                  <a:schemeClr val="tx2"/>
                </a:solidFill>
                <a:latin typeface="黑体" pitchFamily="49" charset="-122"/>
                <a:ea typeface="黑体" pitchFamily="49" charset="-122"/>
              </a:rPr>
              <a:t>JLabel\JButton\JComboBox\JTree</a:t>
            </a:r>
            <a:r>
              <a:rPr kumimoji="0" lang="zh-CN" altLang="en-US" sz="1600">
                <a:solidFill>
                  <a:schemeClr val="tx2"/>
                </a:solidFill>
                <a:latin typeface="黑体" pitchFamily="49" charset="-122"/>
                <a:ea typeface="黑体" pitchFamily="49" charset="-122"/>
              </a:rPr>
              <a:t>等</a:t>
            </a:r>
            <a:endParaRPr lang="zh-CN" altLang="en-US" sz="1600">
              <a:solidFill>
                <a:schemeClr val="tx2"/>
              </a:solidFill>
              <a:latin typeface="黑体" pitchFamily="49" charset="-122"/>
              <a:ea typeface="黑体" pitchFamily="49" charset="-122"/>
            </a:endParaRPr>
          </a:p>
        </p:txBody>
      </p:sp>
      <p:sp>
        <p:nvSpPr>
          <p:cNvPr id="73749" name="Rectangle 21"/>
          <p:cNvSpPr>
            <a:spLocks noChangeArrowheads="1"/>
          </p:cNvSpPr>
          <p:nvPr/>
        </p:nvSpPr>
        <p:spPr bwMode="auto">
          <a:xfrm>
            <a:off x="2398713" y="4837113"/>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50" name="Text Box 22"/>
          <p:cNvSpPr txBox="1">
            <a:spLocks noChangeArrowheads="1"/>
          </p:cNvSpPr>
          <p:nvPr/>
        </p:nvSpPr>
        <p:spPr bwMode="auto">
          <a:xfrm>
            <a:off x="2855913" y="4684713"/>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9.8</a:t>
            </a:r>
            <a:r>
              <a:rPr kumimoji="0" lang="zh-CN" altLang="en-US" sz="1600">
                <a:solidFill>
                  <a:schemeClr val="tx2"/>
                </a:solidFill>
                <a:latin typeface="黑体" pitchFamily="49" charset="-122"/>
                <a:ea typeface="黑体" pitchFamily="49" charset="-122"/>
              </a:rPr>
              <a:t>、鼠标事件处理</a:t>
            </a:r>
          </a:p>
        </p:txBody>
      </p:sp>
      <p:sp>
        <p:nvSpPr>
          <p:cNvPr id="73751" name="Rectangle 23"/>
          <p:cNvSpPr>
            <a:spLocks noChangeArrowheads="1"/>
          </p:cNvSpPr>
          <p:nvPr/>
        </p:nvSpPr>
        <p:spPr bwMode="auto">
          <a:xfrm>
            <a:off x="2398713" y="526097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52" name="Text Box 24"/>
          <p:cNvSpPr txBox="1">
            <a:spLocks noChangeArrowheads="1"/>
          </p:cNvSpPr>
          <p:nvPr/>
        </p:nvSpPr>
        <p:spPr bwMode="auto">
          <a:xfrm>
            <a:off x="2855913" y="510857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9.9</a:t>
            </a:r>
            <a:r>
              <a:rPr kumimoji="0" lang="zh-CN" altLang="en-US" sz="1600">
                <a:solidFill>
                  <a:schemeClr val="tx2"/>
                </a:solidFill>
                <a:latin typeface="黑体" pitchFamily="49" charset="-122"/>
                <a:ea typeface="黑体" pitchFamily="49" charset="-122"/>
              </a:rPr>
              <a:t>、事件适配器类</a:t>
            </a:r>
          </a:p>
        </p:txBody>
      </p:sp>
      <p:sp>
        <p:nvSpPr>
          <p:cNvPr id="73753" name="Rectangle 25"/>
          <p:cNvSpPr>
            <a:spLocks noChangeArrowheads="1"/>
          </p:cNvSpPr>
          <p:nvPr/>
        </p:nvSpPr>
        <p:spPr bwMode="auto">
          <a:xfrm>
            <a:off x="2398713" y="5673725"/>
            <a:ext cx="469900" cy="50800"/>
          </a:xfrm>
          <a:prstGeom prst="rect">
            <a:avLst/>
          </a:prstGeom>
          <a:solidFill>
            <a:srgbClr val="FFCC99"/>
          </a:solidFill>
          <a:ln w="9525">
            <a:solidFill>
              <a:srgbClr val="CC6600"/>
            </a:solidFill>
            <a:miter lim="800000"/>
            <a:headEnd/>
            <a:tailEnd/>
          </a:ln>
        </p:spPr>
        <p:txBody>
          <a:bodyPr/>
          <a:lstStyle/>
          <a:p>
            <a:endParaRPr lang="zh-CN" altLang="en-US"/>
          </a:p>
        </p:txBody>
      </p:sp>
      <p:sp>
        <p:nvSpPr>
          <p:cNvPr id="73754" name="Text Box 26"/>
          <p:cNvSpPr txBox="1">
            <a:spLocks noChangeArrowheads="1"/>
          </p:cNvSpPr>
          <p:nvPr/>
        </p:nvSpPr>
        <p:spPr bwMode="auto">
          <a:xfrm>
            <a:off x="2855913" y="5521325"/>
            <a:ext cx="3505200" cy="381000"/>
          </a:xfrm>
          <a:prstGeom prst="rect">
            <a:avLst/>
          </a:prstGeom>
          <a:gradFill rotWithShape="0">
            <a:gsLst>
              <a:gs pos="0">
                <a:srgbClr val="BDDEFF"/>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just"/>
            <a:r>
              <a:rPr kumimoji="0" lang="en-US" altLang="zh-CN" sz="1600">
                <a:solidFill>
                  <a:schemeClr val="tx2"/>
                </a:solidFill>
                <a:latin typeface="黑体" pitchFamily="49" charset="-122"/>
                <a:ea typeface="黑体" pitchFamily="49" charset="-122"/>
              </a:rPr>
              <a:t> 9.10</a:t>
            </a:r>
            <a:r>
              <a:rPr kumimoji="0" lang="zh-CN" altLang="en-US" sz="1600">
                <a:solidFill>
                  <a:schemeClr val="tx2"/>
                </a:solidFill>
                <a:latin typeface="黑体" pitchFamily="49" charset="-122"/>
                <a:ea typeface="黑体" pitchFamily="49" charset="-122"/>
              </a:rPr>
              <a:t>、键盘事件处理</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r>
              <a:rPr lang="en-US" altLang="zh-CN"/>
              <a:t>9.6.1</a:t>
            </a:r>
            <a:r>
              <a:rPr lang="zh-CN" altLang="en-US"/>
              <a:t>、流式布局：</a:t>
            </a:r>
            <a:r>
              <a:rPr lang="en-US" altLang="zh-CN"/>
              <a:t>FlowLayout</a:t>
            </a:r>
          </a:p>
        </p:txBody>
      </p:sp>
      <p:sp>
        <p:nvSpPr>
          <p:cNvPr id="74755" name="Rectangle 6"/>
          <p:cNvSpPr>
            <a:spLocks noChangeArrowheads="1"/>
          </p:cNvSpPr>
          <p:nvPr/>
        </p:nvSpPr>
        <p:spPr bwMode="auto">
          <a:xfrm>
            <a:off x="765175" y="885825"/>
            <a:ext cx="76422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534988" indent="-534988">
              <a:buFont typeface="Symbol" pitchFamily="18" charset="2"/>
              <a:buChar char="¾"/>
            </a:pPr>
            <a:r>
              <a:rPr lang="zh-CN" altLang="en-US" sz="2000"/>
              <a:t>流式布局管理器</a:t>
            </a:r>
            <a:r>
              <a:rPr lang="en-US" altLang="zh-CN" sz="2000"/>
              <a:t>(FlowLayout)</a:t>
            </a:r>
            <a:r>
              <a:rPr lang="zh-CN" altLang="en-US" sz="2000"/>
              <a:t>把容器看成一个行集，好象平时在一张纸上写字一样，一行写满就换下一行，行高由一行中最高的组件决定。</a:t>
            </a:r>
            <a:r>
              <a:rPr lang="en-US" altLang="zh-CN" sz="2000"/>
              <a:t>FlowLayout</a:t>
            </a:r>
            <a:r>
              <a:rPr lang="zh-CN" altLang="en-US" sz="2000"/>
              <a:t>是所有 </a:t>
            </a:r>
            <a:r>
              <a:rPr lang="en-US" altLang="zh-CN" sz="2000"/>
              <a:t>JApplet</a:t>
            </a:r>
            <a:r>
              <a:rPr lang="zh-CN" altLang="en-US" sz="2000"/>
              <a:t>或</a:t>
            </a:r>
            <a:r>
              <a:rPr lang="en-US" altLang="zh-CN" sz="2000"/>
              <a:t>JPanel</a:t>
            </a:r>
            <a:r>
              <a:rPr lang="zh-CN" altLang="en-US" sz="2000"/>
              <a:t>的默认布局。 </a:t>
            </a:r>
          </a:p>
        </p:txBody>
      </p:sp>
      <p:graphicFrame>
        <p:nvGraphicFramePr>
          <p:cNvPr id="333914" name="Group 90"/>
          <p:cNvGraphicFramePr>
            <a:graphicFrameLocks noGrp="1"/>
          </p:cNvGraphicFramePr>
          <p:nvPr>
            <p:ph idx="1"/>
          </p:nvPr>
        </p:nvGraphicFramePr>
        <p:xfrm>
          <a:off x="766763" y="1958975"/>
          <a:ext cx="7615237" cy="3386137"/>
        </p:xfrm>
        <a:graphic>
          <a:graphicData uri="http://schemas.openxmlformats.org/drawingml/2006/table">
            <a:tbl>
              <a:tblPr/>
              <a:tblGrid>
                <a:gridCol w="3424237">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35311">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FlowLayout</a:t>
                      </a: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的构造方法</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353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4000" b="0" i="0"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557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FlowLayout</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1" lang="en-US" altLang="zh-CN" sz="4000" b="0" i="0" u="none" strike="noStrike" cap="none" normalizeH="0" baseline="0" dirty="0">
                        <a:ln>
                          <a:noFill/>
                        </a:ln>
                        <a:solidFill>
                          <a:schemeClr val="tx1"/>
                        </a:solidFill>
                        <a:effectLst/>
                        <a:latin typeface="Times New Roman" pitchFamily="18" charset="0"/>
                        <a:ea typeface="宋体" pitchFamily="2" charset="-122"/>
                      </a:endParaRPr>
                    </a:p>
                  </a:txBody>
                  <a:tcPr marT="45724" marB="45724"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生成一个默认的流式布局，组件在容器里在水平方向上居中显示，组件之间的间距、行与行的间距均为</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个像素</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marT="45724" marB="45724"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6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FlowLayout(int alignment)</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设定每行组件的对齐方式为</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alignment</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，组件之间的间距、行与行的间距均为</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个像素。</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alignment</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可取值：</a:t>
                      </a: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FlowLayout.LEFT</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FlowLayout.CENTER</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或</a:t>
                      </a: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FlowLayout.RIGHT</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txBody>
                  <a:tcPr marT="45724" marB="45724"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0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FlowLayout(int alignment,int horGap,int verGap)</a:t>
                      </a:r>
                      <a:endParaRPr kumimoji="1" lang="en-US" altLang="zh-CN" sz="4000" b="0" i="0"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设定每行组件的对齐方式为</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alignment</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，并设定组件水平方向上的间距为</a:t>
                      </a: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horGap</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像素，行间距为</a:t>
                      </a:r>
                      <a:r>
                        <a:rPr kumimoji="1"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verGap</a:t>
                      </a:r>
                      <a:r>
                        <a:rPr kumimoji="1"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像素</a:t>
                      </a:r>
                      <a:endParaRPr kumimoji="1" lang="zh-CN" altLang="en-US" sz="4000" b="0" i="0" u="none" strike="noStrike" cap="none" normalizeH="0" baseline="0" dirty="0">
                        <a:ln>
                          <a:noFill/>
                        </a:ln>
                        <a:solidFill>
                          <a:schemeClr val="tx1"/>
                        </a:solidFill>
                        <a:effectLst/>
                        <a:latin typeface="Times New Roman" pitchFamily="18" charset="0"/>
                        <a:ea typeface="宋体" pitchFamily="2" charset="-122"/>
                      </a:endParaRPr>
                    </a:p>
                  </a:txBody>
                  <a:tcPr marT="45724" marB="45724"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3915" name="Rectangle 91"/>
          <p:cNvSpPr>
            <a:spLocks noChangeArrowheads="1"/>
          </p:cNvSpPr>
          <p:nvPr/>
        </p:nvSpPr>
        <p:spPr bwMode="auto">
          <a:xfrm>
            <a:off x="258763" y="5449888"/>
            <a:ext cx="7693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t>例：</a:t>
            </a:r>
          </a:p>
          <a:p>
            <a:pPr lvl="1"/>
            <a:r>
              <a:rPr lang="en-US" altLang="zh-CN" sz="2000"/>
              <a:t>//</a:t>
            </a:r>
            <a:r>
              <a:rPr lang="zh-CN" altLang="en-US" sz="2000"/>
              <a:t>使面板靠左对齐，组件从左上角开始，按从左至右的方式排列。</a:t>
            </a:r>
          </a:p>
          <a:p>
            <a:pPr lvl="1"/>
            <a:r>
              <a:rPr lang="en-US" altLang="zh-CN" sz="2000"/>
              <a:t>JPanel  panel= new JPanel(new FlowLayout(FlowLayout.LEFT))</a:t>
            </a:r>
            <a:r>
              <a:rPr lang="zh-CN" altLang="en-US" sz="2000"/>
              <a:t>；</a:t>
            </a:r>
          </a:p>
        </p:txBody>
      </p:sp>
      <p:sp>
        <p:nvSpPr>
          <p:cNvPr id="6" name="矩形 5"/>
          <p:cNvSpPr/>
          <p:nvPr/>
        </p:nvSpPr>
        <p:spPr>
          <a:xfrm>
            <a:off x="5906524" y="5345112"/>
            <a:ext cx="3079689" cy="461665"/>
          </a:xfrm>
          <a:prstGeom prst="rect">
            <a:avLst/>
          </a:prstGeom>
          <a:solidFill>
            <a:schemeClr val="accent6">
              <a:lumMod val="60000"/>
              <a:lumOff val="40000"/>
            </a:schemeClr>
          </a:solidFill>
        </p:spPr>
        <p:txBody>
          <a:bodyPr wrap="none">
            <a:spAutoFit/>
          </a:bodyPr>
          <a:lstStyle/>
          <a:p>
            <a:r>
              <a:rPr lang="en-US" altLang="zh-CN" dirty="0"/>
              <a:t>Eg01_FlowLayout.java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39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3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9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altLang="zh-CN"/>
              <a:t>9.6.2</a:t>
            </a:r>
            <a:r>
              <a:rPr lang="zh-CN" altLang="en-US"/>
              <a:t>、边界布局：</a:t>
            </a:r>
            <a:r>
              <a:rPr lang="en-US" altLang="zh-CN"/>
              <a:t>BorderLayout</a:t>
            </a:r>
          </a:p>
        </p:txBody>
      </p:sp>
      <p:sp>
        <p:nvSpPr>
          <p:cNvPr id="332807" name="Rectangle 7"/>
          <p:cNvSpPr>
            <a:spLocks noChangeArrowheads="1"/>
          </p:cNvSpPr>
          <p:nvPr/>
        </p:nvSpPr>
        <p:spPr bwMode="auto">
          <a:xfrm>
            <a:off x="434975" y="909638"/>
            <a:ext cx="8207375" cy="565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6088" indent="-446088">
              <a:lnSpc>
                <a:spcPct val="130000"/>
              </a:lnSpc>
              <a:buFont typeface="Symbol" pitchFamily="18" charset="2"/>
              <a:buChar char="¾"/>
            </a:pPr>
            <a:r>
              <a:rPr lang="en-US" altLang="zh-CN" sz="2000" dirty="0" err="1"/>
              <a:t>BorderLayout</a:t>
            </a:r>
            <a:r>
              <a:rPr lang="en-US" altLang="zh-CN" sz="2000" dirty="0"/>
              <a:t> </a:t>
            </a:r>
            <a:r>
              <a:rPr lang="zh-CN" altLang="en-US" sz="2000" dirty="0"/>
              <a:t>是一种非常简单的布局策略，它把容器内的空间简单地划分为东</a:t>
            </a:r>
            <a:r>
              <a:rPr lang="en-US" altLang="zh-CN" sz="2000" dirty="0"/>
              <a:t>(East)</a:t>
            </a:r>
            <a:r>
              <a:rPr lang="zh-CN" altLang="en-US" sz="2000" dirty="0"/>
              <a:t>、西</a:t>
            </a:r>
            <a:r>
              <a:rPr lang="en-US" altLang="zh-CN" sz="2000" dirty="0"/>
              <a:t>(West)</a:t>
            </a:r>
            <a:r>
              <a:rPr lang="zh-CN" altLang="en-US" sz="2000" dirty="0"/>
              <a:t>、南</a:t>
            </a:r>
            <a:r>
              <a:rPr lang="en-US" altLang="zh-CN" sz="2000" dirty="0"/>
              <a:t>(South)</a:t>
            </a:r>
            <a:r>
              <a:rPr lang="zh-CN" altLang="en-US" sz="2000" dirty="0"/>
              <a:t>、北</a:t>
            </a:r>
            <a:r>
              <a:rPr lang="en-US" altLang="zh-CN" sz="2000" dirty="0"/>
              <a:t>(North)</a:t>
            </a:r>
            <a:r>
              <a:rPr lang="zh-CN" altLang="en-US" sz="2000" dirty="0"/>
              <a:t>、中</a:t>
            </a:r>
            <a:r>
              <a:rPr lang="en-US" altLang="zh-CN" sz="2000" dirty="0"/>
              <a:t>(Center)</a:t>
            </a:r>
            <a:r>
              <a:rPr lang="zh-CN" altLang="en-US" sz="2000" b="1" dirty="0">
                <a:solidFill>
                  <a:srgbClr val="FF0000"/>
                </a:solidFill>
              </a:rPr>
              <a:t>五个区域</a:t>
            </a:r>
            <a:r>
              <a:rPr lang="zh-CN" altLang="en-US" sz="2000" dirty="0"/>
              <a:t>，每加入一个组件都应该指明把这个组件加在哪个区域中，而</a:t>
            </a:r>
            <a:r>
              <a:rPr lang="zh-CN" altLang="en-US" sz="2000" b="1" dirty="0">
                <a:solidFill>
                  <a:srgbClr val="FF0000"/>
                </a:solidFill>
              </a:rPr>
              <a:t>每个区域最多只能放一个组件</a:t>
            </a:r>
            <a:r>
              <a:rPr lang="en-US" altLang="zh-CN" sz="2000" dirty="0"/>
              <a:t>, </a:t>
            </a:r>
            <a:r>
              <a:rPr lang="zh-CN" altLang="en-US" sz="2000" dirty="0"/>
              <a:t>默认的情况是加入到中间。 </a:t>
            </a:r>
          </a:p>
          <a:p>
            <a:pPr marL="446088" indent="-446088">
              <a:lnSpc>
                <a:spcPct val="130000"/>
              </a:lnSpc>
              <a:buFont typeface="Symbol" pitchFamily="18" charset="2"/>
              <a:buChar char="¾"/>
            </a:pPr>
            <a:r>
              <a:rPr lang="zh-CN" altLang="en-US" sz="2000" dirty="0"/>
              <a:t>是顶层容器</a:t>
            </a:r>
            <a:r>
              <a:rPr lang="en-US" altLang="zh-CN" sz="2000" dirty="0"/>
              <a:t>(</a:t>
            </a:r>
            <a:r>
              <a:rPr lang="en-US" altLang="zh-CN" sz="2000" b="1" dirty="0" err="1">
                <a:solidFill>
                  <a:srgbClr val="FF0000"/>
                </a:solidFill>
              </a:rPr>
              <a:t>JFrame</a:t>
            </a:r>
            <a:r>
              <a:rPr lang="zh-CN" altLang="en-US" sz="2000" b="1" dirty="0">
                <a:solidFill>
                  <a:srgbClr val="FF0000"/>
                </a:solidFill>
              </a:rPr>
              <a:t>、</a:t>
            </a:r>
            <a:r>
              <a:rPr lang="en-US" altLang="zh-CN" sz="2000" b="1" dirty="0" err="1">
                <a:solidFill>
                  <a:srgbClr val="FF0000"/>
                </a:solidFill>
              </a:rPr>
              <a:t>JDialog</a:t>
            </a:r>
            <a:r>
              <a:rPr lang="zh-CN" altLang="en-US" sz="2000" b="1" dirty="0">
                <a:solidFill>
                  <a:srgbClr val="FF0000"/>
                </a:solidFill>
              </a:rPr>
              <a:t>和 </a:t>
            </a:r>
            <a:r>
              <a:rPr lang="en-US" altLang="zh-CN" sz="2000" b="1" dirty="0" err="1">
                <a:solidFill>
                  <a:srgbClr val="FF0000"/>
                </a:solidFill>
              </a:rPr>
              <a:t>JApplet</a:t>
            </a:r>
            <a:r>
              <a:rPr lang="en-US" altLang="zh-CN" sz="2000" dirty="0"/>
              <a:t>)</a:t>
            </a:r>
            <a:r>
              <a:rPr lang="zh-CN" altLang="en-US" sz="2000" dirty="0"/>
              <a:t>的</a:t>
            </a:r>
            <a:r>
              <a:rPr lang="zh-CN" altLang="en-US" sz="2000" b="1" dirty="0">
                <a:solidFill>
                  <a:srgbClr val="FF0000"/>
                </a:solidFill>
              </a:rPr>
              <a:t>默认布局管理器</a:t>
            </a:r>
            <a:r>
              <a:rPr lang="zh-CN" altLang="en-US" sz="2000" dirty="0"/>
              <a:t>。 </a:t>
            </a:r>
          </a:p>
          <a:p>
            <a:pPr marL="446088" indent="-446088">
              <a:lnSpc>
                <a:spcPct val="130000"/>
              </a:lnSpc>
              <a:buFont typeface="Symbol" pitchFamily="18" charset="2"/>
              <a:buChar char="¾"/>
            </a:pPr>
            <a:r>
              <a:rPr lang="zh-CN" altLang="en-US" sz="2000" dirty="0"/>
              <a:t>位于</a:t>
            </a:r>
            <a:r>
              <a:rPr lang="en-US" altLang="zh-CN" sz="2000" b="1" dirty="0" err="1">
                <a:solidFill>
                  <a:srgbClr val="FF0000"/>
                </a:solidFill>
              </a:rPr>
              <a:t>java.awt</a:t>
            </a:r>
            <a:r>
              <a:rPr lang="zh-CN" altLang="en-US" sz="2000" dirty="0"/>
              <a:t>包中 </a:t>
            </a:r>
          </a:p>
          <a:p>
            <a:pPr marL="446088" indent="-446088">
              <a:lnSpc>
                <a:spcPct val="130000"/>
              </a:lnSpc>
              <a:buFont typeface="Symbol" pitchFamily="18" charset="2"/>
              <a:buChar char="¾"/>
            </a:pPr>
            <a:r>
              <a:rPr lang="zh-CN" altLang="en-US" sz="2000" dirty="0"/>
              <a:t>不一定所有的区域都有组件，如果四周的区域</a:t>
            </a:r>
            <a:r>
              <a:rPr lang="en-US" altLang="zh-CN" sz="2000" dirty="0"/>
              <a:t>(West</a:t>
            </a:r>
            <a:r>
              <a:rPr lang="zh-CN" altLang="en-US" sz="2000" dirty="0"/>
              <a:t>、</a:t>
            </a:r>
            <a:r>
              <a:rPr lang="en-US" altLang="zh-CN" sz="2000" dirty="0"/>
              <a:t>East</a:t>
            </a:r>
            <a:r>
              <a:rPr lang="zh-CN" altLang="en-US" sz="2000" dirty="0"/>
              <a:t>、</a:t>
            </a:r>
            <a:r>
              <a:rPr lang="en-US" altLang="zh-CN" sz="2000" dirty="0"/>
              <a:t>North</a:t>
            </a:r>
            <a:r>
              <a:rPr lang="zh-CN" altLang="en-US" sz="2000" dirty="0"/>
              <a:t>、</a:t>
            </a:r>
            <a:r>
              <a:rPr lang="en-US" altLang="zh-CN" sz="2000" dirty="0"/>
              <a:t>South</a:t>
            </a:r>
            <a:r>
              <a:rPr lang="zh-CN" altLang="en-US" sz="2000" dirty="0"/>
              <a:t>区域</a:t>
            </a:r>
            <a:r>
              <a:rPr lang="en-US" altLang="zh-CN" sz="2000" dirty="0"/>
              <a:t>)</a:t>
            </a:r>
            <a:r>
              <a:rPr lang="zh-CN" altLang="en-US" sz="2000" dirty="0"/>
              <a:t>没有组件，则由</a:t>
            </a:r>
            <a:r>
              <a:rPr lang="en-US" altLang="zh-CN" sz="2000" dirty="0"/>
              <a:t>Center</a:t>
            </a:r>
            <a:r>
              <a:rPr lang="zh-CN" altLang="en-US" sz="2000" dirty="0"/>
              <a:t>区域去填充</a:t>
            </a:r>
            <a:r>
              <a:rPr lang="en-US" altLang="zh-CN" sz="2000" dirty="0"/>
              <a:t>(</a:t>
            </a:r>
            <a:r>
              <a:rPr lang="zh-CN" altLang="en-US" sz="2000" dirty="0"/>
              <a:t>即填满整个容器空间</a:t>
            </a:r>
            <a:r>
              <a:rPr lang="en-US" altLang="zh-CN" sz="2000" dirty="0"/>
              <a:t>)</a:t>
            </a:r>
            <a:r>
              <a:rPr lang="zh-CN" altLang="en-US" sz="2000" dirty="0"/>
              <a:t>，但是如果 </a:t>
            </a:r>
            <a:r>
              <a:rPr lang="en-US" altLang="zh-CN" sz="2000" dirty="0"/>
              <a:t>Center</a:t>
            </a:r>
            <a:r>
              <a:rPr lang="zh-CN" altLang="en-US" sz="2000" dirty="0"/>
              <a:t>区域没有组件，则保持空白。 </a:t>
            </a:r>
          </a:p>
          <a:p>
            <a:pPr marL="446088" indent="-446088">
              <a:lnSpc>
                <a:spcPct val="130000"/>
              </a:lnSpc>
              <a:buFont typeface="Symbol" pitchFamily="18" charset="2"/>
              <a:buChar char="¾"/>
            </a:pPr>
            <a:r>
              <a:rPr lang="zh-CN" altLang="en-US" sz="2000" dirty="0"/>
              <a:t>如果容器的大小发生变化，其变化规律为：组件的相对位置不变，大小发生变化，例如容器变高了，则</a:t>
            </a:r>
            <a:r>
              <a:rPr lang="en-US" altLang="zh-CN" sz="2000" dirty="0"/>
              <a:t>North</a:t>
            </a:r>
            <a:r>
              <a:rPr lang="zh-CN" altLang="en-US" sz="2000" dirty="0"/>
              <a:t>、</a:t>
            </a:r>
            <a:r>
              <a:rPr lang="en-US" altLang="zh-CN" sz="2000" dirty="0"/>
              <a:t>South </a:t>
            </a:r>
            <a:r>
              <a:rPr lang="zh-CN" altLang="en-US" sz="2000" dirty="0"/>
              <a:t>区域不变，</a:t>
            </a:r>
            <a:r>
              <a:rPr lang="en-US" altLang="zh-CN" sz="2000" dirty="0"/>
              <a:t>West</a:t>
            </a:r>
            <a:r>
              <a:rPr lang="zh-CN" altLang="en-US" sz="2000" dirty="0"/>
              <a:t>、</a:t>
            </a:r>
            <a:r>
              <a:rPr lang="en-US" altLang="zh-CN" sz="2000" dirty="0"/>
              <a:t>Center</a:t>
            </a:r>
            <a:r>
              <a:rPr lang="zh-CN" altLang="en-US" sz="2000" dirty="0"/>
              <a:t>、</a:t>
            </a:r>
            <a:r>
              <a:rPr lang="en-US" altLang="zh-CN" sz="2000" dirty="0"/>
              <a:t>East</a:t>
            </a:r>
            <a:r>
              <a:rPr lang="zh-CN" altLang="en-US" sz="2000" dirty="0"/>
              <a:t>区域变高；如果容器变宽了，</a:t>
            </a:r>
            <a:r>
              <a:rPr lang="en-US" altLang="zh-CN" sz="2000" dirty="0"/>
              <a:t>West</a:t>
            </a:r>
            <a:r>
              <a:rPr lang="zh-CN" altLang="en-US" sz="2000" dirty="0"/>
              <a:t>、</a:t>
            </a:r>
            <a:r>
              <a:rPr lang="en-US" altLang="zh-CN" sz="2000" dirty="0"/>
              <a:t>East</a:t>
            </a:r>
            <a:r>
              <a:rPr lang="zh-CN" altLang="en-US" sz="2000" dirty="0"/>
              <a:t>区域不变，</a:t>
            </a:r>
            <a:r>
              <a:rPr lang="en-US" altLang="zh-CN" sz="2000" dirty="0"/>
              <a:t>North</a:t>
            </a:r>
            <a:r>
              <a:rPr lang="zh-CN" altLang="en-US" sz="2000" dirty="0"/>
              <a:t>、</a:t>
            </a:r>
            <a:r>
              <a:rPr lang="en-US" altLang="zh-CN" sz="2000" dirty="0"/>
              <a:t>Center</a:t>
            </a:r>
            <a:r>
              <a:rPr lang="zh-CN" altLang="en-US" sz="2000" dirty="0"/>
              <a:t>、</a:t>
            </a:r>
            <a:r>
              <a:rPr lang="en-US" altLang="zh-CN" sz="2000" dirty="0"/>
              <a:t>South</a:t>
            </a:r>
            <a:r>
              <a:rPr lang="zh-CN" altLang="en-US" sz="2000" dirty="0"/>
              <a:t>区域变宽；如果容器变高变宽，</a:t>
            </a:r>
            <a:r>
              <a:rPr lang="en-US" altLang="zh-CN" sz="2000" dirty="0"/>
              <a:t>North</a:t>
            </a:r>
            <a:r>
              <a:rPr lang="zh-CN" altLang="en-US" sz="2000" dirty="0"/>
              <a:t>、</a:t>
            </a:r>
            <a:r>
              <a:rPr lang="en-US" altLang="zh-CN" sz="2000" dirty="0"/>
              <a:t>South</a:t>
            </a:r>
            <a:r>
              <a:rPr lang="zh-CN" altLang="en-US" sz="2000" dirty="0"/>
              <a:t>变宽但高度不变，</a:t>
            </a:r>
            <a:r>
              <a:rPr lang="en-US" altLang="zh-CN" sz="2000" dirty="0"/>
              <a:t>West</a:t>
            </a:r>
            <a:r>
              <a:rPr lang="zh-CN" altLang="en-US" sz="2000" dirty="0"/>
              <a:t>、</a:t>
            </a:r>
            <a:r>
              <a:rPr lang="en-US" altLang="zh-CN" sz="2000" dirty="0"/>
              <a:t>East</a:t>
            </a:r>
            <a:r>
              <a:rPr lang="zh-CN" altLang="en-US" sz="2000" dirty="0"/>
              <a:t>变高但宽度不变，</a:t>
            </a:r>
            <a:r>
              <a:rPr lang="en-US" altLang="zh-CN" sz="2000" dirty="0"/>
              <a:t>Center</a:t>
            </a:r>
            <a:r>
              <a:rPr lang="zh-CN" altLang="en-US" sz="2000" dirty="0"/>
              <a:t>则变高变宽。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28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28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28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28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685800" y="88900"/>
            <a:ext cx="7772400" cy="457200"/>
          </a:xfrm>
        </p:spPr>
        <p:txBody>
          <a:bodyPr/>
          <a:lstStyle/>
          <a:p>
            <a:pPr eaLnBrk="1" hangingPunct="1">
              <a:defRPr/>
            </a:pPr>
            <a:r>
              <a:rPr lang="en-US" altLang="zh-CN"/>
              <a:t>9.1.1</a:t>
            </a:r>
            <a:r>
              <a:rPr lang="zh-CN" altLang="en-US"/>
              <a:t>、</a:t>
            </a:r>
            <a:r>
              <a:rPr lang="en-US" altLang="zh-CN"/>
              <a:t>AWT</a:t>
            </a:r>
            <a:r>
              <a:rPr lang="zh-CN" altLang="en-US"/>
              <a:t>和</a:t>
            </a:r>
            <a:r>
              <a:rPr lang="en-US" altLang="zh-CN"/>
              <a:t>Swing</a:t>
            </a:r>
          </a:p>
        </p:txBody>
      </p:sp>
      <p:sp>
        <p:nvSpPr>
          <p:cNvPr id="5123" name="Rectangle 6"/>
          <p:cNvSpPr>
            <a:spLocks noChangeArrowheads="1"/>
          </p:cNvSpPr>
          <p:nvPr/>
        </p:nvSpPr>
        <p:spPr bwMode="auto">
          <a:xfrm>
            <a:off x="0" y="1090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8775" name="Rectangle 7"/>
          <p:cNvSpPr>
            <a:spLocks noChangeArrowheads="1"/>
          </p:cNvSpPr>
          <p:nvPr/>
        </p:nvSpPr>
        <p:spPr bwMode="auto">
          <a:xfrm>
            <a:off x="398463" y="884238"/>
            <a:ext cx="8440737"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446088" indent="-446088">
              <a:buFont typeface="Symbol" pitchFamily="18" charset="2"/>
              <a:buChar char="¾"/>
            </a:pPr>
            <a:r>
              <a:rPr lang="en-US" altLang="zh-CN" sz="2000" dirty="0"/>
              <a:t>AWT(Abstract Windowing Toolkit)</a:t>
            </a:r>
            <a:r>
              <a:rPr lang="zh-CN" altLang="en-US" sz="2000" dirty="0"/>
              <a:t>是</a:t>
            </a:r>
            <a:r>
              <a:rPr lang="en-US" altLang="zh-CN" sz="2000" dirty="0"/>
              <a:t>Java</a:t>
            </a:r>
            <a:r>
              <a:rPr lang="zh-CN" altLang="en-US" sz="2000" dirty="0"/>
              <a:t>早期</a:t>
            </a:r>
            <a:r>
              <a:rPr lang="en-US" altLang="zh-CN" sz="2000" dirty="0"/>
              <a:t>(JDK1.0)</a:t>
            </a:r>
            <a:r>
              <a:rPr lang="zh-CN" altLang="en-US" sz="2000" dirty="0"/>
              <a:t>的</a:t>
            </a:r>
            <a:r>
              <a:rPr lang="en-US" altLang="zh-CN" sz="2000" dirty="0"/>
              <a:t>GUI</a:t>
            </a:r>
            <a:r>
              <a:rPr lang="zh-CN" altLang="en-US" sz="2000" dirty="0"/>
              <a:t>标准</a:t>
            </a:r>
            <a:r>
              <a:rPr lang="en-US" altLang="zh-CN" sz="2000" dirty="0"/>
              <a:t>API </a:t>
            </a:r>
          </a:p>
          <a:p>
            <a:pPr marL="446088" indent="-446088">
              <a:buFont typeface="Symbol" pitchFamily="18" charset="2"/>
              <a:buChar char="¾"/>
            </a:pPr>
            <a:r>
              <a:rPr lang="zh-CN" altLang="en-US" sz="2000" b="1" dirty="0"/>
              <a:t>重量级组件</a:t>
            </a:r>
          </a:p>
          <a:p>
            <a:pPr marL="446088" indent="-446088">
              <a:buFont typeface="Symbol" pitchFamily="18" charset="2"/>
              <a:buChar char="¾"/>
            </a:pPr>
            <a:r>
              <a:rPr lang="zh-CN" altLang="en-US" sz="2000" dirty="0"/>
              <a:t>在</a:t>
            </a:r>
            <a:r>
              <a:rPr lang="en-US" altLang="zh-CN" sz="2000" dirty="0"/>
              <a:t>90</a:t>
            </a:r>
            <a:r>
              <a:rPr lang="zh-CN" altLang="en-US" sz="2000" dirty="0"/>
              <a:t>年代，程序员中流传着一个笑话</a:t>
            </a:r>
            <a:r>
              <a:rPr lang="en-US" altLang="zh-CN" sz="2000" dirty="0"/>
              <a:t>: Java</a:t>
            </a:r>
            <a:r>
              <a:rPr lang="zh-CN" altLang="en-US" sz="2000" dirty="0"/>
              <a:t>的真正信条是</a:t>
            </a:r>
            <a:r>
              <a:rPr lang="en-US" altLang="zh-CN" sz="2000" dirty="0"/>
              <a:t>"</a:t>
            </a:r>
            <a:r>
              <a:rPr lang="zh-CN" altLang="en-US" sz="2000" dirty="0"/>
              <a:t>一次编写，到处测试</a:t>
            </a:r>
            <a:r>
              <a:rPr lang="en-US" altLang="zh-CN" sz="2000" dirty="0"/>
              <a:t>(Write Once, Test Everywhere</a:t>
            </a:r>
            <a:r>
              <a:rPr lang="zh-CN" altLang="en-US" sz="2000" dirty="0"/>
              <a:t>）</a:t>
            </a:r>
            <a:r>
              <a:rPr lang="en-US" altLang="zh-CN" sz="2000" dirty="0"/>
              <a:t>"</a:t>
            </a:r>
            <a:r>
              <a:rPr lang="zh-CN" altLang="en-US" sz="2000" dirty="0"/>
              <a:t>。导致这种糟糕局面的一个可能原因据说是</a:t>
            </a:r>
            <a:r>
              <a:rPr lang="en-US" altLang="zh-CN" sz="2000" dirty="0"/>
              <a:t>AWT</a:t>
            </a:r>
            <a:r>
              <a:rPr lang="zh-CN" altLang="en-US" sz="2000" dirty="0"/>
              <a:t>从概念产生到完成实现只用了一个月。 </a:t>
            </a:r>
          </a:p>
        </p:txBody>
      </p:sp>
      <p:sp>
        <p:nvSpPr>
          <p:cNvPr id="288776" name="Rectangle 8"/>
          <p:cNvSpPr>
            <a:spLocks noChangeArrowheads="1"/>
          </p:cNvSpPr>
          <p:nvPr/>
        </p:nvSpPr>
        <p:spPr bwMode="auto">
          <a:xfrm>
            <a:off x="892175" y="2470150"/>
            <a:ext cx="6791325"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java.awt.Frame</a:t>
            </a:r>
            <a:r>
              <a:rPr lang="en-US" altLang="zh-CN" sz="1600" dirty="0"/>
              <a:t>;</a:t>
            </a:r>
          </a:p>
          <a:p>
            <a:r>
              <a:rPr lang="en-US" altLang="zh-CN" sz="1600" dirty="0"/>
              <a:t>import </a:t>
            </a:r>
            <a:r>
              <a:rPr lang="en-US" altLang="zh-CN" sz="1600" dirty="0" err="1"/>
              <a:t>java.awt.Color</a:t>
            </a:r>
            <a:r>
              <a:rPr lang="en-US" altLang="zh-CN" sz="1600" dirty="0"/>
              <a:t>;</a:t>
            </a:r>
          </a:p>
          <a:p>
            <a:r>
              <a:rPr lang="en-US" altLang="zh-CN" sz="1600" dirty="0"/>
              <a:t>public class </a:t>
            </a:r>
            <a:r>
              <a:rPr lang="en-US" altLang="zh-CN" sz="1600" dirty="0" err="1"/>
              <a:t>TestAWT</a:t>
            </a:r>
            <a:r>
              <a:rPr lang="en-US" altLang="zh-CN" sz="1600" dirty="0"/>
              <a:t> extends Frame{</a:t>
            </a:r>
          </a:p>
          <a:p>
            <a:pPr lvl="1"/>
            <a:r>
              <a:rPr lang="en-US" altLang="zh-CN" sz="1600" dirty="0"/>
              <a:t>public </a:t>
            </a:r>
            <a:r>
              <a:rPr lang="en-US" altLang="zh-CN" sz="1600" dirty="0" err="1"/>
              <a:t>TestAWT</a:t>
            </a:r>
            <a:r>
              <a:rPr lang="en-US" altLang="zh-CN" sz="1600" dirty="0"/>
              <a:t> (String </a:t>
            </a:r>
            <a:r>
              <a:rPr lang="en-US" altLang="zh-CN" sz="1600" dirty="0" err="1"/>
              <a:t>str</a:t>
            </a:r>
            <a:r>
              <a:rPr lang="en-US" altLang="zh-CN" sz="1600" dirty="0"/>
              <a:t>){ </a:t>
            </a:r>
          </a:p>
          <a:p>
            <a:pPr lvl="2"/>
            <a:r>
              <a:rPr lang="en-US" altLang="zh-CN" sz="1600" dirty="0"/>
              <a:t>super(</a:t>
            </a:r>
            <a:r>
              <a:rPr lang="en-US" altLang="zh-CN" sz="1600" dirty="0" err="1"/>
              <a:t>str</a:t>
            </a:r>
            <a:r>
              <a:rPr lang="en-US" altLang="zh-CN" sz="1600" dirty="0"/>
              <a:t>); </a:t>
            </a:r>
          </a:p>
          <a:p>
            <a:pPr lvl="1"/>
            <a:r>
              <a:rPr lang="en-US" altLang="zh-CN" sz="1600" dirty="0"/>
              <a:t>}</a:t>
            </a:r>
          </a:p>
          <a:p>
            <a:pPr lvl="1"/>
            <a:r>
              <a:rPr lang="en-US" altLang="zh-CN" sz="1600" dirty="0"/>
              <a:t>public static void main(String </a:t>
            </a:r>
            <a:r>
              <a:rPr lang="en-US" altLang="zh-CN" sz="1600" dirty="0" err="1"/>
              <a:t>args</a:t>
            </a:r>
            <a:r>
              <a:rPr lang="en-US" altLang="zh-CN" sz="1600" dirty="0"/>
              <a:t>[ ]){ </a:t>
            </a:r>
          </a:p>
          <a:p>
            <a:pPr lvl="2"/>
            <a:r>
              <a:rPr lang="en-US" altLang="zh-CN" sz="1600" dirty="0" err="1"/>
              <a:t>TestAWT</a:t>
            </a:r>
            <a:r>
              <a:rPr lang="en-US" altLang="zh-CN" sz="1600" dirty="0"/>
              <a:t> </a:t>
            </a:r>
            <a:r>
              <a:rPr lang="en-US" altLang="zh-CN" sz="1600" dirty="0" err="1"/>
              <a:t>fr</a:t>
            </a:r>
            <a:r>
              <a:rPr lang="en-US" altLang="zh-CN" sz="1600" dirty="0"/>
              <a:t> = new </a:t>
            </a:r>
            <a:r>
              <a:rPr lang="en-US" altLang="zh-CN" sz="1600" dirty="0" err="1"/>
              <a:t>TestAWT</a:t>
            </a:r>
            <a:r>
              <a:rPr lang="en-US" altLang="zh-CN" sz="1600" dirty="0"/>
              <a:t> ("Hello AWT Frame!"); </a:t>
            </a:r>
          </a:p>
          <a:p>
            <a:pPr lvl="2"/>
            <a:r>
              <a:rPr lang="en-US" altLang="zh-CN" sz="1600" dirty="0"/>
              <a:t>//</a:t>
            </a:r>
            <a:r>
              <a:rPr lang="zh-CN" altLang="en-US" sz="1600" dirty="0"/>
              <a:t>设置</a:t>
            </a:r>
            <a:r>
              <a:rPr lang="en-US" altLang="zh-CN" sz="1600" dirty="0"/>
              <a:t>Frame</a:t>
            </a:r>
            <a:r>
              <a:rPr lang="zh-CN" altLang="en-US" sz="1600" dirty="0"/>
              <a:t>的大小，缺省为（</a:t>
            </a:r>
            <a:r>
              <a:rPr lang="en-US" altLang="zh-CN" sz="1600" dirty="0"/>
              <a:t>0</a:t>
            </a:r>
            <a:r>
              <a:rPr lang="zh-CN" altLang="en-US" sz="1600" dirty="0"/>
              <a:t>，</a:t>
            </a:r>
            <a:r>
              <a:rPr lang="en-US" altLang="zh-CN" sz="1600" dirty="0"/>
              <a:t>0</a:t>
            </a:r>
            <a:r>
              <a:rPr lang="zh-CN" altLang="en-US" sz="1600" dirty="0"/>
              <a:t>）</a:t>
            </a:r>
          </a:p>
          <a:p>
            <a:pPr lvl="2"/>
            <a:r>
              <a:rPr lang="en-US" altLang="zh-CN" sz="1600" dirty="0" err="1"/>
              <a:t>fr.setSize</a:t>
            </a:r>
            <a:r>
              <a:rPr lang="en-US" altLang="zh-CN" sz="1600" dirty="0"/>
              <a:t>(400,300); </a:t>
            </a:r>
          </a:p>
          <a:p>
            <a:pPr lvl="2"/>
            <a:r>
              <a:rPr lang="en-US" altLang="zh-CN" sz="1600" dirty="0"/>
              <a:t>//</a:t>
            </a:r>
            <a:r>
              <a:rPr lang="zh-CN" altLang="en-US" sz="1600" dirty="0"/>
              <a:t>设置</a:t>
            </a:r>
            <a:r>
              <a:rPr lang="en-US" altLang="zh-CN" sz="1600" dirty="0"/>
              <a:t>Frame</a:t>
            </a:r>
            <a:r>
              <a:rPr lang="zh-CN" altLang="en-US" sz="1600" dirty="0"/>
              <a:t>的背景为红色</a:t>
            </a:r>
          </a:p>
          <a:p>
            <a:pPr lvl="2"/>
            <a:r>
              <a:rPr lang="en-US" altLang="zh-CN" sz="1600" dirty="0" err="1"/>
              <a:t>fr.setBackground</a:t>
            </a:r>
            <a:r>
              <a:rPr lang="en-US" altLang="zh-CN" sz="1600" dirty="0"/>
              <a:t>(</a:t>
            </a:r>
            <a:r>
              <a:rPr lang="en-US" altLang="zh-CN" sz="1600" dirty="0" err="1"/>
              <a:t>Color.red</a:t>
            </a:r>
            <a:r>
              <a:rPr lang="en-US" altLang="zh-CN" sz="1600" dirty="0"/>
              <a:t>);</a:t>
            </a:r>
          </a:p>
          <a:p>
            <a:pPr lvl="2"/>
            <a:r>
              <a:rPr lang="en-US" altLang="zh-CN" sz="1600" dirty="0"/>
              <a:t>//</a:t>
            </a:r>
            <a:r>
              <a:rPr lang="zh-CN" altLang="en-US" sz="1600" dirty="0"/>
              <a:t>设置</a:t>
            </a:r>
            <a:r>
              <a:rPr lang="en-US" altLang="zh-CN" sz="1600" dirty="0"/>
              <a:t>Frame</a:t>
            </a:r>
            <a:r>
              <a:rPr lang="zh-CN" altLang="en-US" sz="1600" dirty="0"/>
              <a:t>为可见，缺省为不可见</a:t>
            </a:r>
          </a:p>
          <a:p>
            <a:pPr lvl="2"/>
            <a:r>
              <a:rPr lang="en-US" altLang="zh-CN" sz="1600" dirty="0" err="1"/>
              <a:t>fr.setVisible</a:t>
            </a:r>
            <a:r>
              <a:rPr lang="en-US" altLang="zh-CN" sz="1600" dirty="0"/>
              <a:t>(true);</a:t>
            </a:r>
          </a:p>
          <a:p>
            <a:pPr lvl="1"/>
            <a:r>
              <a:rPr lang="en-US" altLang="zh-CN" sz="1600" dirty="0"/>
              <a:t>}</a:t>
            </a:r>
          </a:p>
          <a:p>
            <a:r>
              <a:rPr lang="en-US" altLang="zh-CN" sz="1600" dirty="0"/>
              <a:t>}</a:t>
            </a:r>
          </a:p>
        </p:txBody>
      </p:sp>
      <p:pic>
        <p:nvPicPr>
          <p:cNvPr id="2887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88" y="3579813"/>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877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7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8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eaLnBrk="1" hangingPunct="1">
              <a:defRPr/>
            </a:pPr>
            <a:r>
              <a:rPr lang="en-US" altLang="zh-CN"/>
              <a:t>9.6.2</a:t>
            </a:r>
            <a:r>
              <a:rPr lang="zh-CN" altLang="en-US"/>
              <a:t>、边界布局：</a:t>
            </a:r>
            <a:r>
              <a:rPr lang="en-US" altLang="zh-CN"/>
              <a:t>BorderLayout</a:t>
            </a:r>
          </a:p>
        </p:txBody>
      </p:sp>
      <p:sp>
        <p:nvSpPr>
          <p:cNvPr id="76803" name="Rectangle 4"/>
          <p:cNvSpPr>
            <a:spLocks noChangeArrowheads="1"/>
          </p:cNvSpPr>
          <p:nvPr/>
        </p:nvSpPr>
        <p:spPr bwMode="auto">
          <a:xfrm>
            <a:off x="623888" y="665163"/>
            <a:ext cx="7818437"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p>
          <a:p>
            <a:r>
              <a:rPr lang="en-US" altLang="zh-CN" sz="1600" dirty="0"/>
              <a:t>public class </a:t>
            </a:r>
            <a:r>
              <a:rPr lang="en-US" altLang="zh-CN" sz="1600" dirty="0" err="1"/>
              <a:t>TestBorderLayout</a:t>
            </a:r>
            <a:r>
              <a:rPr lang="en-US" altLang="zh-CN" sz="1600" dirty="0"/>
              <a:t>{</a:t>
            </a:r>
          </a:p>
          <a:p>
            <a:pPr lvl="1"/>
            <a:r>
              <a:rPr lang="en-US" altLang="zh-CN" sz="1600" dirty="0"/>
              <a:t>public static void main(String </a:t>
            </a:r>
            <a:r>
              <a:rPr lang="en-US" altLang="zh-CN" sz="1600" dirty="0" err="1"/>
              <a:t>args</a:t>
            </a:r>
            <a:r>
              <a:rPr lang="en-US" altLang="zh-CN" sz="1600" dirty="0"/>
              <a:t>[]){</a:t>
            </a:r>
          </a:p>
          <a:p>
            <a:pPr lvl="2"/>
            <a:r>
              <a:rPr lang="en-US" altLang="zh-CN" sz="1600" dirty="0" err="1"/>
              <a:t>JFrame</a:t>
            </a:r>
            <a:r>
              <a:rPr lang="en-US" altLang="zh-CN" sz="1600" dirty="0"/>
              <a:t> </a:t>
            </a:r>
            <a:r>
              <a:rPr lang="en-US" altLang="zh-CN" sz="1600" dirty="0" err="1"/>
              <a:t>frm</a:t>
            </a:r>
            <a:r>
              <a:rPr lang="en-US" altLang="zh-CN" sz="1600" dirty="0"/>
              <a:t>= new </a:t>
            </a:r>
            <a:r>
              <a:rPr lang="en-US" altLang="zh-CN" sz="1600" dirty="0" err="1"/>
              <a:t>JFrame</a:t>
            </a:r>
            <a:r>
              <a:rPr lang="en-US" altLang="zh-CN" sz="1600" dirty="0"/>
              <a:t>("</a:t>
            </a:r>
            <a:r>
              <a:rPr lang="en-US" altLang="zh-CN" sz="1600" dirty="0" err="1"/>
              <a:t>JFrame</a:t>
            </a:r>
            <a:r>
              <a:rPr lang="en-US" altLang="zh-CN" sz="1600" dirty="0"/>
              <a:t> with </a:t>
            </a:r>
            <a:r>
              <a:rPr lang="en-US" altLang="zh-CN" sz="1600" dirty="0" err="1"/>
              <a:t>BorderLayout</a:t>
            </a:r>
            <a:r>
              <a:rPr lang="en-US" altLang="zh-CN" sz="1600" dirty="0"/>
              <a:t>");</a:t>
            </a:r>
          </a:p>
          <a:p>
            <a:pPr lvl="2"/>
            <a:r>
              <a:rPr lang="en-US" altLang="zh-CN" sz="1600" b="1" dirty="0" err="1">
                <a:solidFill>
                  <a:srgbClr val="FF0000"/>
                </a:solidFill>
              </a:rPr>
              <a:t>frm.setLayout</a:t>
            </a:r>
            <a:r>
              <a:rPr lang="en-US" altLang="zh-CN" sz="1600" b="1" dirty="0">
                <a:solidFill>
                  <a:srgbClr val="FF0000"/>
                </a:solidFill>
              </a:rPr>
              <a:t>(new </a:t>
            </a:r>
            <a:r>
              <a:rPr lang="en-US" altLang="zh-CN" sz="1600" b="1" dirty="0" err="1">
                <a:solidFill>
                  <a:srgbClr val="FF0000"/>
                </a:solidFill>
              </a:rPr>
              <a:t>BorderLayout</a:t>
            </a:r>
            <a:r>
              <a:rPr lang="en-US" altLang="zh-CN" sz="1600" b="1" dirty="0">
                <a:solidFill>
                  <a:srgbClr val="FF0000"/>
                </a:solidFill>
              </a:rPr>
              <a:t>());</a:t>
            </a:r>
            <a:endParaRPr lang="en-US" altLang="zh-CN" sz="1600" dirty="0"/>
          </a:p>
          <a:p>
            <a:pPr lvl="2"/>
            <a:r>
              <a:rPr lang="en-US" altLang="zh-CN" sz="1600" dirty="0"/>
              <a:t>//North</a:t>
            </a:r>
            <a:r>
              <a:rPr lang="zh-CN" altLang="en-US" sz="1600" dirty="0"/>
              <a:t>放置一个按钮</a:t>
            </a:r>
          </a:p>
          <a:p>
            <a:pPr lvl="2"/>
            <a:r>
              <a:rPr lang="en-US" altLang="zh-CN" sz="1600" dirty="0" err="1"/>
              <a:t>frm.add</a:t>
            </a:r>
            <a:r>
              <a:rPr lang="en-US" altLang="zh-CN" sz="1600" dirty="0"/>
              <a:t>(</a:t>
            </a:r>
            <a:r>
              <a:rPr lang="en-US" altLang="zh-CN" sz="1600" dirty="0">
                <a:solidFill>
                  <a:srgbClr val="FF0000"/>
                </a:solidFill>
              </a:rPr>
              <a:t>"North"</a:t>
            </a:r>
            <a:r>
              <a:rPr lang="en-US" altLang="zh-CN" sz="1600" dirty="0"/>
              <a:t>, new </a:t>
            </a:r>
            <a:r>
              <a:rPr lang="en-US" altLang="zh-CN" sz="1600" dirty="0" err="1"/>
              <a:t>JButton</a:t>
            </a:r>
            <a:r>
              <a:rPr lang="en-US" altLang="zh-CN" sz="1600" dirty="0"/>
              <a:t>("North"));</a:t>
            </a:r>
          </a:p>
          <a:p>
            <a:pPr lvl="2"/>
            <a:r>
              <a:rPr lang="en-US" altLang="zh-CN" sz="1600" dirty="0"/>
              <a:t>//South</a:t>
            </a:r>
            <a:r>
              <a:rPr lang="zh-CN" altLang="en-US" sz="1600" dirty="0"/>
              <a:t>放置一个下拉框</a:t>
            </a:r>
            <a:r>
              <a:rPr lang="en-US" altLang="zh-CN" sz="1600" dirty="0" err="1"/>
              <a:t>JComboBox</a:t>
            </a:r>
            <a:endParaRPr lang="en-US" altLang="zh-CN" sz="1600" dirty="0"/>
          </a:p>
          <a:p>
            <a:pPr lvl="2"/>
            <a:r>
              <a:rPr lang="en-US" altLang="zh-CN" sz="1600" dirty="0" err="1"/>
              <a:t>JComboBox</a:t>
            </a:r>
            <a:r>
              <a:rPr lang="en-US" altLang="zh-CN" sz="1600" dirty="0"/>
              <a:t> </a:t>
            </a:r>
            <a:r>
              <a:rPr lang="en-US" altLang="zh-CN" sz="1600" dirty="0" err="1"/>
              <a:t>jcb</a:t>
            </a:r>
            <a:r>
              <a:rPr lang="en-US" altLang="zh-CN" sz="1600" dirty="0"/>
              <a:t> = new </a:t>
            </a:r>
            <a:r>
              <a:rPr lang="en-US" altLang="zh-CN" sz="1600" dirty="0" err="1"/>
              <a:t>JComboBox</a:t>
            </a:r>
            <a:r>
              <a:rPr lang="en-US" altLang="zh-CN" sz="1600" dirty="0"/>
              <a:t>();</a:t>
            </a:r>
          </a:p>
          <a:p>
            <a:pPr lvl="2"/>
            <a:r>
              <a:rPr lang="en-US" altLang="zh-CN" sz="1600" dirty="0" err="1"/>
              <a:t>jcb.addItem</a:t>
            </a:r>
            <a:r>
              <a:rPr lang="en-US" altLang="zh-CN" sz="1600" dirty="0"/>
              <a:t>("0 - First Item");</a:t>
            </a:r>
          </a:p>
          <a:p>
            <a:pPr lvl="2"/>
            <a:r>
              <a:rPr lang="en-US" altLang="zh-CN" sz="1600" dirty="0" err="1"/>
              <a:t>jcb.addItem</a:t>
            </a:r>
            <a:r>
              <a:rPr lang="en-US" altLang="zh-CN" sz="1600" dirty="0"/>
              <a:t>("1 - Second Item");</a:t>
            </a:r>
          </a:p>
          <a:p>
            <a:pPr lvl="2"/>
            <a:r>
              <a:rPr lang="en-US" altLang="zh-CN" sz="1600" dirty="0" err="1"/>
              <a:t>jcb.setSelectedIndex</a:t>
            </a:r>
            <a:r>
              <a:rPr lang="en-US" altLang="zh-CN" sz="1600" dirty="0"/>
              <a:t>(1);	</a:t>
            </a:r>
          </a:p>
          <a:p>
            <a:pPr lvl="2"/>
            <a:r>
              <a:rPr lang="en-US" altLang="zh-CN" sz="1600" dirty="0" err="1"/>
              <a:t>frm.add</a:t>
            </a:r>
            <a:r>
              <a:rPr lang="en-US" altLang="zh-CN" sz="1600" dirty="0"/>
              <a:t>(</a:t>
            </a:r>
            <a:r>
              <a:rPr lang="en-US" altLang="zh-CN" sz="1600" dirty="0" err="1"/>
              <a:t>jcb</a:t>
            </a:r>
            <a:r>
              <a:rPr lang="en-US" altLang="zh-CN" sz="1600" dirty="0"/>
              <a:t>, "South");</a:t>
            </a:r>
          </a:p>
          <a:p>
            <a:pPr lvl="2"/>
            <a:r>
              <a:rPr lang="en-US" altLang="zh-CN" sz="1600" dirty="0"/>
              <a:t>//East</a:t>
            </a:r>
            <a:r>
              <a:rPr lang="zh-CN" altLang="en-US" sz="1600" dirty="0"/>
              <a:t>放置一个单选框</a:t>
            </a:r>
            <a:r>
              <a:rPr lang="en-US" altLang="zh-CN" sz="1600" dirty="0" err="1"/>
              <a:t>JRadioButton</a:t>
            </a:r>
            <a:endParaRPr lang="en-US" altLang="zh-CN" sz="1600" dirty="0"/>
          </a:p>
          <a:p>
            <a:pPr lvl="2"/>
            <a:r>
              <a:rPr lang="en-US" altLang="zh-CN" sz="1600" dirty="0" err="1"/>
              <a:t>frm.add</a:t>
            </a:r>
            <a:r>
              <a:rPr lang="en-US" altLang="zh-CN" sz="1600" dirty="0"/>
              <a:t>(</a:t>
            </a:r>
            <a:r>
              <a:rPr lang="en-US" altLang="zh-CN" sz="1600" dirty="0" err="1">
                <a:solidFill>
                  <a:srgbClr val="FF0000"/>
                </a:solidFill>
              </a:rPr>
              <a:t>BorderLayout.EAST</a:t>
            </a:r>
            <a:r>
              <a:rPr lang="en-US" altLang="zh-CN" sz="1600" dirty="0"/>
              <a:t>, new </a:t>
            </a:r>
            <a:r>
              <a:rPr lang="en-US" altLang="zh-CN" sz="1600" dirty="0" err="1"/>
              <a:t>JRadioButton</a:t>
            </a:r>
            <a:r>
              <a:rPr lang="en-US" altLang="zh-CN" sz="1600" dirty="0"/>
              <a:t>("East"));</a:t>
            </a:r>
          </a:p>
          <a:p>
            <a:pPr lvl="2"/>
            <a:r>
              <a:rPr lang="en-US" altLang="zh-CN" sz="1600" dirty="0"/>
              <a:t>//West</a:t>
            </a:r>
            <a:r>
              <a:rPr lang="zh-CN" altLang="en-US" sz="1600" dirty="0"/>
              <a:t>放置一个复选框</a:t>
            </a:r>
            <a:r>
              <a:rPr lang="en-US" altLang="zh-CN" sz="1600" dirty="0" err="1"/>
              <a:t>JCheckBox</a:t>
            </a:r>
            <a:endParaRPr lang="en-US" altLang="zh-CN" sz="1600" dirty="0"/>
          </a:p>
          <a:p>
            <a:pPr lvl="2"/>
            <a:r>
              <a:rPr lang="en-US" altLang="zh-CN" sz="1600" dirty="0" err="1"/>
              <a:t>frm.add</a:t>
            </a:r>
            <a:r>
              <a:rPr lang="en-US" altLang="zh-CN" sz="1600" dirty="0"/>
              <a:t>(new </a:t>
            </a:r>
            <a:r>
              <a:rPr lang="en-US" altLang="zh-CN" sz="1600" dirty="0" err="1"/>
              <a:t>JCheckBox</a:t>
            </a:r>
            <a:r>
              <a:rPr lang="en-US" altLang="zh-CN" sz="1600" dirty="0"/>
              <a:t>("West"), </a:t>
            </a:r>
            <a:r>
              <a:rPr lang="en-US" altLang="zh-CN" sz="1600" dirty="0" err="1">
                <a:solidFill>
                  <a:srgbClr val="FF0000"/>
                </a:solidFill>
              </a:rPr>
              <a:t>BorderLayout.WEST</a:t>
            </a:r>
            <a:r>
              <a:rPr lang="en-US" altLang="zh-CN" sz="1600" dirty="0"/>
              <a:t>);</a:t>
            </a:r>
          </a:p>
          <a:p>
            <a:pPr lvl="2"/>
            <a:r>
              <a:rPr lang="en-US" altLang="zh-CN" sz="1600" dirty="0"/>
              <a:t>//Center</a:t>
            </a:r>
            <a:r>
              <a:rPr lang="zh-CN" altLang="en-US" sz="1600" dirty="0"/>
              <a:t>放置一个单行文本框</a:t>
            </a:r>
            <a:r>
              <a:rPr lang="en-US" altLang="zh-CN" sz="1600" dirty="0" err="1"/>
              <a:t>JTextField</a:t>
            </a:r>
            <a:endParaRPr lang="en-US" altLang="zh-CN" sz="1600" dirty="0"/>
          </a:p>
          <a:p>
            <a:pPr lvl="2"/>
            <a:r>
              <a:rPr lang="en-US" altLang="zh-CN" sz="1600" dirty="0" err="1"/>
              <a:t>frm.add</a:t>
            </a:r>
            <a:r>
              <a:rPr lang="en-US" altLang="zh-CN" sz="1600" dirty="0"/>
              <a:t>(</a:t>
            </a:r>
            <a:r>
              <a:rPr lang="en-US" altLang="zh-CN" sz="1600" dirty="0">
                <a:solidFill>
                  <a:srgbClr val="FF0000"/>
                </a:solidFill>
              </a:rPr>
              <a:t>"Center"</a:t>
            </a:r>
            <a:r>
              <a:rPr lang="en-US" altLang="zh-CN" sz="1600" dirty="0"/>
              <a:t>, new </a:t>
            </a:r>
            <a:r>
              <a:rPr lang="en-US" altLang="zh-CN" sz="1600" dirty="0" err="1"/>
              <a:t>JTextField</a:t>
            </a:r>
            <a:r>
              <a:rPr lang="en-US" altLang="zh-CN" sz="1600" dirty="0"/>
              <a:t>("Center"));</a:t>
            </a:r>
          </a:p>
          <a:p>
            <a:pPr lvl="2"/>
            <a:r>
              <a:rPr lang="en-US" altLang="zh-CN" sz="1600" dirty="0"/>
              <a:t>//</a:t>
            </a:r>
            <a:r>
              <a:rPr lang="zh-CN" altLang="en-US" sz="1600" dirty="0"/>
              <a:t>窗口属性</a:t>
            </a:r>
          </a:p>
          <a:p>
            <a:pPr lvl="2"/>
            <a:r>
              <a:rPr lang="en-US" altLang="zh-CN" sz="1600" dirty="0" err="1"/>
              <a:t>frm.setSize</a:t>
            </a:r>
            <a:r>
              <a:rPr lang="en-US" altLang="zh-CN" sz="1600" dirty="0"/>
              <a:t>(400,300); </a:t>
            </a:r>
          </a:p>
          <a:p>
            <a:pPr lvl="2"/>
            <a:r>
              <a:rPr lang="en-US" altLang="zh-CN" sz="1600" dirty="0" err="1"/>
              <a:t>frm.setDefaultCloseOperation</a:t>
            </a:r>
            <a:r>
              <a:rPr lang="en-US" altLang="zh-CN" sz="1600" dirty="0"/>
              <a:t>(</a:t>
            </a:r>
            <a:r>
              <a:rPr lang="en-US" altLang="zh-CN" sz="1600" dirty="0" err="1"/>
              <a:t>JFrame.EXIT_ON_CLOSE</a:t>
            </a:r>
            <a:r>
              <a:rPr lang="en-US" altLang="zh-CN" sz="1600" dirty="0"/>
              <a:t>);</a:t>
            </a:r>
          </a:p>
          <a:p>
            <a:pPr lvl="2"/>
            <a:r>
              <a:rPr lang="en-US" altLang="zh-CN" sz="1600" dirty="0" err="1"/>
              <a:t>frm.setVisible</a:t>
            </a:r>
            <a:r>
              <a:rPr lang="en-US" altLang="zh-CN" sz="1600" dirty="0"/>
              <a:t>(true);  </a:t>
            </a:r>
          </a:p>
          <a:p>
            <a:pPr lvl="1"/>
            <a:r>
              <a:rPr lang="en-US" altLang="zh-CN" sz="1600" dirty="0"/>
              <a:t>}</a:t>
            </a:r>
          </a:p>
          <a:p>
            <a:r>
              <a:rPr lang="en-US" altLang="zh-CN" sz="1600" dirty="0"/>
              <a:t>}</a:t>
            </a:r>
          </a:p>
        </p:txBody>
      </p:sp>
      <p:pic>
        <p:nvPicPr>
          <p:cNvPr id="424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063" y="1688068"/>
            <a:ext cx="3244850"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3" end="3"/>
                                            </p:txEl>
                                          </p:spTgt>
                                        </p:tgtEl>
                                        <p:attrNameLst>
                                          <p:attrName>style.visibility</p:attrName>
                                        </p:attrNameLst>
                                      </p:cBhvr>
                                      <p:to>
                                        <p:strVal val="visible"/>
                                      </p:to>
                                    </p:set>
                                    <p:animEffect transition="in" filter="fade">
                                      <p:cBhvr>
                                        <p:cTn id="7" dur="500"/>
                                        <p:tgtEl>
                                          <p:spTgt spid="7680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803">
                                            <p:txEl>
                                              <p:pRg st="4" end="4"/>
                                            </p:txEl>
                                          </p:spTgt>
                                        </p:tgtEl>
                                        <p:attrNameLst>
                                          <p:attrName>style.visibility</p:attrName>
                                        </p:attrNameLst>
                                      </p:cBhvr>
                                      <p:to>
                                        <p:strVal val="visible"/>
                                      </p:to>
                                    </p:set>
                                    <p:animEffect transition="in" filter="fade">
                                      <p:cBhvr>
                                        <p:cTn id="10" dur="500"/>
                                        <p:tgtEl>
                                          <p:spTgt spid="7680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803">
                                            <p:txEl>
                                              <p:pRg st="5" end="5"/>
                                            </p:txEl>
                                          </p:spTgt>
                                        </p:tgtEl>
                                        <p:attrNameLst>
                                          <p:attrName>style.visibility</p:attrName>
                                        </p:attrNameLst>
                                      </p:cBhvr>
                                      <p:to>
                                        <p:strVal val="visible"/>
                                      </p:to>
                                    </p:set>
                                    <p:animEffect transition="in" filter="fade">
                                      <p:cBhvr>
                                        <p:cTn id="15" dur="500"/>
                                        <p:tgtEl>
                                          <p:spTgt spid="7680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6803">
                                            <p:txEl>
                                              <p:pRg st="6" end="6"/>
                                            </p:txEl>
                                          </p:spTgt>
                                        </p:tgtEl>
                                        <p:attrNameLst>
                                          <p:attrName>style.visibility</p:attrName>
                                        </p:attrNameLst>
                                      </p:cBhvr>
                                      <p:to>
                                        <p:strVal val="visible"/>
                                      </p:to>
                                    </p:set>
                                    <p:animEffect transition="in" filter="fade">
                                      <p:cBhvr>
                                        <p:cTn id="18" dur="500"/>
                                        <p:tgtEl>
                                          <p:spTgt spid="7680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803">
                                            <p:txEl>
                                              <p:pRg st="7" end="7"/>
                                            </p:txEl>
                                          </p:spTgt>
                                        </p:tgtEl>
                                        <p:attrNameLst>
                                          <p:attrName>style.visibility</p:attrName>
                                        </p:attrNameLst>
                                      </p:cBhvr>
                                      <p:to>
                                        <p:strVal val="visible"/>
                                      </p:to>
                                    </p:set>
                                    <p:animEffect transition="in" filter="fade">
                                      <p:cBhvr>
                                        <p:cTn id="23" dur="500"/>
                                        <p:tgtEl>
                                          <p:spTgt spid="7680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6803">
                                            <p:txEl>
                                              <p:pRg st="8" end="8"/>
                                            </p:txEl>
                                          </p:spTgt>
                                        </p:tgtEl>
                                        <p:attrNameLst>
                                          <p:attrName>style.visibility</p:attrName>
                                        </p:attrNameLst>
                                      </p:cBhvr>
                                      <p:to>
                                        <p:strVal val="visible"/>
                                      </p:to>
                                    </p:set>
                                    <p:animEffect transition="in" filter="fade">
                                      <p:cBhvr>
                                        <p:cTn id="26" dur="500"/>
                                        <p:tgtEl>
                                          <p:spTgt spid="7680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6803">
                                            <p:txEl>
                                              <p:pRg st="9" end="9"/>
                                            </p:txEl>
                                          </p:spTgt>
                                        </p:tgtEl>
                                        <p:attrNameLst>
                                          <p:attrName>style.visibility</p:attrName>
                                        </p:attrNameLst>
                                      </p:cBhvr>
                                      <p:to>
                                        <p:strVal val="visible"/>
                                      </p:to>
                                    </p:set>
                                    <p:animEffect transition="in" filter="fade">
                                      <p:cBhvr>
                                        <p:cTn id="29" dur="500"/>
                                        <p:tgtEl>
                                          <p:spTgt spid="7680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6803">
                                            <p:txEl>
                                              <p:pRg st="10" end="10"/>
                                            </p:txEl>
                                          </p:spTgt>
                                        </p:tgtEl>
                                        <p:attrNameLst>
                                          <p:attrName>style.visibility</p:attrName>
                                        </p:attrNameLst>
                                      </p:cBhvr>
                                      <p:to>
                                        <p:strVal val="visible"/>
                                      </p:to>
                                    </p:set>
                                    <p:animEffect transition="in" filter="fade">
                                      <p:cBhvr>
                                        <p:cTn id="32" dur="500"/>
                                        <p:tgtEl>
                                          <p:spTgt spid="7680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6803">
                                            <p:txEl>
                                              <p:pRg st="11" end="11"/>
                                            </p:txEl>
                                          </p:spTgt>
                                        </p:tgtEl>
                                        <p:attrNameLst>
                                          <p:attrName>style.visibility</p:attrName>
                                        </p:attrNameLst>
                                      </p:cBhvr>
                                      <p:to>
                                        <p:strVal val="visible"/>
                                      </p:to>
                                    </p:set>
                                    <p:animEffect transition="in" filter="fade">
                                      <p:cBhvr>
                                        <p:cTn id="35" dur="500"/>
                                        <p:tgtEl>
                                          <p:spTgt spid="76803">
                                            <p:txEl>
                                              <p:pRg st="11" end="1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6803">
                                            <p:txEl>
                                              <p:pRg st="12" end="12"/>
                                            </p:txEl>
                                          </p:spTgt>
                                        </p:tgtEl>
                                        <p:attrNameLst>
                                          <p:attrName>style.visibility</p:attrName>
                                        </p:attrNameLst>
                                      </p:cBhvr>
                                      <p:to>
                                        <p:strVal val="visible"/>
                                      </p:to>
                                    </p:set>
                                    <p:animEffect transition="in" filter="fade">
                                      <p:cBhvr>
                                        <p:cTn id="38" dur="500"/>
                                        <p:tgtEl>
                                          <p:spTgt spid="76803">
                                            <p:txEl>
                                              <p:pRg st="12" end="1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6803">
                                            <p:txEl>
                                              <p:pRg st="13" end="13"/>
                                            </p:txEl>
                                          </p:spTgt>
                                        </p:tgtEl>
                                        <p:attrNameLst>
                                          <p:attrName>style.visibility</p:attrName>
                                        </p:attrNameLst>
                                      </p:cBhvr>
                                      <p:to>
                                        <p:strVal val="visible"/>
                                      </p:to>
                                    </p:set>
                                    <p:animEffect transition="in" filter="fade">
                                      <p:cBhvr>
                                        <p:cTn id="43" dur="500"/>
                                        <p:tgtEl>
                                          <p:spTgt spid="7680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6803">
                                            <p:txEl>
                                              <p:pRg st="14" end="14"/>
                                            </p:txEl>
                                          </p:spTgt>
                                        </p:tgtEl>
                                        <p:attrNameLst>
                                          <p:attrName>style.visibility</p:attrName>
                                        </p:attrNameLst>
                                      </p:cBhvr>
                                      <p:to>
                                        <p:strVal val="visible"/>
                                      </p:to>
                                    </p:set>
                                    <p:animEffect transition="in" filter="fade">
                                      <p:cBhvr>
                                        <p:cTn id="46" dur="500"/>
                                        <p:tgtEl>
                                          <p:spTgt spid="76803">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6803">
                                            <p:txEl>
                                              <p:pRg st="15" end="15"/>
                                            </p:txEl>
                                          </p:spTgt>
                                        </p:tgtEl>
                                        <p:attrNameLst>
                                          <p:attrName>style.visibility</p:attrName>
                                        </p:attrNameLst>
                                      </p:cBhvr>
                                      <p:to>
                                        <p:strVal val="visible"/>
                                      </p:to>
                                    </p:set>
                                    <p:animEffect transition="in" filter="fade">
                                      <p:cBhvr>
                                        <p:cTn id="51" dur="500"/>
                                        <p:tgtEl>
                                          <p:spTgt spid="76803">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6803">
                                            <p:txEl>
                                              <p:pRg st="16" end="16"/>
                                            </p:txEl>
                                          </p:spTgt>
                                        </p:tgtEl>
                                        <p:attrNameLst>
                                          <p:attrName>style.visibility</p:attrName>
                                        </p:attrNameLst>
                                      </p:cBhvr>
                                      <p:to>
                                        <p:strVal val="visible"/>
                                      </p:to>
                                    </p:set>
                                    <p:animEffect transition="in" filter="fade">
                                      <p:cBhvr>
                                        <p:cTn id="54" dur="500"/>
                                        <p:tgtEl>
                                          <p:spTgt spid="76803">
                                            <p:txEl>
                                              <p:pRg st="16" end="1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6803">
                                            <p:txEl>
                                              <p:pRg st="17" end="17"/>
                                            </p:txEl>
                                          </p:spTgt>
                                        </p:tgtEl>
                                        <p:attrNameLst>
                                          <p:attrName>style.visibility</p:attrName>
                                        </p:attrNameLst>
                                      </p:cBhvr>
                                      <p:to>
                                        <p:strVal val="visible"/>
                                      </p:to>
                                    </p:set>
                                    <p:animEffect transition="in" filter="fade">
                                      <p:cBhvr>
                                        <p:cTn id="59" dur="500"/>
                                        <p:tgtEl>
                                          <p:spTgt spid="76803">
                                            <p:txEl>
                                              <p:pRg st="17" end="17"/>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6803">
                                            <p:txEl>
                                              <p:pRg st="18" end="18"/>
                                            </p:txEl>
                                          </p:spTgt>
                                        </p:tgtEl>
                                        <p:attrNameLst>
                                          <p:attrName>style.visibility</p:attrName>
                                        </p:attrNameLst>
                                      </p:cBhvr>
                                      <p:to>
                                        <p:strVal val="visible"/>
                                      </p:to>
                                    </p:set>
                                    <p:animEffect transition="in" filter="fade">
                                      <p:cBhvr>
                                        <p:cTn id="62" dur="500"/>
                                        <p:tgtEl>
                                          <p:spTgt spid="76803">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6803">
                                            <p:txEl>
                                              <p:pRg st="19" end="19"/>
                                            </p:txEl>
                                          </p:spTgt>
                                        </p:tgtEl>
                                        <p:attrNameLst>
                                          <p:attrName>style.visibility</p:attrName>
                                        </p:attrNameLst>
                                      </p:cBhvr>
                                      <p:to>
                                        <p:strVal val="visible"/>
                                      </p:to>
                                    </p:set>
                                    <p:animEffect transition="in" filter="fade">
                                      <p:cBhvr>
                                        <p:cTn id="67" dur="500"/>
                                        <p:tgtEl>
                                          <p:spTgt spid="76803">
                                            <p:txEl>
                                              <p:pRg st="19" end="1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6803">
                                            <p:txEl>
                                              <p:pRg st="20" end="20"/>
                                            </p:txEl>
                                          </p:spTgt>
                                        </p:tgtEl>
                                        <p:attrNameLst>
                                          <p:attrName>style.visibility</p:attrName>
                                        </p:attrNameLst>
                                      </p:cBhvr>
                                      <p:to>
                                        <p:strVal val="visible"/>
                                      </p:to>
                                    </p:set>
                                    <p:animEffect transition="in" filter="fade">
                                      <p:cBhvr>
                                        <p:cTn id="70" dur="500"/>
                                        <p:tgtEl>
                                          <p:spTgt spid="76803">
                                            <p:txEl>
                                              <p:pRg st="20" end="2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6803">
                                            <p:txEl>
                                              <p:pRg st="21" end="21"/>
                                            </p:txEl>
                                          </p:spTgt>
                                        </p:tgtEl>
                                        <p:attrNameLst>
                                          <p:attrName>style.visibility</p:attrName>
                                        </p:attrNameLst>
                                      </p:cBhvr>
                                      <p:to>
                                        <p:strVal val="visible"/>
                                      </p:to>
                                    </p:set>
                                    <p:animEffect transition="in" filter="fade">
                                      <p:cBhvr>
                                        <p:cTn id="73" dur="500"/>
                                        <p:tgtEl>
                                          <p:spTgt spid="76803">
                                            <p:txEl>
                                              <p:pRg st="21" end="21"/>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6803">
                                            <p:txEl>
                                              <p:pRg st="22" end="22"/>
                                            </p:txEl>
                                          </p:spTgt>
                                        </p:tgtEl>
                                        <p:attrNameLst>
                                          <p:attrName>style.visibility</p:attrName>
                                        </p:attrNameLst>
                                      </p:cBhvr>
                                      <p:to>
                                        <p:strVal val="visible"/>
                                      </p:to>
                                    </p:set>
                                    <p:animEffect transition="in" filter="fade">
                                      <p:cBhvr>
                                        <p:cTn id="76" dur="500"/>
                                        <p:tgtEl>
                                          <p:spTgt spid="7680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defRPr/>
            </a:pPr>
            <a:r>
              <a:rPr lang="en-US" altLang="zh-CN"/>
              <a:t>9.6.3</a:t>
            </a:r>
            <a:r>
              <a:rPr lang="zh-CN" altLang="en-US"/>
              <a:t>、盒式布局：</a:t>
            </a:r>
            <a:r>
              <a:rPr lang="en-US" altLang="zh-CN"/>
              <a:t>BoxLayout</a:t>
            </a:r>
          </a:p>
        </p:txBody>
      </p:sp>
      <p:sp>
        <p:nvSpPr>
          <p:cNvPr id="334854" name="Rectangle 6"/>
          <p:cNvSpPr>
            <a:spLocks noChangeArrowheads="1"/>
          </p:cNvSpPr>
          <p:nvPr/>
        </p:nvSpPr>
        <p:spPr bwMode="auto">
          <a:xfrm>
            <a:off x="434975" y="909638"/>
            <a:ext cx="8207375" cy="525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6088" indent="-446088">
              <a:lnSpc>
                <a:spcPct val="130000"/>
              </a:lnSpc>
              <a:buFont typeface="Symbol" pitchFamily="18" charset="2"/>
              <a:buChar char="¾"/>
            </a:pPr>
            <a:r>
              <a:rPr lang="en-US" altLang="zh-CN" sz="2000" dirty="0" err="1"/>
              <a:t>BoxLayout</a:t>
            </a:r>
            <a:r>
              <a:rPr lang="zh-CN" altLang="en-US" sz="2000" dirty="0"/>
              <a:t>布局允许将组件按照</a:t>
            </a:r>
            <a:r>
              <a:rPr lang="en-US" altLang="zh-CN" sz="2000" dirty="0"/>
              <a:t>X</a:t>
            </a:r>
            <a:r>
              <a:rPr lang="zh-CN" altLang="en-US" sz="2000" dirty="0"/>
              <a:t>轴（从左到右）或者</a:t>
            </a:r>
            <a:r>
              <a:rPr lang="en-US" altLang="zh-CN" sz="2000" dirty="0"/>
              <a:t>Y</a:t>
            </a:r>
            <a:r>
              <a:rPr lang="zh-CN" altLang="en-US" sz="2000" dirty="0"/>
              <a:t>轴（从上到下）方向来摆放。  </a:t>
            </a:r>
          </a:p>
          <a:p>
            <a:pPr marL="446088" indent="-446088">
              <a:lnSpc>
                <a:spcPct val="130000"/>
              </a:lnSpc>
              <a:buFont typeface="Symbol" pitchFamily="18" charset="2"/>
              <a:buChar char="¾"/>
            </a:pPr>
            <a:r>
              <a:rPr lang="zh-CN" altLang="en-US" sz="2000" dirty="0"/>
              <a:t>位于</a:t>
            </a:r>
            <a:r>
              <a:rPr lang="en-US" altLang="zh-CN" sz="2000" b="1" dirty="0" err="1"/>
              <a:t>javax.swing</a:t>
            </a:r>
            <a:r>
              <a:rPr lang="en-US" altLang="zh-CN" sz="2000" dirty="0"/>
              <a:t> </a:t>
            </a:r>
            <a:r>
              <a:rPr lang="zh-CN" altLang="en-US" sz="2000" dirty="0"/>
              <a:t>包中 </a:t>
            </a:r>
          </a:p>
          <a:p>
            <a:pPr marL="446088" indent="-446088">
              <a:lnSpc>
                <a:spcPct val="130000"/>
              </a:lnSpc>
              <a:buFont typeface="Symbol" pitchFamily="18" charset="2"/>
              <a:buChar char="¾"/>
            </a:pPr>
            <a:r>
              <a:rPr lang="zh-CN" altLang="en-US" sz="2000" dirty="0"/>
              <a:t>构造方法：</a:t>
            </a:r>
            <a:r>
              <a:rPr lang="en-US" altLang="zh-CN" sz="2000" dirty="0" err="1"/>
              <a:t>BoxLayout</a:t>
            </a:r>
            <a:r>
              <a:rPr lang="en-US" altLang="zh-CN" sz="2000" dirty="0"/>
              <a:t>(Container target</a:t>
            </a:r>
            <a:r>
              <a:rPr lang="zh-CN" altLang="en-US" sz="2000" dirty="0"/>
              <a:t>，</a:t>
            </a:r>
            <a:r>
              <a:rPr lang="en-US" altLang="zh-CN" sz="2000" dirty="0" err="1"/>
              <a:t>int</a:t>
            </a:r>
            <a:r>
              <a:rPr lang="en-US" altLang="zh-CN" sz="2000" dirty="0"/>
              <a:t> axis) </a:t>
            </a:r>
            <a:r>
              <a:rPr lang="zh-CN" altLang="en-US" sz="2000" dirty="0"/>
              <a:t>，其中</a:t>
            </a:r>
            <a:r>
              <a:rPr lang="en-US" altLang="zh-CN" sz="2000" dirty="0"/>
              <a:t>target</a:t>
            </a:r>
            <a:r>
              <a:rPr lang="zh-CN" altLang="en-US" sz="2000" dirty="0"/>
              <a:t>参数表示当前管理的容器，</a:t>
            </a:r>
            <a:r>
              <a:rPr lang="en-US" altLang="zh-CN" sz="2000" dirty="0"/>
              <a:t>axis</a:t>
            </a:r>
            <a:r>
              <a:rPr lang="zh-CN" altLang="en-US" sz="2000" dirty="0"/>
              <a:t>是指哪个轴，有效取值是</a:t>
            </a:r>
            <a:r>
              <a:rPr lang="en-US" altLang="zh-CN" sz="2000" dirty="0" err="1"/>
              <a:t>BoxLayout.X_AXIS</a:t>
            </a:r>
            <a:r>
              <a:rPr lang="zh-CN" altLang="en-US" sz="2000" dirty="0"/>
              <a:t>和</a:t>
            </a:r>
            <a:r>
              <a:rPr lang="en-US" altLang="zh-CN" sz="2000" dirty="0" err="1"/>
              <a:t>BoxLayout.Y_AXIS</a:t>
            </a:r>
            <a:r>
              <a:rPr lang="zh-CN" altLang="en-US" sz="2000" dirty="0"/>
              <a:t>。 </a:t>
            </a:r>
          </a:p>
          <a:p>
            <a:pPr marL="446088" indent="-446088">
              <a:lnSpc>
                <a:spcPct val="130000"/>
              </a:lnSpc>
              <a:buFont typeface="Symbol" pitchFamily="18" charset="2"/>
              <a:buChar char="¾"/>
            </a:pPr>
            <a:r>
              <a:rPr lang="zh-CN" altLang="en-US" sz="2000" dirty="0"/>
              <a:t>组件对齐一般而言，所有</a:t>
            </a:r>
            <a:r>
              <a:rPr lang="en-US" altLang="zh-CN" sz="2000" dirty="0"/>
              <a:t>top-to-bottom </a:t>
            </a:r>
            <a:r>
              <a:rPr lang="en-US" altLang="zh-CN" sz="2000" dirty="0" err="1"/>
              <a:t>BoxLayout</a:t>
            </a:r>
            <a:r>
              <a:rPr lang="zh-CN" altLang="en-US" sz="2000" dirty="0"/>
              <a:t>应该有相同的</a:t>
            </a:r>
            <a:r>
              <a:rPr lang="en-US" altLang="zh-CN" sz="2000" dirty="0"/>
              <a:t>X</a:t>
            </a:r>
            <a:r>
              <a:rPr lang="zh-CN" altLang="en-US" sz="2000" dirty="0"/>
              <a:t>方向的对齐方式（比如以左边对齐、中对齐、右对齐）。 所有</a:t>
            </a:r>
            <a:r>
              <a:rPr lang="en-US" altLang="zh-CN" sz="2000" dirty="0"/>
              <a:t>left-to-right </a:t>
            </a:r>
            <a:r>
              <a:rPr lang="en-US" altLang="zh-CN" sz="2000" dirty="0" err="1"/>
              <a:t>Boxlayout</a:t>
            </a:r>
            <a:r>
              <a:rPr lang="zh-CN" altLang="en-US" sz="2000" dirty="0"/>
              <a:t>应该有相同的</a:t>
            </a:r>
            <a:r>
              <a:rPr lang="en-US" altLang="zh-CN" sz="2000" dirty="0"/>
              <a:t>Y</a:t>
            </a:r>
            <a:r>
              <a:rPr lang="zh-CN" altLang="en-US" sz="2000" dirty="0"/>
              <a:t>方向的对齐方式（比如上边对齐、中对齐、下边对齐），它们可由</a:t>
            </a:r>
            <a:r>
              <a:rPr lang="en-US" altLang="zh-CN" sz="2000" dirty="0" err="1"/>
              <a:t>setAlignmentX</a:t>
            </a:r>
            <a:r>
              <a:rPr lang="en-US" altLang="zh-CN" sz="2000" dirty="0"/>
              <a:t>() </a:t>
            </a:r>
            <a:r>
              <a:rPr lang="zh-CN" altLang="en-US" sz="2000" dirty="0"/>
              <a:t>和</a:t>
            </a:r>
            <a:r>
              <a:rPr lang="en-US" altLang="zh-CN" sz="2000" dirty="0" err="1"/>
              <a:t>setAlignmentY</a:t>
            </a:r>
            <a:r>
              <a:rPr lang="en-US" altLang="zh-CN" sz="2000" dirty="0"/>
              <a:t>()</a:t>
            </a:r>
            <a:r>
              <a:rPr lang="zh-CN" altLang="en-US" sz="2000" dirty="0"/>
              <a:t>方法实现。</a:t>
            </a:r>
          </a:p>
          <a:p>
            <a:pPr marL="446088" indent="-446088">
              <a:lnSpc>
                <a:spcPct val="130000"/>
              </a:lnSpc>
              <a:buFont typeface="Symbol" pitchFamily="18" charset="2"/>
              <a:buChar char="¾"/>
            </a:pPr>
            <a:r>
              <a:rPr lang="en-US" altLang="zh-CN" sz="2000" dirty="0" err="1"/>
              <a:t>setAlignmentX</a:t>
            </a:r>
            <a:r>
              <a:rPr lang="en-US" altLang="zh-CN" sz="2000" dirty="0"/>
              <a:t>(left</a:t>
            </a:r>
            <a:r>
              <a:rPr lang="zh-CN" altLang="en-US" sz="2000" dirty="0"/>
              <a:t>，</a:t>
            </a:r>
            <a:r>
              <a:rPr lang="en-US" altLang="zh-CN" sz="2000" dirty="0"/>
              <a:t>right)</a:t>
            </a:r>
            <a:r>
              <a:rPr lang="zh-CN" altLang="en-US" sz="2000" dirty="0"/>
              <a:t>只有在布局是</a:t>
            </a:r>
            <a:r>
              <a:rPr lang="en-US" altLang="zh-CN" sz="2000" dirty="0" err="1"/>
              <a:t>BoxLayout.Y_AXIS</a:t>
            </a:r>
            <a:r>
              <a:rPr lang="zh-CN" altLang="en-US" sz="2000" dirty="0"/>
              <a:t>才效，而</a:t>
            </a:r>
            <a:r>
              <a:rPr lang="en-US" altLang="zh-CN" sz="2000" dirty="0" err="1"/>
              <a:t>setAlignmentY</a:t>
            </a:r>
            <a:r>
              <a:rPr lang="en-US" altLang="zh-CN" sz="2000" dirty="0"/>
              <a:t>(top</a:t>
            </a:r>
            <a:r>
              <a:rPr lang="zh-CN" altLang="en-US" sz="2000" dirty="0"/>
              <a:t>，</a:t>
            </a:r>
            <a:r>
              <a:rPr lang="en-US" altLang="zh-CN" sz="2000" dirty="0"/>
              <a:t>bottom)</a:t>
            </a:r>
            <a:r>
              <a:rPr lang="zh-CN" altLang="en-US" sz="2000" dirty="0"/>
              <a:t>在布局为</a:t>
            </a:r>
            <a:r>
              <a:rPr lang="en-US" altLang="zh-CN" sz="2000" dirty="0" err="1"/>
              <a:t>BoxLayout.X_AXIS</a:t>
            </a:r>
            <a:r>
              <a:rPr lang="zh-CN" altLang="en-US" sz="2000" dirty="0"/>
              <a:t>才效果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485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485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485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48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pPr eaLnBrk="1" hangingPunct="1">
              <a:defRPr/>
            </a:pPr>
            <a:r>
              <a:rPr lang="en-US" altLang="zh-CN"/>
              <a:t>9.6.3</a:t>
            </a:r>
            <a:r>
              <a:rPr lang="zh-CN" altLang="en-US"/>
              <a:t>、盒式布局：</a:t>
            </a:r>
            <a:r>
              <a:rPr lang="en-US" altLang="zh-CN"/>
              <a:t>BoxLayout</a:t>
            </a:r>
          </a:p>
        </p:txBody>
      </p:sp>
      <p:sp>
        <p:nvSpPr>
          <p:cNvPr id="78851" name="Rectangle 4"/>
          <p:cNvSpPr>
            <a:spLocks noChangeArrowheads="1"/>
          </p:cNvSpPr>
          <p:nvPr/>
        </p:nvSpPr>
        <p:spPr bwMode="auto">
          <a:xfrm>
            <a:off x="569913" y="742950"/>
            <a:ext cx="76612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a:t>
            </a:r>
            <a:r>
              <a:rPr lang="en-US" altLang="zh-CN" sz="1600" dirty="0"/>
              <a:t>.*;</a:t>
            </a:r>
          </a:p>
          <a:p>
            <a:r>
              <a:rPr lang="en-US" altLang="zh-CN" sz="1600" dirty="0"/>
              <a:t>import </a:t>
            </a:r>
            <a:r>
              <a:rPr lang="en-US" altLang="zh-CN" sz="1600" dirty="0" err="1"/>
              <a:t>javax.swing</a:t>
            </a:r>
            <a:r>
              <a:rPr lang="en-US" altLang="zh-CN" sz="1600" dirty="0"/>
              <a:t>.*;</a:t>
            </a:r>
          </a:p>
          <a:p>
            <a:r>
              <a:rPr lang="en-US" altLang="zh-CN" sz="1600" dirty="0"/>
              <a:t>public class </a:t>
            </a:r>
            <a:r>
              <a:rPr lang="en-US" altLang="zh-CN" sz="1600" dirty="0" err="1"/>
              <a:t>TestBoxLayout</a:t>
            </a:r>
            <a:r>
              <a:rPr lang="en-US" altLang="zh-CN" sz="1600" dirty="0"/>
              <a:t>{</a:t>
            </a:r>
          </a:p>
          <a:p>
            <a:pPr lvl="1"/>
            <a:r>
              <a:rPr lang="en-US" altLang="zh-CN" sz="1600" dirty="0"/>
              <a:t>public static void main(String[] </a:t>
            </a:r>
            <a:r>
              <a:rPr lang="en-US" altLang="zh-CN" sz="1600" dirty="0" err="1"/>
              <a:t>args</a:t>
            </a:r>
            <a:r>
              <a:rPr lang="en-US" altLang="zh-CN" sz="1600" dirty="0"/>
              <a:t>){</a:t>
            </a:r>
          </a:p>
          <a:p>
            <a:pPr lvl="2"/>
            <a:r>
              <a:rPr lang="en-US" altLang="zh-CN" sz="1600" dirty="0" err="1"/>
              <a:t>JPanel</a:t>
            </a:r>
            <a:r>
              <a:rPr lang="en-US" altLang="zh-CN" sz="1600" dirty="0"/>
              <a:t>  </a:t>
            </a:r>
            <a:r>
              <a:rPr lang="en-US" altLang="zh-CN" sz="1600" dirty="0" err="1"/>
              <a:t>jp</a:t>
            </a:r>
            <a:r>
              <a:rPr lang="en-US" altLang="zh-CN" sz="1600" dirty="0"/>
              <a:t>=new </a:t>
            </a:r>
            <a:r>
              <a:rPr lang="en-US" altLang="zh-CN" sz="1600" dirty="0" err="1"/>
              <a:t>JPanel</a:t>
            </a:r>
            <a:r>
              <a:rPr lang="en-US" altLang="zh-CN" sz="1600" dirty="0"/>
              <a:t>();</a:t>
            </a:r>
          </a:p>
          <a:p>
            <a:pPr lvl="2"/>
            <a:r>
              <a:rPr lang="en-US" altLang="zh-CN" sz="1600" dirty="0"/>
              <a:t>//</a:t>
            </a:r>
            <a:r>
              <a:rPr lang="zh-CN" altLang="en-US" sz="1600" dirty="0"/>
              <a:t>面板布局设置为</a:t>
            </a:r>
            <a:r>
              <a:rPr lang="en-US" altLang="zh-CN" sz="1600" dirty="0" err="1"/>
              <a:t>BoxLayout</a:t>
            </a:r>
            <a:r>
              <a:rPr lang="zh-CN" altLang="en-US" sz="1600" dirty="0"/>
              <a:t>，沿</a:t>
            </a:r>
            <a:r>
              <a:rPr lang="en-US" altLang="zh-CN" sz="1600" dirty="0"/>
              <a:t>Y</a:t>
            </a:r>
            <a:r>
              <a:rPr lang="zh-CN" altLang="en-US" sz="1600" dirty="0"/>
              <a:t>轴从上到下排列</a:t>
            </a:r>
          </a:p>
          <a:p>
            <a:pPr lvl="2"/>
            <a:r>
              <a:rPr lang="en-US" altLang="zh-CN" sz="1600" b="1" dirty="0" err="1">
                <a:solidFill>
                  <a:srgbClr val="FF0000"/>
                </a:solidFill>
              </a:rPr>
              <a:t>jp.setLayout</a:t>
            </a:r>
            <a:r>
              <a:rPr lang="en-US" altLang="zh-CN" sz="1600" b="1" dirty="0">
                <a:solidFill>
                  <a:srgbClr val="FF0000"/>
                </a:solidFill>
              </a:rPr>
              <a:t>(new </a:t>
            </a:r>
            <a:r>
              <a:rPr lang="en-US" altLang="zh-CN" sz="1600" b="1" dirty="0" err="1">
                <a:solidFill>
                  <a:srgbClr val="FF0000"/>
                </a:solidFill>
              </a:rPr>
              <a:t>BoxLayout</a:t>
            </a:r>
            <a:r>
              <a:rPr lang="en-US" altLang="zh-CN" sz="1600" b="1" dirty="0">
                <a:solidFill>
                  <a:srgbClr val="FF0000"/>
                </a:solidFill>
              </a:rPr>
              <a:t>(</a:t>
            </a:r>
            <a:r>
              <a:rPr lang="en-US" altLang="zh-CN" sz="1600" b="1" dirty="0" err="1">
                <a:solidFill>
                  <a:srgbClr val="FF0000"/>
                </a:solidFill>
              </a:rPr>
              <a:t>jp,BoxLayout.Y_AXIS</a:t>
            </a:r>
            <a:r>
              <a:rPr lang="en-US" altLang="zh-CN" sz="1600" b="1" dirty="0">
                <a:solidFill>
                  <a:srgbClr val="FF0000"/>
                </a:solidFill>
              </a:rPr>
              <a:t>));</a:t>
            </a:r>
          </a:p>
          <a:p>
            <a:pPr lvl="2"/>
            <a:r>
              <a:rPr lang="en-US" altLang="zh-CN" sz="1600" dirty="0"/>
              <a:t>//</a:t>
            </a:r>
            <a:r>
              <a:rPr lang="zh-CN" altLang="en-US" sz="1600" dirty="0"/>
              <a:t>将</a:t>
            </a:r>
            <a:r>
              <a:rPr lang="en-US" altLang="zh-CN" sz="1600" dirty="0" err="1"/>
              <a:t>JTextArea</a:t>
            </a:r>
            <a:r>
              <a:rPr lang="zh-CN" altLang="en-US" sz="1600" dirty="0"/>
              <a:t>与</a:t>
            </a:r>
            <a:r>
              <a:rPr lang="en-US" altLang="zh-CN" sz="1600" dirty="0" err="1"/>
              <a:t>JButton</a:t>
            </a:r>
            <a:r>
              <a:rPr lang="zh-CN" altLang="en-US" sz="1600" dirty="0"/>
              <a:t>添加到面板中</a:t>
            </a:r>
          </a:p>
          <a:p>
            <a:pPr lvl="2"/>
            <a:r>
              <a:rPr lang="en-US" altLang="zh-CN" sz="1600" dirty="0" err="1"/>
              <a:t>JTextArea</a:t>
            </a:r>
            <a:r>
              <a:rPr lang="en-US" altLang="zh-CN" sz="1600" dirty="0"/>
              <a:t>  </a:t>
            </a:r>
            <a:r>
              <a:rPr lang="en-US" altLang="zh-CN" sz="1600" dirty="0" err="1"/>
              <a:t>testArea</a:t>
            </a:r>
            <a:r>
              <a:rPr lang="en-US" altLang="zh-CN" sz="1600" dirty="0"/>
              <a:t>=new </a:t>
            </a:r>
            <a:r>
              <a:rPr lang="en-US" altLang="zh-CN" sz="1600" dirty="0" err="1"/>
              <a:t>JTextArea</a:t>
            </a:r>
            <a:r>
              <a:rPr lang="en-US" altLang="zh-CN" sz="1600" dirty="0"/>
              <a:t>("This is a multiple text field",4,20);</a:t>
            </a:r>
          </a:p>
          <a:p>
            <a:pPr lvl="2"/>
            <a:r>
              <a:rPr lang="en-US" altLang="zh-CN" sz="1600" dirty="0" err="1"/>
              <a:t>JButton</a:t>
            </a:r>
            <a:r>
              <a:rPr lang="en-US" altLang="zh-CN" sz="1600" dirty="0"/>
              <a:t>   button=new </a:t>
            </a:r>
            <a:r>
              <a:rPr lang="en-US" altLang="zh-CN" sz="1600" dirty="0" err="1"/>
              <a:t>JButton</a:t>
            </a:r>
            <a:r>
              <a:rPr lang="en-US" altLang="zh-CN" sz="1600" dirty="0"/>
              <a:t>("This is a button");</a:t>
            </a:r>
          </a:p>
          <a:p>
            <a:pPr lvl="2"/>
            <a:r>
              <a:rPr lang="en-US" altLang="zh-CN" sz="1600" dirty="0" err="1"/>
              <a:t>jp.add</a:t>
            </a:r>
            <a:r>
              <a:rPr lang="en-US" altLang="zh-CN" sz="1600" dirty="0"/>
              <a:t>(</a:t>
            </a:r>
            <a:r>
              <a:rPr lang="en-US" altLang="zh-CN" sz="1600" dirty="0" err="1"/>
              <a:t>testArea</a:t>
            </a:r>
            <a:r>
              <a:rPr lang="en-US" altLang="zh-CN" sz="1600" dirty="0"/>
              <a:t>);</a:t>
            </a:r>
          </a:p>
          <a:p>
            <a:pPr lvl="2"/>
            <a:r>
              <a:rPr lang="en-US" altLang="zh-CN" sz="1600" dirty="0" err="1"/>
              <a:t>jp.add</a:t>
            </a:r>
            <a:r>
              <a:rPr lang="en-US" altLang="zh-CN" sz="1600" dirty="0"/>
              <a:t>(button);</a:t>
            </a:r>
          </a:p>
          <a:p>
            <a:pPr lvl="2"/>
            <a:r>
              <a:rPr lang="en-US" altLang="zh-CN" sz="1600" dirty="0"/>
              <a:t>//</a:t>
            </a:r>
            <a:r>
              <a:rPr lang="zh-CN" altLang="en-US" sz="1600" dirty="0"/>
              <a:t>设置</a:t>
            </a:r>
            <a:r>
              <a:rPr lang="en-US" altLang="zh-CN" sz="1600" dirty="0" err="1"/>
              <a:t>JTextArea</a:t>
            </a:r>
            <a:r>
              <a:rPr lang="zh-CN" altLang="en-US" sz="1600" dirty="0"/>
              <a:t>的右边与</a:t>
            </a:r>
            <a:r>
              <a:rPr lang="en-US" altLang="zh-CN" sz="1600" dirty="0" err="1"/>
              <a:t>JButton</a:t>
            </a:r>
            <a:r>
              <a:rPr lang="zh-CN" altLang="en-US" sz="1600" dirty="0"/>
              <a:t>的左边对齐</a:t>
            </a:r>
          </a:p>
          <a:p>
            <a:pPr lvl="2"/>
            <a:r>
              <a:rPr lang="en-US" altLang="zh-CN" sz="1600" dirty="0" err="1"/>
              <a:t>testArea.setAlignmentX</a:t>
            </a:r>
            <a:r>
              <a:rPr lang="en-US" altLang="zh-CN" sz="1600" dirty="0"/>
              <a:t>(</a:t>
            </a:r>
            <a:r>
              <a:rPr lang="en-US" altLang="zh-CN" sz="1600" dirty="0" err="1"/>
              <a:t>Component.RIGHT_ALIGNMENT</a:t>
            </a:r>
            <a:r>
              <a:rPr lang="en-US" altLang="zh-CN" sz="1600" dirty="0"/>
              <a:t>);</a:t>
            </a:r>
          </a:p>
          <a:p>
            <a:pPr lvl="2"/>
            <a:r>
              <a:rPr lang="en-US" altLang="zh-CN" sz="1600" dirty="0" err="1"/>
              <a:t>button.setAlignmentX</a:t>
            </a:r>
            <a:r>
              <a:rPr lang="en-US" altLang="zh-CN" sz="1600" dirty="0"/>
              <a:t>(</a:t>
            </a:r>
            <a:r>
              <a:rPr lang="en-US" altLang="zh-CN" sz="1600" dirty="0" err="1"/>
              <a:t>Component.LEFT_ALIGNMENT</a:t>
            </a:r>
            <a:r>
              <a:rPr lang="en-US" altLang="zh-CN" sz="1600" dirty="0"/>
              <a:t>);</a:t>
            </a:r>
          </a:p>
          <a:p>
            <a:pPr lvl="2"/>
            <a:r>
              <a:rPr lang="en-US" altLang="zh-CN" sz="1600" dirty="0"/>
              <a:t>		</a:t>
            </a:r>
          </a:p>
          <a:p>
            <a:pPr lvl="2"/>
            <a:r>
              <a:rPr lang="en-US" altLang="zh-CN" sz="1600" dirty="0" err="1"/>
              <a:t>JFrame</a:t>
            </a:r>
            <a:r>
              <a:rPr lang="en-US" altLang="zh-CN" sz="1600" dirty="0"/>
              <a:t> </a:t>
            </a:r>
            <a:r>
              <a:rPr lang="en-US" altLang="zh-CN" sz="1600" dirty="0" err="1"/>
              <a:t>frm</a:t>
            </a:r>
            <a:r>
              <a:rPr lang="en-US" altLang="zh-CN" sz="1600" dirty="0"/>
              <a:t>=new </a:t>
            </a:r>
            <a:r>
              <a:rPr lang="en-US" altLang="zh-CN" sz="1600" dirty="0" err="1"/>
              <a:t>JFrame</a:t>
            </a:r>
            <a:r>
              <a:rPr lang="en-US" altLang="zh-CN" sz="1600" dirty="0"/>
              <a:t>("</a:t>
            </a:r>
            <a:r>
              <a:rPr lang="en-US" altLang="zh-CN" sz="1600" dirty="0" err="1"/>
              <a:t>JFrame</a:t>
            </a:r>
            <a:r>
              <a:rPr lang="en-US" altLang="zh-CN" sz="1600" dirty="0"/>
              <a:t> with </a:t>
            </a:r>
            <a:r>
              <a:rPr lang="en-US" altLang="zh-CN" sz="1600" dirty="0" err="1"/>
              <a:t>BoxLayout</a:t>
            </a:r>
            <a:r>
              <a:rPr lang="en-US" altLang="zh-CN" sz="1600" dirty="0"/>
              <a:t>");</a:t>
            </a:r>
          </a:p>
          <a:p>
            <a:pPr lvl="2"/>
            <a:r>
              <a:rPr lang="en-US" altLang="zh-CN" sz="1600" dirty="0" err="1"/>
              <a:t>frm.setContentPane</a:t>
            </a:r>
            <a:r>
              <a:rPr lang="en-US" altLang="zh-CN" sz="1600" dirty="0"/>
              <a:t>(</a:t>
            </a:r>
            <a:r>
              <a:rPr lang="en-US" altLang="zh-CN" sz="1600" dirty="0" err="1"/>
              <a:t>jp</a:t>
            </a:r>
            <a:r>
              <a:rPr lang="en-US" altLang="zh-CN" sz="1600" dirty="0"/>
              <a:t>);//</a:t>
            </a:r>
            <a:r>
              <a:rPr lang="zh-CN" altLang="en-US" sz="1600" dirty="0"/>
              <a:t>替换掉默认的内容面板</a:t>
            </a:r>
          </a:p>
          <a:p>
            <a:pPr lvl="2"/>
            <a:r>
              <a:rPr lang="en-US" altLang="zh-CN" sz="1600" dirty="0" err="1"/>
              <a:t>frm.setDefaultCloseOperation</a:t>
            </a:r>
            <a:r>
              <a:rPr lang="en-US" altLang="zh-CN" sz="1600" dirty="0"/>
              <a:t>(</a:t>
            </a:r>
            <a:r>
              <a:rPr lang="en-US" altLang="zh-CN" sz="1600" dirty="0" err="1"/>
              <a:t>JFrame.EXIT_ON_CLOSE</a:t>
            </a:r>
            <a:r>
              <a:rPr lang="en-US" altLang="zh-CN" sz="1600" dirty="0"/>
              <a:t>);</a:t>
            </a:r>
          </a:p>
          <a:p>
            <a:pPr lvl="2"/>
            <a:r>
              <a:rPr lang="en-US" altLang="zh-CN" sz="1600" dirty="0" err="1"/>
              <a:t>frm.setSize</a:t>
            </a:r>
            <a:r>
              <a:rPr lang="en-US" altLang="zh-CN" sz="1600" dirty="0"/>
              <a:t>(400, 200);</a:t>
            </a:r>
          </a:p>
          <a:p>
            <a:pPr lvl="2"/>
            <a:r>
              <a:rPr lang="en-US" altLang="zh-CN" sz="1600" dirty="0" err="1"/>
              <a:t>frm.setVisible</a:t>
            </a:r>
            <a:r>
              <a:rPr lang="en-US" altLang="zh-CN" sz="1600" dirty="0"/>
              <a:t>(true);</a:t>
            </a:r>
          </a:p>
          <a:p>
            <a:pPr lvl="1"/>
            <a:r>
              <a:rPr lang="en-US" altLang="zh-CN" sz="1600" dirty="0"/>
              <a:t>}</a:t>
            </a:r>
          </a:p>
          <a:p>
            <a:r>
              <a:rPr lang="en-US" altLang="zh-CN" sz="1600" dirty="0"/>
              <a:t>}</a:t>
            </a:r>
          </a:p>
        </p:txBody>
      </p:sp>
      <p:pic>
        <p:nvPicPr>
          <p:cNvPr id="425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863" y="4538663"/>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726174" y="985548"/>
            <a:ext cx="2959465" cy="461665"/>
          </a:xfrm>
          <a:prstGeom prst="rect">
            <a:avLst/>
          </a:prstGeom>
          <a:solidFill>
            <a:schemeClr val="accent6">
              <a:lumMod val="60000"/>
              <a:lumOff val="40000"/>
            </a:schemeClr>
          </a:solidFill>
        </p:spPr>
        <p:txBody>
          <a:bodyPr wrap="none">
            <a:spAutoFit/>
          </a:bodyPr>
          <a:lstStyle/>
          <a:p>
            <a:r>
              <a:rPr lang="en-US" altLang="zh-CN" dirty="0"/>
              <a:t>Eg03_BoxLayout.java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5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eaLnBrk="1" hangingPunct="1">
              <a:defRPr/>
            </a:pPr>
            <a:r>
              <a:rPr lang="en-US" altLang="zh-CN" dirty="0"/>
              <a:t>9.6.4</a:t>
            </a:r>
            <a:r>
              <a:rPr lang="zh-CN" altLang="en-US" dirty="0"/>
              <a:t>、网格布局：</a:t>
            </a:r>
            <a:r>
              <a:rPr lang="en-US" altLang="zh-CN" dirty="0" err="1"/>
              <a:t>GridLayout</a:t>
            </a:r>
            <a:endParaRPr lang="en-US" altLang="zh-CN" dirty="0"/>
          </a:p>
        </p:txBody>
      </p:sp>
      <p:sp>
        <p:nvSpPr>
          <p:cNvPr id="427012" name="Rectangle 4"/>
          <p:cNvSpPr>
            <a:spLocks noChangeArrowheads="1"/>
          </p:cNvSpPr>
          <p:nvPr/>
        </p:nvSpPr>
        <p:spPr bwMode="auto">
          <a:xfrm>
            <a:off x="446088" y="831850"/>
            <a:ext cx="8207375"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6088" indent="-446088">
              <a:lnSpc>
                <a:spcPct val="130000"/>
              </a:lnSpc>
              <a:buFont typeface="Symbol" pitchFamily="18" charset="2"/>
              <a:buChar char="¾"/>
            </a:pPr>
            <a:r>
              <a:rPr lang="zh-CN" altLang="en-US" sz="1800"/>
              <a:t>位于</a:t>
            </a:r>
            <a:r>
              <a:rPr lang="en-US" altLang="zh-CN" sz="1800" b="1">
                <a:solidFill>
                  <a:srgbClr val="FF0000"/>
                </a:solidFill>
              </a:rPr>
              <a:t>java.awt</a:t>
            </a:r>
            <a:r>
              <a:rPr lang="zh-CN" altLang="en-US" sz="1800"/>
              <a:t>包中</a:t>
            </a:r>
          </a:p>
          <a:p>
            <a:pPr marL="446088" indent="-446088">
              <a:lnSpc>
                <a:spcPct val="130000"/>
              </a:lnSpc>
              <a:buFont typeface="Symbol" pitchFamily="18" charset="2"/>
              <a:buChar char="¾"/>
            </a:pPr>
            <a:r>
              <a:rPr lang="zh-CN" altLang="en-US" sz="1800"/>
              <a:t>把容器的空间划分成若干行与若干列的网格区域，组件就位于这些划分出来的小区域中，</a:t>
            </a:r>
            <a:r>
              <a:rPr lang="zh-CN" altLang="en-US" sz="1800" b="1">
                <a:solidFill>
                  <a:srgbClr val="FF0000"/>
                </a:solidFill>
              </a:rPr>
              <a:t>每个网络区域只能放一个组件</a:t>
            </a:r>
            <a:r>
              <a:rPr lang="zh-CN" altLang="en-US" sz="1800"/>
              <a:t>，所有的区域大小一样，组件按从上到下、从左到右依次加入，每个小区域尽可能地占据网格的空间，每个网格也同样尽可能地占据空间，从而各个组件按一定的大小比例放置。  </a:t>
            </a:r>
          </a:p>
          <a:p>
            <a:pPr marL="446088" indent="-446088">
              <a:lnSpc>
                <a:spcPct val="130000"/>
              </a:lnSpc>
              <a:buFont typeface="Symbol" pitchFamily="18" charset="2"/>
              <a:buChar char="¾"/>
            </a:pPr>
            <a:r>
              <a:rPr lang="zh-CN" altLang="en-US" sz="1800"/>
              <a:t>如果改变容器大小，</a:t>
            </a:r>
            <a:r>
              <a:rPr lang="en-US" altLang="zh-CN" sz="1800"/>
              <a:t>GridLayout</a:t>
            </a:r>
            <a:r>
              <a:rPr lang="zh-CN" altLang="en-US" sz="1800"/>
              <a:t>将相应地改变每个网格的大小，以使各个网格尽可能地大，占据</a:t>
            </a:r>
            <a:r>
              <a:rPr lang="en-US" altLang="zh-CN" sz="1800"/>
              <a:t>Container</a:t>
            </a:r>
            <a:r>
              <a:rPr lang="zh-CN" altLang="en-US" sz="1800"/>
              <a:t>容器全部的空间。 </a:t>
            </a:r>
          </a:p>
        </p:txBody>
      </p:sp>
      <p:graphicFrame>
        <p:nvGraphicFramePr>
          <p:cNvPr id="427090" name="Group 82"/>
          <p:cNvGraphicFramePr>
            <a:graphicFrameLocks noGrp="1"/>
          </p:cNvGraphicFramePr>
          <p:nvPr>
            <p:ph idx="1"/>
          </p:nvPr>
        </p:nvGraphicFramePr>
        <p:xfrm>
          <a:off x="565150" y="3498850"/>
          <a:ext cx="7896225" cy="2775026"/>
        </p:xfrm>
        <a:graphic>
          <a:graphicData uri="http://schemas.openxmlformats.org/drawingml/2006/table">
            <a:tbl>
              <a:tblPr/>
              <a:tblGrid>
                <a:gridCol w="3862388">
                  <a:extLst>
                    <a:ext uri="{9D8B030D-6E8A-4147-A177-3AD203B41FA5}">
                      <a16:colId xmlns:a16="http://schemas.microsoft.com/office/drawing/2014/main" val="20000"/>
                    </a:ext>
                  </a:extLst>
                </a:gridCol>
                <a:gridCol w="4033837">
                  <a:extLst>
                    <a:ext uri="{9D8B030D-6E8A-4147-A177-3AD203B41FA5}">
                      <a16:colId xmlns:a16="http://schemas.microsoft.com/office/drawing/2014/main" val="20001"/>
                    </a:ext>
                  </a:extLst>
                </a:gridCol>
              </a:tblGrid>
              <a:tr h="41585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GridLayout</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的构造方法</a:t>
                      </a:r>
                      <a:endParaRPr kumimoji="1" lang="zh-CN" altLang="en-US"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69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方法定义</a:t>
                      </a:r>
                      <a:endParaRPr kumimoji="1" lang="zh-CN" altLang="en-US"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功能说明</a:t>
                      </a:r>
                      <a:endParaRPr kumimoji="1" lang="zh-CN" altLang="en-US"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GridLayout()</a:t>
                      </a:r>
                      <a:endParaRPr kumimoji="1" lang="en-US" altLang="zh-CN"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生成一个默认的网格布局</a:t>
                      </a:r>
                      <a:endParaRPr kumimoji="1" lang="zh-CN" altLang="en-US"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0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GridLayout(int rows, int cols)</a:t>
                      </a:r>
                      <a:endParaRPr kumimoji="1" lang="en-US" altLang="zh-CN"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生成</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rows</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行与</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cols</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列的网格布局，间距均为</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个像素</a:t>
                      </a:r>
                      <a:endParaRPr kumimoji="1" lang="zh-CN" altLang="en-US"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GridLayout(int rows,int cols,int horz,int vert)</a:t>
                      </a:r>
                      <a:endParaRPr kumimoji="1" lang="en-US" altLang="zh-CN"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cap="flat">
                      <a:noFill/>
                    </a:lnL>
                    <a:lnR>
                      <a:noFill/>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生成</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rows</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行与</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cols</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列的网格布局，并设定网格列间距为</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horz</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像素，行间距为</a:t>
                      </a:r>
                      <a:r>
                        <a:rPr kumimoji="1" lang="en-US"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vert</a:t>
                      </a:r>
                      <a:r>
                        <a:rPr kumimoji="1" lang="zh-CN" alt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像素</a:t>
                      </a:r>
                      <a:endParaRPr kumimoji="1" lang="zh-CN" altLang="en-US" sz="44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a:noFill/>
                    </a:lnL>
                    <a:lnR cap="flat">
                      <a:noFill/>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701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701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7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defRPr/>
            </a:pPr>
            <a:r>
              <a:rPr lang="en-US" altLang="zh-CN" dirty="0"/>
              <a:t>9.6.4</a:t>
            </a:r>
            <a:r>
              <a:rPr lang="zh-CN" altLang="en-US" dirty="0"/>
              <a:t>、网格布局：</a:t>
            </a:r>
            <a:r>
              <a:rPr lang="en-US" altLang="zh-CN" dirty="0" err="1"/>
              <a:t>GridLayout</a:t>
            </a:r>
            <a:endParaRPr lang="en-US" altLang="zh-CN" dirty="0"/>
          </a:p>
        </p:txBody>
      </p:sp>
      <p:sp>
        <p:nvSpPr>
          <p:cNvPr id="80899" name="Rectangle 31"/>
          <p:cNvSpPr>
            <a:spLocks noChangeArrowheads="1"/>
          </p:cNvSpPr>
          <p:nvPr/>
        </p:nvSpPr>
        <p:spPr bwMode="auto">
          <a:xfrm>
            <a:off x="412750" y="774700"/>
            <a:ext cx="8542338" cy="562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dirty="0"/>
              <a:t>import </a:t>
            </a:r>
            <a:r>
              <a:rPr lang="en-US" altLang="zh-CN" sz="1400" dirty="0" err="1"/>
              <a:t>java.awt</a:t>
            </a:r>
            <a:r>
              <a:rPr lang="en-US" altLang="zh-CN" sz="1400" dirty="0"/>
              <a:t>.*;</a:t>
            </a:r>
          </a:p>
          <a:p>
            <a:r>
              <a:rPr lang="en-US" altLang="zh-CN" sz="1400" dirty="0"/>
              <a:t>import </a:t>
            </a:r>
            <a:r>
              <a:rPr lang="en-US" altLang="zh-CN" sz="1400" dirty="0" err="1"/>
              <a:t>javax.swing</a:t>
            </a:r>
            <a:r>
              <a:rPr lang="en-US" altLang="zh-CN" sz="1400" dirty="0"/>
              <a:t>.*;</a:t>
            </a:r>
          </a:p>
          <a:p>
            <a:r>
              <a:rPr lang="en-US" altLang="zh-CN" sz="1400" dirty="0"/>
              <a:t>import </a:t>
            </a:r>
            <a:r>
              <a:rPr lang="en-US" altLang="zh-CN" sz="1400" dirty="0" err="1"/>
              <a:t>javax.swing.border</a:t>
            </a:r>
            <a:r>
              <a:rPr lang="en-US" altLang="zh-CN" sz="1400" dirty="0"/>
              <a:t>.*;</a:t>
            </a:r>
          </a:p>
          <a:p>
            <a:r>
              <a:rPr lang="en-US" altLang="zh-CN" sz="1400" dirty="0"/>
              <a:t>import </a:t>
            </a:r>
            <a:r>
              <a:rPr lang="en-US" altLang="zh-CN" sz="1400" dirty="0" err="1"/>
              <a:t>java.awt.Color</a:t>
            </a:r>
            <a:r>
              <a:rPr lang="en-US" altLang="zh-CN" sz="1400" dirty="0"/>
              <a:t>;</a:t>
            </a:r>
          </a:p>
          <a:p>
            <a:r>
              <a:rPr lang="en-US" altLang="zh-CN" sz="1400" dirty="0"/>
              <a:t>public class </a:t>
            </a:r>
            <a:r>
              <a:rPr lang="en-US" altLang="zh-CN" sz="1400" dirty="0" err="1"/>
              <a:t>TestGridLayout</a:t>
            </a:r>
            <a:r>
              <a:rPr lang="en-US" altLang="zh-CN" sz="1400" dirty="0"/>
              <a:t>{</a:t>
            </a:r>
          </a:p>
          <a:p>
            <a:pPr lvl="1"/>
            <a:r>
              <a:rPr lang="en-US" altLang="zh-CN" sz="1400" dirty="0"/>
              <a:t>public static void main(String </a:t>
            </a:r>
            <a:r>
              <a:rPr lang="en-US" altLang="zh-CN" sz="1400" dirty="0" err="1"/>
              <a:t>args</a:t>
            </a:r>
            <a:r>
              <a:rPr lang="en-US" altLang="zh-CN" sz="1400" dirty="0"/>
              <a:t>[]){		</a:t>
            </a:r>
          </a:p>
          <a:p>
            <a:pPr lvl="2"/>
            <a:r>
              <a:rPr lang="en-US" altLang="zh-CN" sz="1400" dirty="0" err="1"/>
              <a:t>JFrame</a:t>
            </a:r>
            <a:r>
              <a:rPr lang="en-US" altLang="zh-CN" sz="1400" dirty="0"/>
              <a:t> f=new </a:t>
            </a:r>
            <a:r>
              <a:rPr lang="en-US" altLang="zh-CN" sz="1400" dirty="0" err="1"/>
              <a:t>JFrame</a:t>
            </a:r>
            <a:r>
              <a:rPr lang="en-US" altLang="zh-CN" sz="1400" dirty="0"/>
              <a:t>("</a:t>
            </a:r>
            <a:r>
              <a:rPr lang="en-US" altLang="zh-CN" sz="1400" dirty="0" err="1"/>
              <a:t>JFrame</a:t>
            </a:r>
            <a:r>
              <a:rPr lang="en-US" altLang="zh-CN" sz="1400" dirty="0"/>
              <a:t> with </a:t>
            </a:r>
            <a:r>
              <a:rPr lang="en-US" altLang="zh-CN" sz="1400" dirty="0" err="1"/>
              <a:t>GridLayout</a:t>
            </a:r>
            <a:r>
              <a:rPr lang="en-US" altLang="zh-CN" sz="1400" dirty="0"/>
              <a:t>");</a:t>
            </a:r>
          </a:p>
          <a:p>
            <a:pPr lvl="2"/>
            <a:r>
              <a:rPr lang="en-US" altLang="zh-CN" sz="1400" dirty="0"/>
              <a:t>Container c=</a:t>
            </a:r>
            <a:r>
              <a:rPr lang="en-US" altLang="zh-CN" sz="1400" dirty="0" err="1"/>
              <a:t>f.getContentPane</a:t>
            </a:r>
            <a:r>
              <a:rPr lang="en-US" altLang="zh-CN" sz="1400" dirty="0"/>
              <a:t>();</a:t>
            </a:r>
          </a:p>
          <a:p>
            <a:pPr lvl="2"/>
            <a:r>
              <a:rPr lang="en-US" altLang="zh-CN" sz="1400" dirty="0" err="1"/>
              <a:t>c.setLayout</a:t>
            </a:r>
            <a:r>
              <a:rPr lang="en-US" altLang="zh-CN" sz="1400" dirty="0"/>
              <a:t>(new </a:t>
            </a:r>
            <a:r>
              <a:rPr lang="en-US" altLang="zh-CN" sz="1400" dirty="0" err="1"/>
              <a:t>GridLayout</a:t>
            </a:r>
            <a:r>
              <a:rPr lang="en-US" altLang="zh-CN" sz="1400" dirty="0"/>
              <a:t>(3,2));//3</a:t>
            </a:r>
            <a:r>
              <a:rPr lang="zh-CN" altLang="en-US" sz="1400" dirty="0"/>
              <a:t>行</a:t>
            </a:r>
            <a:r>
              <a:rPr lang="en-US" altLang="zh-CN" sz="1400" dirty="0"/>
              <a:t>2</a:t>
            </a:r>
            <a:r>
              <a:rPr lang="zh-CN" altLang="en-US" sz="1400" dirty="0"/>
              <a:t>列</a:t>
            </a:r>
          </a:p>
          <a:p>
            <a:pPr lvl="2"/>
            <a:r>
              <a:rPr lang="en-US" altLang="zh-CN" sz="1400" dirty="0" err="1"/>
              <a:t>JComponent</a:t>
            </a:r>
            <a:r>
              <a:rPr lang="en-US" altLang="zh-CN" sz="1400" dirty="0"/>
              <a:t>[] </a:t>
            </a:r>
            <a:r>
              <a:rPr lang="en-US" altLang="zh-CN" sz="1400" dirty="0" err="1"/>
              <a:t>ctls</a:t>
            </a:r>
            <a:r>
              <a:rPr lang="en-US" altLang="zh-CN" sz="1400" dirty="0"/>
              <a:t>={new </a:t>
            </a:r>
            <a:r>
              <a:rPr lang="en-US" altLang="zh-CN" sz="1400" dirty="0" err="1"/>
              <a:t>JCheckBox</a:t>
            </a:r>
            <a:r>
              <a:rPr lang="en-US" altLang="zh-CN" sz="1400" dirty="0"/>
              <a:t>("1 - </a:t>
            </a:r>
            <a:r>
              <a:rPr lang="en-US" altLang="zh-CN" sz="1400" dirty="0" err="1"/>
              <a:t>CheckBox</a:t>
            </a:r>
            <a:r>
              <a:rPr lang="en-US" altLang="zh-CN" sz="1400" dirty="0"/>
              <a:t>"), new </a:t>
            </a:r>
            <a:r>
              <a:rPr lang="en-US" altLang="zh-CN" sz="1400" dirty="0" err="1"/>
              <a:t>JCheckBox</a:t>
            </a:r>
            <a:r>
              <a:rPr lang="en-US" altLang="zh-CN" sz="1400" dirty="0"/>
              <a:t>("2 - </a:t>
            </a:r>
            <a:r>
              <a:rPr lang="en-US" altLang="zh-CN" sz="1400" dirty="0" err="1"/>
              <a:t>CheckBox</a:t>
            </a:r>
            <a:r>
              <a:rPr lang="en-US" altLang="zh-CN" sz="1400" dirty="0"/>
              <a:t>"), </a:t>
            </a:r>
          </a:p>
          <a:p>
            <a:pPr lvl="4"/>
            <a:r>
              <a:rPr lang="en-US" altLang="zh-CN" sz="1400" dirty="0"/>
              <a:t>             new </a:t>
            </a:r>
            <a:r>
              <a:rPr lang="en-US" altLang="zh-CN" sz="1400" dirty="0" err="1"/>
              <a:t>JRadioButton</a:t>
            </a:r>
            <a:r>
              <a:rPr lang="en-US" altLang="zh-CN" sz="1400" dirty="0"/>
              <a:t>("3 - </a:t>
            </a:r>
            <a:r>
              <a:rPr lang="en-US" altLang="zh-CN" sz="1400" dirty="0" err="1"/>
              <a:t>RadioButton</a:t>
            </a:r>
            <a:r>
              <a:rPr lang="en-US" altLang="zh-CN" sz="1400" dirty="0"/>
              <a:t>"), new </a:t>
            </a:r>
            <a:r>
              <a:rPr lang="en-US" altLang="zh-CN" sz="1400" dirty="0" err="1"/>
              <a:t>JRadioButton</a:t>
            </a:r>
            <a:r>
              <a:rPr lang="en-US" altLang="zh-CN" sz="1400" dirty="0"/>
              <a:t>("4 - </a:t>
            </a:r>
            <a:r>
              <a:rPr lang="en-US" altLang="zh-CN" sz="1400" dirty="0" err="1"/>
              <a:t>RadioButton</a:t>
            </a:r>
            <a:r>
              <a:rPr lang="en-US" altLang="zh-CN" sz="1400" dirty="0"/>
              <a:t>"), </a:t>
            </a:r>
          </a:p>
          <a:p>
            <a:pPr lvl="4"/>
            <a:r>
              <a:rPr lang="en-US" altLang="zh-CN" sz="1400" dirty="0"/>
              <a:t>             new </a:t>
            </a:r>
            <a:r>
              <a:rPr lang="en-US" altLang="zh-CN" sz="1400" dirty="0" err="1"/>
              <a:t>JButton</a:t>
            </a:r>
            <a:r>
              <a:rPr lang="en-US" altLang="zh-CN" sz="1400" dirty="0"/>
              <a:t>("OK"), new </a:t>
            </a:r>
            <a:r>
              <a:rPr lang="en-US" altLang="zh-CN" sz="1400" dirty="0" err="1"/>
              <a:t>JButton</a:t>
            </a:r>
            <a:r>
              <a:rPr lang="en-US" altLang="zh-CN" sz="1400" dirty="0"/>
              <a:t>("CANCEL")};</a:t>
            </a:r>
          </a:p>
          <a:p>
            <a:pPr lvl="2"/>
            <a:r>
              <a:rPr lang="en-US" altLang="zh-CN" sz="1400" dirty="0"/>
              <a:t>for(</a:t>
            </a:r>
            <a:r>
              <a:rPr lang="en-US" altLang="zh-CN" sz="1400" dirty="0" err="1"/>
              <a:t>int</a:t>
            </a:r>
            <a:r>
              <a:rPr lang="en-US" altLang="zh-CN" sz="1400" dirty="0"/>
              <a:t> </a:t>
            </a:r>
            <a:r>
              <a:rPr lang="en-US" altLang="zh-CN" sz="1400" dirty="0" err="1"/>
              <a:t>i</a:t>
            </a:r>
            <a:r>
              <a:rPr lang="en-US" altLang="zh-CN" sz="1400" dirty="0"/>
              <a:t>=0;i&lt;</a:t>
            </a:r>
            <a:r>
              <a:rPr lang="en-US" altLang="zh-CN" sz="1400" dirty="0" err="1"/>
              <a:t>ctls.length;i</a:t>
            </a:r>
            <a:r>
              <a:rPr lang="en-US" altLang="zh-CN" sz="1400" dirty="0"/>
              <a:t>++){</a:t>
            </a:r>
          </a:p>
          <a:p>
            <a:pPr lvl="3"/>
            <a:r>
              <a:rPr lang="en-US" altLang="zh-CN" sz="1400" dirty="0" err="1"/>
              <a:t>c.add</a:t>
            </a:r>
            <a:r>
              <a:rPr lang="en-US" altLang="zh-CN" sz="1400" dirty="0"/>
              <a:t>(</a:t>
            </a:r>
            <a:r>
              <a:rPr lang="en-US" altLang="zh-CN" sz="1400" dirty="0" err="1"/>
              <a:t>ctls</a:t>
            </a:r>
            <a:r>
              <a:rPr lang="en-US" altLang="zh-CN" sz="1400" dirty="0"/>
              <a:t>[</a:t>
            </a:r>
            <a:r>
              <a:rPr lang="en-US" altLang="zh-CN" sz="1400" dirty="0" err="1"/>
              <a:t>i</a:t>
            </a:r>
            <a:r>
              <a:rPr lang="en-US" altLang="zh-CN" sz="1400" dirty="0"/>
              <a:t>]);//</a:t>
            </a:r>
            <a:r>
              <a:rPr lang="zh-CN" altLang="en-US" sz="1400" dirty="0"/>
              <a:t>从上到下，从左到右添加组件</a:t>
            </a:r>
          </a:p>
          <a:p>
            <a:pPr lvl="3"/>
            <a:r>
              <a:rPr lang="en-US" altLang="zh-CN" sz="1400" dirty="0"/>
              <a:t>//</a:t>
            </a:r>
            <a:r>
              <a:rPr lang="zh-CN" altLang="en-US" sz="1400" dirty="0"/>
              <a:t>设置边框</a:t>
            </a:r>
          </a:p>
          <a:p>
            <a:pPr lvl="3"/>
            <a:r>
              <a:rPr lang="en-US" altLang="zh-CN" sz="1400" dirty="0"/>
              <a:t>if(</a:t>
            </a:r>
            <a:r>
              <a:rPr lang="en-US" altLang="zh-CN" sz="1400" dirty="0" err="1"/>
              <a:t>i</a:t>
            </a:r>
            <a:r>
              <a:rPr lang="en-US" altLang="zh-CN" sz="1400" dirty="0"/>
              <a:t>&gt;=0 &amp; </a:t>
            </a:r>
            <a:r>
              <a:rPr lang="en-US" altLang="zh-CN" sz="1400" dirty="0" err="1"/>
              <a:t>i</a:t>
            </a:r>
            <a:r>
              <a:rPr lang="en-US" altLang="zh-CN" sz="1400" dirty="0"/>
              <a:t>&lt;2)</a:t>
            </a:r>
          </a:p>
          <a:p>
            <a:pPr lvl="4"/>
            <a:r>
              <a:rPr lang="en-US" altLang="zh-CN" sz="1400" dirty="0"/>
              <a:t>((</a:t>
            </a:r>
            <a:r>
              <a:rPr lang="en-US" altLang="zh-CN" sz="1400" dirty="0" err="1"/>
              <a:t>JCheckBox</a:t>
            </a:r>
            <a:r>
              <a:rPr lang="en-US" altLang="zh-CN" sz="1400" dirty="0"/>
              <a:t>)</a:t>
            </a:r>
            <a:r>
              <a:rPr lang="en-US" altLang="zh-CN" sz="1400" dirty="0" err="1"/>
              <a:t>ctls</a:t>
            </a:r>
            <a:r>
              <a:rPr lang="en-US" altLang="zh-CN" sz="1400" dirty="0"/>
              <a:t>[</a:t>
            </a:r>
            <a:r>
              <a:rPr lang="en-US" altLang="zh-CN" sz="1400" dirty="0" err="1"/>
              <a:t>i</a:t>
            </a:r>
            <a:r>
              <a:rPr lang="en-US" altLang="zh-CN" sz="1400" dirty="0"/>
              <a:t>]).</a:t>
            </a:r>
            <a:r>
              <a:rPr lang="en-US" altLang="zh-CN" sz="1400" dirty="0" err="1"/>
              <a:t>setBorderPainted</a:t>
            </a:r>
            <a:r>
              <a:rPr lang="en-US" altLang="zh-CN" sz="1400" dirty="0"/>
              <a:t>(true);</a:t>
            </a:r>
          </a:p>
          <a:p>
            <a:pPr lvl="3"/>
            <a:r>
              <a:rPr lang="en-US" altLang="zh-CN" sz="1400" dirty="0"/>
              <a:t>if(</a:t>
            </a:r>
            <a:r>
              <a:rPr lang="en-US" altLang="zh-CN" sz="1400" dirty="0" err="1"/>
              <a:t>i</a:t>
            </a:r>
            <a:r>
              <a:rPr lang="en-US" altLang="zh-CN" sz="1400" dirty="0"/>
              <a:t>&gt;=2 &amp; </a:t>
            </a:r>
            <a:r>
              <a:rPr lang="en-US" altLang="zh-CN" sz="1400" dirty="0" err="1"/>
              <a:t>i</a:t>
            </a:r>
            <a:r>
              <a:rPr lang="en-US" altLang="zh-CN" sz="1400" dirty="0"/>
              <a:t>&lt;4)</a:t>
            </a:r>
          </a:p>
          <a:p>
            <a:pPr lvl="4"/>
            <a:r>
              <a:rPr lang="en-US" altLang="zh-CN" sz="1400" dirty="0"/>
              <a:t>((</a:t>
            </a:r>
            <a:r>
              <a:rPr lang="en-US" altLang="zh-CN" sz="1400" dirty="0" err="1"/>
              <a:t>JRadioButton</a:t>
            </a:r>
            <a:r>
              <a:rPr lang="en-US" altLang="zh-CN" sz="1400" dirty="0"/>
              <a:t>)</a:t>
            </a:r>
            <a:r>
              <a:rPr lang="en-US" altLang="zh-CN" sz="1400" dirty="0" err="1"/>
              <a:t>ctls</a:t>
            </a:r>
            <a:r>
              <a:rPr lang="en-US" altLang="zh-CN" sz="1400" dirty="0"/>
              <a:t>[</a:t>
            </a:r>
            <a:r>
              <a:rPr lang="en-US" altLang="zh-CN" sz="1400" dirty="0" err="1"/>
              <a:t>i</a:t>
            </a:r>
            <a:r>
              <a:rPr lang="en-US" altLang="zh-CN" sz="1400" dirty="0"/>
              <a:t>]).</a:t>
            </a:r>
            <a:r>
              <a:rPr lang="en-US" altLang="zh-CN" sz="1400" dirty="0" err="1"/>
              <a:t>setBorderPainted</a:t>
            </a:r>
            <a:r>
              <a:rPr lang="en-US" altLang="zh-CN" sz="1400" dirty="0"/>
              <a:t>(true);</a:t>
            </a:r>
          </a:p>
          <a:p>
            <a:pPr lvl="3"/>
            <a:r>
              <a:rPr lang="en-US" altLang="zh-CN" sz="1400" dirty="0" err="1"/>
              <a:t>ctls</a:t>
            </a:r>
            <a:r>
              <a:rPr lang="en-US" altLang="zh-CN" sz="1400" dirty="0"/>
              <a:t>[</a:t>
            </a:r>
            <a:r>
              <a:rPr lang="en-US" altLang="zh-CN" sz="1400" dirty="0" err="1"/>
              <a:t>i</a:t>
            </a:r>
            <a:r>
              <a:rPr lang="en-US" altLang="zh-CN" sz="1400" dirty="0"/>
              <a:t>].</a:t>
            </a:r>
            <a:r>
              <a:rPr lang="en-US" altLang="zh-CN" sz="1400" dirty="0" err="1"/>
              <a:t>setBorder</a:t>
            </a:r>
            <a:r>
              <a:rPr lang="en-US" altLang="zh-CN" sz="1400" dirty="0"/>
              <a:t>(</a:t>
            </a:r>
            <a:r>
              <a:rPr lang="en-US" altLang="zh-CN" sz="1400" dirty="0" err="1"/>
              <a:t>BorderFactory.createLineBorder</a:t>
            </a:r>
            <a:r>
              <a:rPr lang="en-US" altLang="zh-CN" sz="1400" dirty="0"/>
              <a:t> (</a:t>
            </a:r>
            <a:r>
              <a:rPr lang="en-US" altLang="zh-CN" sz="1400" dirty="0" err="1"/>
              <a:t>Color.RED</a:t>
            </a:r>
            <a:r>
              <a:rPr lang="en-US" altLang="zh-CN" sz="1400" dirty="0"/>
              <a:t>, 2));</a:t>
            </a:r>
          </a:p>
          <a:p>
            <a:pPr lvl="2"/>
            <a:r>
              <a:rPr lang="en-US" altLang="zh-CN" sz="1400" dirty="0"/>
              <a:t>}</a:t>
            </a:r>
          </a:p>
          <a:p>
            <a:pPr lvl="2"/>
            <a:r>
              <a:rPr lang="en-US" altLang="zh-CN" sz="1400" dirty="0" err="1"/>
              <a:t>f.setSize</a:t>
            </a:r>
            <a:r>
              <a:rPr lang="en-US" altLang="zh-CN" sz="1400" dirty="0"/>
              <a:t>(400,200);</a:t>
            </a:r>
          </a:p>
          <a:p>
            <a:pPr lvl="2"/>
            <a:r>
              <a:rPr lang="en-US" altLang="zh-CN" sz="1400" dirty="0" err="1"/>
              <a:t>f.setDefaultCloseOperation</a:t>
            </a:r>
            <a:r>
              <a:rPr lang="en-US" altLang="zh-CN" sz="1400" dirty="0"/>
              <a:t>(</a:t>
            </a:r>
            <a:r>
              <a:rPr lang="en-US" altLang="zh-CN" sz="1400" dirty="0" err="1"/>
              <a:t>JFrame.EXIT_ON_CLOSE</a:t>
            </a:r>
            <a:r>
              <a:rPr lang="en-US" altLang="zh-CN" sz="1400" dirty="0"/>
              <a:t>);</a:t>
            </a:r>
          </a:p>
          <a:p>
            <a:pPr lvl="2"/>
            <a:r>
              <a:rPr lang="en-US" altLang="zh-CN" sz="1400" dirty="0" err="1"/>
              <a:t>f.setVisible</a:t>
            </a:r>
            <a:r>
              <a:rPr lang="en-US" altLang="zh-CN" sz="1400" dirty="0"/>
              <a:t>(true);</a:t>
            </a:r>
          </a:p>
          <a:p>
            <a:pPr lvl="1"/>
            <a:r>
              <a:rPr lang="en-US" altLang="zh-CN" sz="1400" dirty="0"/>
              <a:t>}</a:t>
            </a:r>
          </a:p>
          <a:p>
            <a:r>
              <a:rPr lang="en-US" altLang="zh-CN" sz="1400" dirty="0"/>
              <a:t>}</a:t>
            </a:r>
          </a:p>
        </p:txBody>
      </p:sp>
      <p:pic>
        <p:nvPicPr>
          <p:cNvPr id="432160"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75" y="792163"/>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pPr eaLnBrk="1" hangingPunct="1">
              <a:defRPr/>
            </a:pPr>
            <a:r>
              <a:rPr lang="en-US" altLang="zh-CN"/>
              <a:t>9.6.5</a:t>
            </a:r>
            <a:r>
              <a:rPr lang="zh-CN" altLang="en-US"/>
              <a:t>、卡片式布局：</a:t>
            </a:r>
            <a:r>
              <a:rPr lang="en-US" altLang="zh-CN"/>
              <a:t>CardLayout</a:t>
            </a:r>
          </a:p>
        </p:txBody>
      </p:sp>
      <p:sp>
        <p:nvSpPr>
          <p:cNvPr id="431107" name="Rectangle 3"/>
          <p:cNvSpPr>
            <a:spLocks noChangeArrowheads="1"/>
          </p:cNvSpPr>
          <p:nvPr/>
        </p:nvSpPr>
        <p:spPr bwMode="auto">
          <a:xfrm>
            <a:off x="434975" y="909638"/>
            <a:ext cx="82073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6088" indent="-446088">
              <a:lnSpc>
                <a:spcPct val="130000"/>
              </a:lnSpc>
              <a:buFont typeface="Symbol" pitchFamily="18" charset="2"/>
              <a:buChar char="¾"/>
            </a:pPr>
            <a:r>
              <a:rPr lang="zh-CN" altLang="en-US"/>
              <a:t>位于</a:t>
            </a:r>
            <a:r>
              <a:rPr lang="en-US" altLang="zh-CN" b="1">
                <a:solidFill>
                  <a:srgbClr val="FF0000"/>
                </a:solidFill>
              </a:rPr>
              <a:t>java.awt</a:t>
            </a:r>
            <a:r>
              <a:rPr lang="zh-CN" altLang="en-US"/>
              <a:t>包中 </a:t>
            </a:r>
          </a:p>
          <a:p>
            <a:pPr marL="446088" indent="-446088">
              <a:lnSpc>
                <a:spcPct val="130000"/>
              </a:lnSpc>
              <a:buFont typeface="Symbol" pitchFamily="18" charset="2"/>
              <a:buChar char="¾"/>
            </a:pPr>
            <a:r>
              <a:rPr lang="zh-CN" altLang="en-US"/>
              <a:t>它把容器分成许多层，每层的显示空间占据整个容器的大小，但是每层只允许放置一个组件，但每层都可以利用</a:t>
            </a:r>
            <a:r>
              <a:rPr lang="en-US" altLang="zh-CN"/>
              <a:t>JPanel</a:t>
            </a:r>
            <a:r>
              <a:rPr lang="zh-CN" altLang="en-US"/>
              <a:t>来实现复杂的用户界面。</a:t>
            </a:r>
          </a:p>
          <a:p>
            <a:pPr marL="446088" indent="-446088">
              <a:lnSpc>
                <a:spcPct val="130000"/>
              </a:lnSpc>
              <a:buFont typeface="Symbol" pitchFamily="18" charset="2"/>
              <a:buChar char="¾"/>
            </a:pPr>
            <a:r>
              <a:rPr lang="en-US" altLang="zh-CN"/>
              <a:t>CardLayout</a:t>
            </a:r>
            <a:r>
              <a:rPr lang="zh-CN" altLang="en-US"/>
              <a:t>就象一副叠得整整齐齐的</a:t>
            </a:r>
            <a:r>
              <a:rPr lang="zh-CN" altLang="en-US" b="1">
                <a:solidFill>
                  <a:srgbClr val="FF0000"/>
                </a:solidFill>
              </a:rPr>
              <a:t>扑克牌</a:t>
            </a:r>
            <a:r>
              <a:rPr lang="zh-CN" altLang="en-US"/>
              <a:t>一样，但是你只能看见最上面的一张牌，每一张牌就相当于布局管理器中的每一层。 </a:t>
            </a:r>
          </a:p>
          <a:p>
            <a:pPr marL="446088" indent="-446088">
              <a:lnSpc>
                <a:spcPct val="130000"/>
              </a:lnSpc>
              <a:buFont typeface="Symbol" pitchFamily="18" charset="2"/>
              <a:buChar char="¾"/>
            </a:pP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eaLnBrk="1" hangingPunct="1">
              <a:defRPr/>
            </a:pPr>
            <a:r>
              <a:rPr lang="en-US" altLang="zh-CN"/>
              <a:t>9.6.5</a:t>
            </a:r>
            <a:r>
              <a:rPr lang="zh-CN" altLang="en-US"/>
              <a:t>、卡片式布局：</a:t>
            </a:r>
            <a:r>
              <a:rPr lang="en-US" altLang="zh-CN"/>
              <a:t>CardLayout</a:t>
            </a:r>
          </a:p>
        </p:txBody>
      </p:sp>
      <p:sp>
        <p:nvSpPr>
          <p:cNvPr id="82947" name="Rectangle 4"/>
          <p:cNvSpPr>
            <a:spLocks noChangeArrowheads="1"/>
          </p:cNvSpPr>
          <p:nvPr/>
        </p:nvSpPr>
        <p:spPr bwMode="auto">
          <a:xfrm>
            <a:off x="622300" y="594186"/>
            <a:ext cx="785018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t>import </a:t>
            </a:r>
            <a:r>
              <a:rPr lang="en-US" altLang="zh-CN" sz="1600" dirty="0" err="1"/>
              <a:t>java.awt</a:t>
            </a:r>
            <a:r>
              <a:rPr lang="en-US" altLang="zh-CN" sz="1600" dirty="0"/>
              <a:t>.*;</a:t>
            </a:r>
          </a:p>
          <a:p>
            <a:r>
              <a:rPr lang="en-US" altLang="zh-CN" sz="1600" dirty="0"/>
              <a:t>import </a:t>
            </a:r>
            <a:r>
              <a:rPr lang="en-US" altLang="zh-CN" sz="1600" dirty="0" err="1"/>
              <a:t>java.awt.event</a:t>
            </a:r>
            <a:r>
              <a:rPr lang="en-US" altLang="zh-CN" sz="1600" dirty="0"/>
              <a:t>.*; </a:t>
            </a:r>
          </a:p>
          <a:p>
            <a:r>
              <a:rPr lang="en-US" altLang="zh-CN" sz="1600" dirty="0"/>
              <a:t>import </a:t>
            </a:r>
            <a:r>
              <a:rPr lang="en-US" altLang="zh-CN" sz="1600" dirty="0" err="1"/>
              <a:t>javax.swing</a:t>
            </a:r>
            <a:r>
              <a:rPr lang="en-US" altLang="zh-CN" sz="1600" dirty="0"/>
              <a:t>.*; </a:t>
            </a:r>
          </a:p>
          <a:p>
            <a:r>
              <a:rPr lang="en-US" altLang="zh-CN" sz="1600" dirty="0"/>
              <a:t>public class </a:t>
            </a:r>
            <a:r>
              <a:rPr lang="en-US" altLang="zh-CN" sz="1600" dirty="0" err="1"/>
              <a:t>TestCardLayout</a:t>
            </a:r>
            <a:r>
              <a:rPr lang="en-US" altLang="zh-CN" sz="1600" dirty="0"/>
              <a:t> </a:t>
            </a:r>
            <a:r>
              <a:rPr lang="en-US" altLang="zh-CN" sz="1600" b="1" dirty="0">
                <a:solidFill>
                  <a:srgbClr val="FF0000"/>
                </a:solidFill>
              </a:rPr>
              <a:t>implements </a:t>
            </a:r>
            <a:r>
              <a:rPr lang="en-US" altLang="zh-CN" sz="1600" b="1" dirty="0" err="1">
                <a:solidFill>
                  <a:srgbClr val="FF0000"/>
                </a:solidFill>
              </a:rPr>
              <a:t>MouseListener</a:t>
            </a:r>
            <a:r>
              <a:rPr lang="en-US" altLang="zh-CN" sz="1600" dirty="0"/>
              <a:t>{</a:t>
            </a:r>
          </a:p>
          <a:p>
            <a:pPr lvl="1"/>
            <a:r>
              <a:rPr lang="en-US" altLang="zh-CN" sz="1600" b="1" dirty="0" err="1">
                <a:solidFill>
                  <a:srgbClr val="FF0000"/>
                </a:solidFill>
              </a:rPr>
              <a:t>CardLayout</a:t>
            </a:r>
            <a:r>
              <a:rPr lang="en-US" altLang="zh-CN" sz="1600" b="1" dirty="0">
                <a:solidFill>
                  <a:srgbClr val="FF0000"/>
                </a:solidFill>
              </a:rPr>
              <a:t> layout = new </a:t>
            </a:r>
            <a:r>
              <a:rPr lang="en-US" altLang="zh-CN" sz="1600" b="1" dirty="0" err="1">
                <a:solidFill>
                  <a:srgbClr val="FF0000"/>
                </a:solidFill>
              </a:rPr>
              <a:t>CardLayout</a:t>
            </a:r>
            <a:r>
              <a:rPr lang="en-US" altLang="zh-CN" sz="1600" b="1" dirty="0">
                <a:solidFill>
                  <a:srgbClr val="FF0000"/>
                </a:solidFill>
              </a:rPr>
              <a:t>(); </a:t>
            </a:r>
          </a:p>
          <a:p>
            <a:pPr lvl="1"/>
            <a:r>
              <a:rPr lang="en-US" altLang="zh-CN" sz="1600" dirty="0" err="1"/>
              <a:t>JFrame</a:t>
            </a:r>
            <a:r>
              <a:rPr lang="en-US" altLang="zh-CN" sz="1600" dirty="0"/>
              <a:t> f = new </a:t>
            </a:r>
            <a:r>
              <a:rPr lang="en-US" altLang="zh-CN" sz="1600" dirty="0" err="1"/>
              <a:t>JFrame</a:t>
            </a:r>
            <a:r>
              <a:rPr lang="en-US" altLang="zh-CN" sz="1600" dirty="0"/>
              <a:t>("</a:t>
            </a:r>
            <a:r>
              <a:rPr lang="en-US" altLang="zh-CN" sz="1600" dirty="0" err="1"/>
              <a:t>JFrame</a:t>
            </a:r>
            <a:r>
              <a:rPr lang="en-US" altLang="zh-CN" sz="1600" dirty="0"/>
              <a:t> with </a:t>
            </a:r>
            <a:r>
              <a:rPr lang="en-US" altLang="zh-CN" sz="1600" dirty="0" err="1"/>
              <a:t>CardLayout</a:t>
            </a:r>
            <a:r>
              <a:rPr lang="en-US" altLang="zh-CN" sz="1600" dirty="0"/>
              <a:t>");</a:t>
            </a:r>
          </a:p>
          <a:p>
            <a:pPr lvl="1"/>
            <a:r>
              <a:rPr lang="en-US" altLang="zh-CN" sz="1600" dirty="0"/>
              <a:t>Container c;</a:t>
            </a:r>
          </a:p>
          <a:p>
            <a:pPr lvl="1"/>
            <a:r>
              <a:rPr lang="en-US" altLang="zh-CN" sz="1600" dirty="0" err="1"/>
              <a:t>JButton</a:t>
            </a:r>
            <a:r>
              <a:rPr lang="en-US" altLang="zh-CN" sz="1600" dirty="0"/>
              <a:t> page1Button;</a:t>
            </a:r>
          </a:p>
          <a:p>
            <a:pPr lvl="1"/>
            <a:r>
              <a:rPr lang="en-US" altLang="zh-CN" sz="1600" dirty="0" err="1"/>
              <a:t>JLabel</a:t>
            </a:r>
            <a:r>
              <a:rPr lang="en-US" altLang="zh-CN" sz="1600" dirty="0"/>
              <a:t> page2Label; //</a:t>
            </a:r>
            <a:r>
              <a:rPr lang="zh-CN" altLang="en-US" sz="1600" dirty="0"/>
              <a:t>标签</a:t>
            </a:r>
            <a:r>
              <a:rPr lang="en-US" altLang="zh-CN" sz="1600" dirty="0"/>
              <a:t>,</a:t>
            </a:r>
            <a:r>
              <a:rPr lang="zh-CN" altLang="en-US" sz="1600" dirty="0"/>
              <a:t>一行文本</a:t>
            </a:r>
          </a:p>
          <a:p>
            <a:pPr lvl="1"/>
            <a:r>
              <a:rPr lang="en-US" altLang="zh-CN" sz="1600" dirty="0" err="1"/>
              <a:t>JTextArea</a:t>
            </a:r>
            <a:r>
              <a:rPr lang="en-US" altLang="zh-CN" sz="1600" dirty="0"/>
              <a:t> page3Text; // </a:t>
            </a:r>
            <a:r>
              <a:rPr lang="zh-CN" altLang="en-US" sz="1600" dirty="0"/>
              <a:t>多行多列的文本区域</a:t>
            </a:r>
          </a:p>
          <a:p>
            <a:pPr lvl="1"/>
            <a:r>
              <a:rPr lang="en-US" altLang="zh-CN" sz="1600" dirty="0" err="1"/>
              <a:t>JButton</a:t>
            </a:r>
            <a:r>
              <a:rPr lang="en-US" altLang="zh-CN" sz="1600" dirty="0"/>
              <a:t> page3Top;</a:t>
            </a:r>
          </a:p>
          <a:p>
            <a:pPr lvl="1"/>
            <a:r>
              <a:rPr lang="en-US" altLang="zh-CN" sz="1600" dirty="0" err="1"/>
              <a:t>JButton</a:t>
            </a:r>
            <a:r>
              <a:rPr lang="en-US" altLang="zh-CN" sz="1600" dirty="0"/>
              <a:t> page3Bottom;</a:t>
            </a:r>
          </a:p>
          <a:p>
            <a:pPr lvl="1"/>
            <a:endParaRPr lang="en-US" altLang="zh-CN" sz="1600" dirty="0"/>
          </a:p>
          <a:p>
            <a:pPr lvl="1"/>
            <a:r>
              <a:rPr lang="en-US" altLang="zh-CN" sz="1600" dirty="0"/>
              <a:t>public static void main(String </a:t>
            </a:r>
            <a:r>
              <a:rPr lang="en-US" altLang="zh-CN" sz="1600" dirty="0" err="1"/>
              <a:t>args</a:t>
            </a:r>
            <a:r>
              <a:rPr lang="en-US" altLang="zh-CN" sz="1600" dirty="0"/>
              <a:t>[]) {</a:t>
            </a:r>
          </a:p>
          <a:p>
            <a:pPr lvl="2"/>
            <a:r>
              <a:rPr lang="en-US" altLang="zh-CN" sz="1600" dirty="0" err="1"/>
              <a:t>TestCardLayout</a:t>
            </a:r>
            <a:r>
              <a:rPr lang="en-US" altLang="zh-CN" sz="1600" dirty="0"/>
              <a:t> </a:t>
            </a:r>
            <a:r>
              <a:rPr lang="en-US" altLang="zh-CN" sz="1600" dirty="0" err="1"/>
              <a:t>frm</a:t>
            </a:r>
            <a:r>
              <a:rPr lang="en-US" altLang="zh-CN" sz="1600" dirty="0"/>
              <a:t>=new </a:t>
            </a:r>
            <a:r>
              <a:rPr lang="en-US" altLang="zh-CN" sz="1600" dirty="0" err="1"/>
              <a:t>TestCardLayout</a:t>
            </a:r>
            <a:r>
              <a:rPr lang="en-US" altLang="zh-CN" sz="1600" dirty="0"/>
              <a:t>();</a:t>
            </a:r>
          </a:p>
          <a:p>
            <a:pPr lvl="2"/>
            <a:r>
              <a:rPr lang="en-US" altLang="zh-CN" sz="1600" dirty="0" err="1"/>
              <a:t>frm.show</a:t>
            </a:r>
            <a:r>
              <a:rPr lang="en-US" altLang="zh-CN" sz="1600" dirty="0"/>
              <a:t>();</a:t>
            </a:r>
          </a:p>
          <a:p>
            <a:pPr lvl="1"/>
            <a:r>
              <a:rPr lang="en-US" altLang="zh-CN" sz="1600" dirty="0"/>
              <a:t>}</a:t>
            </a:r>
          </a:p>
          <a:p>
            <a:pPr lvl="1"/>
            <a:r>
              <a:rPr lang="en-US" altLang="zh-CN" sz="1600" b="1" dirty="0">
                <a:solidFill>
                  <a:srgbClr val="FF0000"/>
                </a:solidFill>
              </a:rPr>
              <a:t>public void </a:t>
            </a:r>
            <a:r>
              <a:rPr lang="en-US" altLang="zh-CN" sz="1600" b="1" dirty="0" err="1">
                <a:solidFill>
                  <a:srgbClr val="FF0000"/>
                </a:solidFill>
              </a:rPr>
              <a:t>mouseClicked</a:t>
            </a:r>
            <a:r>
              <a:rPr lang="en-US" altLang="zh-CN" sz="1600" b="1" dirty="0">
                <a:solidFill>
                  <a:srgbClr val="FF0000"/>
                </a:solidFill>
              </a:rPr>
              <a:t>(</a:t>
            </a:r>
            <a:r>
              <a:rPr lang="en-US" altLang="zh-CN" sz="1600" b="1" dirty="0" err="1">
                <a:solidFill>
                  <a:srgbClr val="FF0000"/>
                </a:solidFill>
              </a:rPr>
              <a:t>MouseEvent</a:t>
            </a:r>
            <a:r>
              <a:rPr lang="en-US" altLang="zh-CN" sz="1600" b="1" dirty="0">
                <a:solidFill>
                  <a:srgbClr val="FF0000"/>
                </a:solidFill>
              </a:rPr>
              <a:t> arg0) {</a:t>
            </a:r>
          </a:p>
          <a:p>
            <a:pPr lvl="2"/>
            <a:r>
              <a:rPr lang="en-US" altLang="zh-CN" sz="1600" b="1" dirty="0" err="1">
                <a:solidFill>
                  <a:srgbClr val="FF0000"/>
                </a:solidFill>
              </a:rPr>
              <a:t>layout.next</a:t>
            </a:r>
            <a:r>
              <a:rPr lang="en-US" altLang="zh-CN" sz="1600" b="1" dirty="0">
                <a:solidFill>
                  <a:srgbClr val="FF0000"/>
                </a:solidFill>
              </a:rPr>
              <a:t>(c);</a:t>
            </a:r>
          </a:p>
          <a:p>
            <a:pPr lvl="1"/>
            <a:r>
              <a:rPr lang="en-US" altLang="zh-CN" sz="1600" b="1" dirty="0">
                <a:solidFill>
                  <a:srgbClr val="FF0000"/>
                </a:solidFill>
              </a:rPr>
              <a:t>}</a:t>
            </a:r>
          </a:p>
          <a:p>
            <a:pPr lvl="1"/>
            <a:r>
              <a:rPr lang="en-US" altLang="zh-CN" sz="1600" dirty="0"/>
              <a:t>public void </a:t>
            </a:r>
            <a:r>
              <a:rPr lang="en-US" altLang="zh-CN" sz="1600" dirty="0" err="1"/>
              <a:t>mouseEntered</a:t>
            </a:r>
            <a:r>
              <a:rPr lang="en-US" altLang="zh-CN" sz="1600" dirty="0"/>
              <a:t>(</a:t>
            </a:r>
            <a:r>
              <a:rPr lang="en-US" altLang="zh-CN" sz="1600" dirty="0" err="1"/>
              <a:t>MouseEvent</a:t>
            </a:r>
            <a:r>
              <a:rPr lang="en-US" altLang="zh-CN" sz="1600" dirty="0"/>
              <a:t> arg0){}</a:t>
            </a:r>
          </a:p>
          <a:p>
            <a:pPr lvl="1"/>
            <a:r>
              <a:rPr lang="en-US" altLang="zh-CN" sz="1600" dirty="0"/>
              <a:t>public void </a:t>
            </a:r>
            <a:r>
              <a:rPr lang="en-US" altLang="zh-CN" sz="1600" dirty="0" err="1"/>
              <a:t>mouseExited</a:t>
            </a:r>
            <a:r>
              <a:rPr lang="en-US" altLang="zh-CN" sz="1600" dirty="0"/>
              <a:t>(</a:t>
            </a:r>
            <a:r>
              <a:rPr lang="en-US" altLang="zh-CN" sz="1600" dirty="0" err="1"/>
              <a:t>MouseEvent</a:t>
            </a:r>
            <a:r>
              <a:rPr lang="en-US" altLang="zh-CN" sz="1600" dirty="0"/>
              <a:t> arg0){}</a:t>
            </a:r>
          </a:p>
          <a:p>
            <a:pPr lvl="1"/>
            <a:r>
              <a:rPr lang="en-US" altLang="zh-CN" sz="1600" dirty="0"/>
              <a:t>public void </a:t>
            </a:r>
            <a:r>
              <a:rPr lang="en-US" altLang="zh-CN" sz="1600" dirty="0" err="1"/>
              <a:t>mousePressed</a:t>
            </a:r>
            <a:r>
              <a:rPr lang="en-US" altLang="zh-CN" sz="1600" dirty="0"/>
              <a:t>(</a:t>
            </a:r>
            <a:r>
              <a:rPr lang="en-US" altLang="zh-CN" sz="1600" dirty="0" err="1"/>
              <a:t>MouseEvent</a:t>
            </a:r>
            <a:r>
              <a:rPr lang="en-US" altLang="zh-CN" sz="1600" dirty="0"/>
              <a:t> arg0){}</a:t>
            </a:r>
          </a:p>
          <a:p>
            <a:pPr lvl="1"/>
            <a:r>
              <a:rPr lang="en-US" altLang="zh-CN" sz="1600" dirty="0"/>
              <a:t>public void </a:t>
            </a:r>
            <a:r>
              <a:rPr lang="en-US" altLang="zh-CN" sz="1600" dirty="0" err="1"/>
              <a:t>mouseReleased</a:t>
            </a:r>
            <a:r>
              <a:rPr lang="en-US" altLang="zh-CN" sz="1600" dirty="0"/>
              <a:t>(</a:t>
            </a:r>
            <a:r>
              <a:rPr lang="en-US" altLang="zh-CN" sz="1600" dirty="0" err="1"/>
              <a:t>MouseEvent</a:t>
            </a:r>
            <a:r>
              <a:rPr lang="en-US" altLang="zh-CN" sz="1600" dirty="0"/>
              <a:t> arg0){}</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eaLnBrk="1" hangingPunct="1">
              <a:defRPr/>
            </a:pPr>
            <a:r>
              <a:rPr lang="en-US" altLang="zh-CN"/>
              <a:t>9.6.5</a:t>
            </a:r>
            <a:r>
              <a:rPr lang="zh-CN" altLang="en-US"/>
              <a:t>、卡片式布局：</a:t>
            </a:r>
            <a:r>
              <a:rPr lang="en-US" altLang="zh-CN"/>
              <a:t>CardLayout</a:t>
            </a:r>
          </a:p>
        </p:txBody>
      </p:sp>
      <p:sp>
        <p:nvSpPr>
          <p:cNvPr id="83971" name="Rectangle 4"/>
          <p:cNvSpPr>
            <a:spLocks noChangeArrowheads="1"/>
          </p:cNvSpPr>
          <p:nvPr/>
        </p:nvSpPr>
        <p:spPr bwMode="auto">
          <a:xfrm>
            <a:off x="768350" y="699015"/>
            <a:ext cx="753903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1400" dirty="0"/>
              <a:t>public void show() {</a:t>
            </a:r>
          </a:p>
          <a:p>
            <a:pPr lvl="2"/>
            <a:r>
              <a:rPr lang="en-US" altLang="zh-CN" sz="1400" dirty="0"/>
              <a:t>c=</a:t>
            </a:r>
            <a:r>
              <a:rPr lang="en-US" altLang="zh-CN" sz="1400" dirty="0" err="1"/>
              <a:t>f.getContentPane</a:t>
            </a:r>
            <a:r>
              <a:rPr lang="en-US" altLang="zh-CN" sz="1400" dirty="0"/>
              <a:t>();</a:t>
            </a:r>
          </a:p>
          <a:p>
            <a:pPr lvl="2"/>
            <a:r>
              <a:rPr lang="en-US" altLang="zh-CN" sz="1400" b="1" dirty="0" err="1">
                <a:solidFill>
                  <a:srgbClr val="FF0000"/>
                </a:solidFill>
              </a:rPr>
              <a:t>c.setLayout</a:t>
            </a:r>
            <a:r>
              <a:rPr lang="en-US" altLang="zh-CN" sz="1400" b="1" dirty="0">
                <a:solidFill>
                  <a:srgbClr val="FF0000"/>
                </a:solidFill>
              </a:rPr>
              <a:t>(layout); // </a:t>
            </a:r>
            <a:r>
              <a:rPr lang="zh-CN" altLang="en-US" sz="1400" b="1" dirty="0">
                <a:solidFill>
                  <a:srgbClr val="FF0000"/>
                </a:solidFill>
              </a:rPr>
              <a:t>设置为</a:t>
            </a:r>
            <a:r>
              <a:rPr lang="en-US" altLang="zh-CN" sz="1400" b="1" dirty="0" err="1">
                <a:solidFill>
                  <a:srgbClr val="FF0000"/>
                </a:solidFill>
              </a:rPr>
              <a:t>CardLayout</a:t>
            </a:r>
            <a:endParaRPr lang="en-US" altLang="zh-CN" sz="1400" b="1" dirty="0">
              <a:solidFill>
                <a:srgbClr val="FF0000"/>
              </a:solidFill>
            </a:endParaRPr>
          </a:p>
          <a:p>
            <a:pPr lvl="2"/>
            <a:r>
              <a:rPr lang="en-US" altLang="zh-CN" sz="1400" dirty="0"/>
              <a:t>//</a:t>
            </a:r>
            <a:r>
              <a:rPr lang="zh-CN" altLang="en-US" sz="1400" dirty="0"/>
              <a:t>第一张</a:t>
            </a:r>
            <a:r>
              <a:rPr lang="en-US" altLang="zh-CN" sz="1400" dirty="0"/>
              <a:t>Card</a:t>
            </a:r>
            <a:r>
              <a:rPr lang="zh-CN" altLang="en-US" sz="1400" dirty="0"/>
              <a:t>放了一个</a:t>
            </a:r>
            <a:r>
              <a:rPr lang="en-US" altLang="zh-CN" sz="1400" dirty="0" err="1"/>
              <a:t>JButton</a:t>
            </a:r>
            <a:endParaRPr lang="en-US" altLang="zh-CN" sz="1400" dirty="0"/>
          </a:p>
          <a:p>
            <a:pPr lvl="2"/>
            <a:r>
              <a:rPr lang="en-US" altLang="zh-CN" sz="1400" dirty="0" err="1"/>
              <a:t>c.add</a:t>
            </a:r>
            <a:r>
              <a:rPr lang="en-US" altLang="zh-CN" sz="1400" dirty="0"/>
              <a:t>(page1Button = new </a:t>
            </a:r>
            <a:r>
              <a:rPr lang="en-US" altLang="zh-CN" sz="1400" dirty="0" err="1"/>
              <a:t>JButton</a:t>
            </a:r>
            <a:r>
              <a:rPr lang="en-US" altLang="zh-CN" sz="1400" dirty="0"/>
              <a:t>("1st Card: Button page"), "page1Button");</a:t>
            </a:r>
          </a:p>
          <a:p>
            <a:pPr lvl="2"/>
            <a:r>
              <a:rPr lang="en-US" altLang="zh-CN" sz="1400" dirty="0">
                <a:solidFill>
                  <a:schemeClr val="accent2"/>
                </a:solidFill>
              </a:rPr>
              <a:t>page1Button.addMouseListener(this); // </a:t>
            </a:r>
            <a:r>
              <a:rPr lang="zh-CN" altLang="en-US" sz="1400" dirty="0">
                <a:solidFill>
                  <a:schemeClr val="accent2"/>
                </a:solidFill>
              </a:rPr>
              <a:t>注册监听器</a:t>
            </a:r>
          </a:p>
          <a:p>
            <a:pPr lvl="2"/>
            <a:endParaRPr lang="zh-CN" altLang="en-US" sz="1400" dirty="0"/>
          </a:p>
          <a:p>
            <a:pPr lvl="2"/>
            <a:r>
              <a:rPr lang="en-US" altLang="zh-CN" sz="1400" dirty="0"/>
              <a:t>//</a:t>
            </a:r>
            <a:r>
              <a:rPr lang="zh-CN" altLang="en-US" sz="1400" dirty="0"/>
              <a:t>第二张</a:t>
            </a:r>
            <a:r>
              <a:rPr lang="en-US" altLang="zh-CN" sz="1400" dirty="0"/>
              <a:t>Card</a:t>
            </a:r>
            <a:r>
              <a:rPr lang="zh-CN" altLang="en-US" sz="1400" dirty="0"/>
              <a:t>放了一个</a:t>
            </a:r>
            <a:r>
              <a:rPr lang="en-US" altLang="zh-CN" sz="1400" dirty="0" err="1"/>
              <a:t>JLabel</a:t>
            </a:r>
            <a:endParaRPr lang="en-US" altLang="zh-CN" sz="1400" dirty="0"/>
          </a:p>
          <a:p>
            <a:pPr lvl="2"/>
            <a:r>
              <a:rPr lang="en-US" altLang="zh-CN" sz="1400" dirty="0" err="1"/>
              <a:t>c.add</a:t>
            </a:r>
            <a:r>
              <a:rPr lang="en-US" altLang="zh-CN" sz="1400" dirty="0"/>
              <a:t>(page2Label = new </a:t>
            </a:r>
            <a:r>
              <a:rPr lang="en-US" altLang="zh-CN" sz="1400" dirty="0" err="1"/>
              <a:t>JLabel</a:t>
            </a:r>
            <a:r>
              <a:rPr lang="en-US" altLang="zh-CN" sz="1400" dirty="0"/>
              <a:t>("2nd Card: Label page"), "page2Label");</a:t>
            </a:r>
          </a:p>
          <a:p>
            <a:pPr lvl="2"/>
            <a:r>
              <a:rPr lang="en-US" altLang="zh-CN" sz="1400" dirty="0">
                <a:solidFill>
                  <a:schemeClr val="accent2"/>
                </a:solidFill>
              </a:rPr>
              <a:t>page2Label.addMouseListener(this); // </a:t>
            </a:r>
            <a:r>
              <a:rPr lang="zh-CN" altLang="en-US" sz="1400" dirty="0">
                <a:solidFill>
                  <a:schemeClr val="accent2"/>
                </a:solidFill>
              </a:rPr>
              <a:t>注册监听器</a:t>
            </a:r>
          </a:p>
          <a:p>
            <a:pPr lvl="2"/>
            <a:r>
              <a:rPr lang="zh-CN" altLang="en-US" sz="1400" dirty="0"/>
              <a:t>		</a:t>
            </a:r>
          </a:p>
          <a:p>
            <a:pPr lvl="2"/>
            <a:r>
              <a:rPr lang="en-US" altLang="zh-CN" sz="1400" dirty="0"/>
              <a:t>//</a:t>
            </a:r>
            <a:r>
              <a:rPr lang="zh-CN" altLang="en-US" sz="1400" dirty="0"/>
              <a:t>第三张</a:t>
            </a:r>
            <a:r>
              <a:rPr lang="en-US" altLang="zh-CN" sz="1400" dirty="0"/>
              <a:t>Card</a:t>
            </a:r>
            <a:r>
              <a:rPr lang="zh-CN" altLang="en-US" sz="1400" dirty="0"/>
              <a:t>放一个</a:t>
            </a:r>
            <a:r>
              <a:rPr lang="en-US" altLang="zh-CN" sz="1400" dirty="0" err="1"/>
              <a:t>JPanel</a:t>
            </a:r>
            <a:r>
              <a:rPr lang="zh-CN" altLang="en-US" sz="1400" dirty="0"/>
              <a:t>，在这个</a:t>
            </a:r>
            <a:r>
              <a:rPr lang="en-US" altLang="zh-CN" sz="1400" dirty="0" err="1"/>
              <a:t>JPanel</a:t>
            </a:r>
            <a:r>
              <a:rPr lang="zh-CN" altLang="en-US" sz="1400" dirty="0"/>
              <a:t>上又放了一个</a:t>
            </a:r>
            <a:r>
              <a:rPr lang="en-US" altLang="zh-CN" sz="1400" dirty="0" err="1"/>
              <a:t>JTextArea</a:t>
            </a:r>
            <a:r>
              <a:rPr lang="zh-CN" altLang="en-US" sz="1400" dirty="0"/>
              <a:t>、两个</a:t>
            </a:r>
            <a:r>
              <a:rPr lang="en-US" altLang="zh-CN" sz="1400" dirty="0" err="1"/>
              <a:t>JButton</a:t>
            </a:r>
            <a:endParaRPr lang="en-US" altLang="zh-CN" sz="1400" dirty="0"/>
          </a:p>
          <a:p>
            <a:pPr lvl="2"/>
            <a:r>
              <a:rPr lang="en-US" altLang="zh-CN" sz="1400" dirty="0" err="1"/>
              <a:t>JPanel</a:t>
            </a:r>
            <a:r>
              <a:rPr lang="en-US" altLang="zh-CN" sz="1400" dirty="0"/>
              <a:t> pan= new </a:t>
            </a:r>
            <a:r>
              <a:rPr lang="en-US" altLang="zh-CN" sz="1400" dirty="0" err="1"/>
              <a:t>JPanel</a:t>
            </a:r>
            <a:r>
              <a:rPr lang="en-US" altLang="zh-CN" sz="1400" dirty="0"/>
              <a:t>();</a:t>
            </a:r>
          </a:p>
          <a:p>
            <a:pPr lvl="2"/>
            <a:r>
              <a:rPr lang="en-US" altLang="zh-CN" sz="1400" dirty="0" err="1"/>
              <a:t>pan.setLayout</a:t>
            </a:r>
            <a:r>
              <a:rPr lang="en-US" altLang="zh-CN" sz="1400" dirty="0"/>
              <a:t>(new </a:t>
            </a:r>
            <a:r>
              <a:rPr lang="en-US" altLang="zh-CN" sz="1400" dirty="0" err="1"/>
              <a:t>BorderLayout</a:t>
            </a:r>
            <a:r>
              <a:rPr lang="en-US" altLang="zh-CN" sz="1400" dirty="0"/>
              <a:t>());</a:t>
            </a:r>
          </a:p>
          <a:p>
            <a:pPr lvl="2"/>
            <a:r>
              <a:rPr lang="en-US" altLang="zh-CN" sz="1400" dirty="0" err="1"/>
              <a:t>pan.add</a:t>
            </a:r>
            <a:r>
              <a:rPr lang="en-US" altLang="zh-CN" sz="1400" dirty="0"/>
              <a:t>(page3Text = new </a:t>
            </a:r>
            <a:r>
              <a:rPr lang="en-US" altLang="zh-CN" sz="1400" dirty="0" err="1"/>
              <a:t>JTextArea</a:t>
            </a:r>
            <a:r>
              <a:rPr lang="en-US" altLang="zh-CN" sz="1400" dirty="0"/>
              <a:t>("3rd Card: Composite page"), "Center");</a:t>
            </a:r>
          </a:p>
          <a:p>
            <a:pPr lvl="2"/>
            <a:r>
              <a:rPr lang="en-US" altLang="zh-CN" sz="1400" dirty="0">
                <a:solidFill>
                  <a:schemeClr val="accent2"/>
                </a:solidFill>
              </a:rPr>
              <a:t>page3Text.addMouseListener(this);</a:t>
            </a:r>
          </a:p>
          <a:p>
            <a:pPr lvl="2"/>
            <a:r>
              <a:rPr lang="en-US" altLang="zh-CN" sz="1400" dirty="0" err="1"/>
              <a:t>pan.add</a:t>
            </a:r>
            <a:r>
              <a:rPr lang="en-US" altLang="zh-CN" sz="1400" dirty="0"/>
              <a:t>(page3Top = new </a:t>
            </a:r>
            <a:r>
              <a:rPr lang="en-US" altLang="zh-CN" sz="1400" dirty="0" err="1"/>
              <a:t>JButton</a:t>
            </a:r>
            <a:r>
              <a:rPr lang="en-US" altLang="zh-CN" sz="1400" dirty="0"/>
              <a:t>("Top button"), "North");</a:t>
            </a:r>
          </a:p>
          <a:p>
            <a:pPr lvl="2"/>
            <a:r>
              <a:rPr lang="en-US" altLang="zh-CN" sz="1400" dirty="0">
                <a:solidFill>
                  <a:schemeClr val="accent2"/>
                </a:solidFill>
              </a:rPr>
              <a:t>page3Top.addMouseListener(this);</a:t>
            </a:r>
          </a:p>
          <a:p>
            <a:pPr lvl="2"/>
            <a:r>
              <a:rPr lang="en-US" altLang="zh-CN" sz="1400" dirty="0" err="1"/>
              <a:t>pan.add</a:t>
            </a:r>
            <a:r>
              <a:rPr lang="en-US" altLang="zh-CN" sz="1400" dirty="0"/>
              <a:t>(page3Bottom = new </a:t>
            </a:r>
            <a:r>
              <a:rPr lang="en-US" altLang="zh-CN" sz="1400" dirty="0" err="1"/>
              <a:t>JButton</a:t>
            </a:r>
            <a:r>
              <a:rPr lang="en-US" altLang="zh-CN" sz="1400" dirty="0"/>
              <a:t>("Bottom button"), "South");</a:t>
            </a:r>
          </a:p>
          <a:p>
            <a:pPr lvl="2"/>
            <a:r>
              <a:rPr lang="en-US" altLang="zh-CN" sz="1400" dirty="0">
                <a:solidFill>
                  <a:schemeClr val="accent2"/>
                </a:solidFill>
              </a:rPr>
              <a:t>page3Bottom.addMouseListener(this);</a:t>
            </a:r>
          </a:p>
          <a:p>
            <a:pPr lvl="2"/>
            <a:r>
              <a:rPr lang="en-US" altLang="zh-CN" sz="1400" dirty="0" err="1"/>
              <a:t>c.add</a:t>
            </a:r>
            <a:r>
              <a:rPr lang="en-US" altLang="zh-CN" sz="1400" dirty="0"/>
              <a:t>(pan, "panel");</a:t>
            </a:r>
          </a:p>
          <a:p>
            <a:pPr lvl="2"/>
            <a:endParaRPr lang="en-US" altLang="zh-CN" sz="1400" dirty="0"/>
          </a:p>
          <a:p>
            <a:pPr lvl="2"/>
            <a:r>
              <a:rPr lang="en-US" altLang="zh-CN" sz="1400" dirty="0" err="1"/>
              <a:t>f.setSize</a:t>
            </a:r>
            <a:r>
              <a:rPr lang="en-US" altLang="zh-CN" sz="1400" dirty="0"/>
              <a:t>(180, 120);</a:t>
            </a:r>
          </a:p>
          <a:p>
            <a:pPr lvl="2"/>
            <a:r>
              <a:rPr lang="en-US" altLang="zh-CN" sz="1400" dirty="0" err="1"/>
              <a:t>f.setDefaultCloseOperation</a:t>
            </a:r>
            <a:r>
              <a:rPr lang="en-US" altLang="zh-CN" sz="1400" dirty="0"/>
              <a:t>(</a:t>
            </a:r>
            <a:r>
              <a:rPr lang="en-US" altLang="zh-CN" sz="1400" dirty="0" err="1"/>
              <a:t>JFrame.EXIT_ON_CLOSE</a:t>
            </a:r>
            <a:r>
              <a:rPr lang="en-US" altLang="zh-CN" sz="1400" dirty="0"/>
              <a:t>);</a:t>
            </a:r>
          </a:p>
          <a:p>
            <a:pPr lvl="2"/>
            <a:r>
              <a:rPr lang="en-US" altLang="zh-CN" sz="1400" dirty="0" err="1"/>
              <a:t>f.setVisible</a:t>
            </a:r>
            <a:r>
              <a:rPr lang="en-US" altLang="zh-CN" sz="1400" dirty="0"/>
              <a:t>(true);</a:t>
            </a:r>
          </a:p>
          <a:p>
            <a:pPr lvl="1"/>
            <a:r>
              <a:rPr lang="en-US" altLang="zh-CN" sz="1400" dirty="0"/>
              <a:t>}</a:t>
            </a:r>
          </a:p>
          <a:p>
            <a:r>
              <a:rPr lang="en-US" altLang="zh-CN" sz="1400" dirty="0"/>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defRPr/>
            </a:pPr>
            <a:r>
              <a:rPr lang="en-US" altLang="zh-CN"/>
              <a:t>9.6.5</a:t>
            </a:r>
            <a:r>
              <a:rPr lang="zh-CN" altLang="en-US"/>
              <a:t>、卡片式布局：</a:t>
            </a:r>
            <a:r>
              <a:rPr lang="en-US" altLang="zh-CN"/>
              <a:t>CardLayout</a:t>
            </a:r>
          </a:p>
        </p:txBody>
      </p:sp>
      <p:pic>
        <p:nvPicPr>
          <p:cNvPr id="849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1416050"/>
            <a:ext cx="2570162"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13" y="1370013"/>
            <a:ext cx="2570162"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938" y="4105275"/>
            <a:ext cx="2570162"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altLang="zh-CN"/>
              <a:t>9.6.6</a:t>
            </a:r>
            <a:r>
              <a:rPr lang="zh-CN" altLang="en-US"/>
              <a:t>、网络包布局：</a:t>
            </a:r>
            <a:r>
              <a:rPr lang="en-US" altLang="zh-CN"/>
              <a:t>GridBagLayout</a:t>
            </a:r>
          </a:p>
        </p:txBody>
      </p:sp>
      <p:sp>
        <p:nvSpPr>
          <p:cNvPr id="335880" name="Rectangle 8"/>
          <p:cNvSpPr>
            <a:spLocks noChangeArrowheads="1"/>
          </p:cNvSpPr>
          <p:nvPr/>
        </p:nvSpPr>
        <p:spPr bwMode="auto">
          <a:xfrm>
            <a:off x="446088" y="831850"/>
            <a:ext cx="8207375"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6088" indent="-446088">
              <a:lnSpc>
                <a:spcPct val="130000"/>
              </a:lnSpc>
              <a:buFont typeface="Symbol" pitchFamily="18" charset="2"/>
              <a:buChar char="¾"/>
            </a:pPr>
            <a:r>
              <a:rPr lang="zh-CN" altLang="en-US" sz="2000" dirty="0"/>
              <a:t>位于</a:t>
            </a:r>
            <a:r>
              <a:rPr lang="en-US" altLang="zh-CN" sz="2000" b="1" dirty="0" err="1">
                <a:solidFill>
                  <a:srgbClr val="FF0000"/>
                </a:solidFill>
              </a:rPr>
              <a:t>java.awt</a:t>
            </a:r>
            <a:r>
              <a:rPr lang="zh-CN" altLang="en-US" sz="2000" dirty="0"/>
              <a:t>包中</a:t>
            </a:r>
          </a:p>
          <a:p>
            <a:pPr marL="446088" indent="-446088">
              <a:lnSpc>
                <a:spcPct val="130000"/>
              </a:lnSpc>
              <a:buFont typeface="Symbol" pitchFamily="18" charset="2"/>
              <a:buChar char="¾"/>
            </a:pPr>
            <a:r>
              <a:rPr lang="zh-CN" altLang="en-US" sz="2000" dirty="0"/>
              <a:t>最复杂的布局管理器，在此布局中，组件大小不必相同 。  </a:t>
            </a:r>
          </a:p>
          <a:p>
            <a:pPr marL="446088" indent="-446088">
              <a:lnSpc>
                <a:spcPct val="130000"/>
              </a:lnSpc>
              <a:buFont typeface="Symbol" pitchFamily="18" charset="2"/>
              <a:buChar char="¾"/>
            </a:pPr>
            <a:r>
              <a:rPr lang="zh-CN" altLang="en-US" sz="2000" dirty="0"/>
              <a:t>要使用网格包布局，还必须有其一个辅助类</a:t>
            </a:r>
            <a:r>
              <a:rPr lang="en-US" altLang="zh-CN" sz="2000" dirty="0" err="1"/>
              <a:t>GridBagConstraints</a:t>
            </a:r>
            <a:r>
              <a:rPr lang="zh-CN" altLang="en-US" sz="2000" dirty="0"/>
              <a:t>。每个由 </a:t>
            </a:r>
            <a:r>
              <a:rPr lang="en-US" altLang="zh-CN" sz="2000" dirty="0" err="1"/>
              <a:t>GridBagLayout</a:t>
            </a:r>
            <a:r>
              <a:rPr lang="en-US" altLang="zh-CN" sz="2000" dirty="0"/>
              <a:t> </a:t>
            </a:r>
            <a:r>
              <a:rPr lang="zh-CN" altLang="en-US" sz="2000" dirty="0"/>
              <a:t>管理的组件都与 </a:t>
            </a:r>
            <a:r>
              <a:rPr lang="en-US" altLang="zh-CN" sz="2000" dirty="0" err="1"/>
              <a:t>GridBagConstraints</a:t>
            </a:r>
            <a:r>
              <a:rPr lang="en-US" altLang="zh-CN" sz="2000" dirty="0"/>
              <a:t> </a:t>
            </a:r>
            <a:r>
              <a:rPr lang="zh-CN" altLang="en-US" sz="2000" dirty="0"/>
              <a:t>的实例相关联，</a:t>
            </a:r>
            <a:r>
              <a:rPr lang="en-US" altLang="zh-CN" sz="2000" dirty="0" err="1"/>
              <a:t>GridBagConstraints</a:t>
            </a:r>
            <a:r>
              <a:rPr lang="zh-CN" altLang="en-US" sz="2000" dirty="0"/>
              <a:t>对象指定组件在网格中的显示区域以及组件在其显示区域中的放置方式 。 </a:t>
            </a:r>
          </a:p>
          <a:p>
            <a:pPr marL="446088" indent="-446088">
              <a:lnSpc>
                <a:spcPct val="130000"/>
              </a:lnSpc>
              <a:buFont typeface="Symbol" pitchFamily="18" charset="2"/>
              <a:buChar char="¾"/>
            </a:pPr>
            <a:r>
              <a:rPr lang="en-US" altLang="zh-CN" sz="2000" dirty="0" err="1"/>
              <a:t>GridBagConstraints</a:t>
            </a:r>
            <a:r>
              <a:rPr lang="zh-CN" altLang="en-US" sz="2000" dirty="0"/>
              <a:t>关键属性。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588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58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58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800000"/>
      </a:folHlink>
    </a:clrScheme>
    <a:fontScheme name="默认设计模板">
      <a:majorFont>
        <a:latin typeface="黑体"/>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11185</TotalTime>
  <Words>14012</Words>
  <Application>Microsoft Office PowerPoint</Application>
  <PresentationFormat>全屏显示(4:3)</PresentationFormat>
  <Paragraphs>1768</Paragraphs>
  <Slides>116</Slides>
  <Notes>38</Notes>
  <HiddenSlides>4</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116</vt:i4>
      </vt:variant>
    </vt:vector>
  </HeadingPairs>
  <TitlesOfParts>
    <vt:vector size="131" baseType="lpstr">
      <vt:lpstr>Adobe 黑体 Std R</vt:lpstr>
      <vt:lpstr>Arial Unicode MS</vt:lpstr>
      <vt:lpstr>AvantGarde Bk BT</vt:lpstr>
      <vt:lpstr>Zurich UBlkEx BT</vt:lpstr>
      <vt:lpstr>黑体</vt:lpstr>
      <vt:lpstr>楷体_GB2312</vt:lpstr>
      <vt:lpstr>微软雅黑</vt:lpstr>
      <vt:lpstr>Arial</vt:lpstr>
      <vt:lpstr>Symbol</vt:lpstr>
      <vt:lpstr>Times New Roman</vt:lpstr>
      <vt:lpstr>Wingdings</vt:lpstr>
      <vt:lpstr>默认设计模板</vt:lpstr>
      <vt:lpstr>Image</vt:lpstr>
      <vt:lpstr>Visio</vt:lpstr>
      <vt:lpstr>图片</vt:lpstr>
      <vt:lpstr>PowerPoint 演示文稿</vt:lpstr>
      <vt:lpstr>PowerPoint 演示文稿</vt:lpstr>
      <vt:lpstr>PowerPoint 演示文稿</vt:lpstr>
      <vt:lpstr>PowerPoint 演示文稿</vt:lpstr>
      <vt:lpstr>PowerPoint 演示文稿</vt:lpstr>
      <vt:lpstr>PowerPoint 演示文稿</vt:lpstr>
      <vt:lpstr>前言</vt:lpstr>
      <vt:lpstr>小节安排</vt:lpstr>
      <vt:lpstr>9.1.1、AWT和Swing</vt:lpstr>
      <vt:lpstr>9.1.2、AWT和Swing</vt:lpstr>
      <vt:lpstr>9.1.2、JavaFX</vt:lpstr>
      <vt:lpstr>9.1.2、AWT和Swing</vt:lpstr>
      <vt:lpstr>9.1.2、AWT和Swing</vt:lpstr>
      <vt:lpstr>小节安排</vt:lpstr>
      <vt:lpstr>9.2.1、JFrame</vt:lpstr>
      <vt:lpstr>9.2.1、JFrame</vt:lpstr>
      <vt:lpstr>9.2.1、JFrame</vt:lpstr>
      <vt:lpstr>9.2.1、JFrame</vt:lpstr>
      <vt:lpstr>9.2.2、JPanel</vt:lpstr>
      <vt:lpstr>9.2.3、JScrollPanel</vt:lpstr>
      <vt:lpstr>9.2.3、JScrollPanel</vt:lpstr>
      <vt:lpstr>9.2.3、JScrollPanel</vt:lpstr>
      <vt:lpstr>9.2.4、JSplitPane</vt:lpstr>
      <vt:lpstr>小节安排</vt:lpstr>
      <vt:lpstr>9.3.1、菜单组件：JMenuBar、JMenu、JMenuItem</vt:lpstr>
      <vt:lpstr>9.3.1、菜单组件：JMenuBar、JMenu、JMenuItem</vt:lpstr>
      <vt:lpstr>9.3.1、菜单组件：JMenuBar、JMenu、JMenuItem</vt:lpstr>
      <vt:lpstr>9.3.1、菜单组件：JMenuBar、JMenu、JMenuItem</vt:lpstr>
      <vt:lpstr>9.3.1、菜单组件：JMenuBar、JMenu、JMenuItem</vt:lpstr>
      <vt:lpstr>PowerPoint 演示文稿</vt:lpstr>
      <vt:lpstr>9.3.2、工具栏组件：JToolBar</vt:lpstr>
      <vt:lpstr>9.3.2、工具栏组件：JToolBar</vt:lpstr>
      <vt:lpstr>小节安排</vt:lpstr>
      <vt:lpstr>9.4.1、JLabel</vt:lpstr>
      <vt:lpstr>9.4.1、JLabel</vt:lpstr>
      <vt:lpstr>9.4.2、单行文本框：JTextField和JPasswordField</vt:lpstr>
      <vt:lpstr>多行文本框：JTextArea</vt:lpstr>
      <vt:lpstr>多行文本框：JTextArea </vt:lpstr>
      <vt:lpstr>9.4.3、按钮：JButtom、JCheckBox和JRadioButton</vt:lpstr>
      <vt:lpstr>9.4.3、按钮：JButtom、JCheckBox和JRadioButton</vt:lpstr>
      <vt:lpstr>9.4.4、下拉框：JComboBox</vt:lpstr>
      <vt:lpstr>9.4.4、下拉框：JComboBox</vt:lpstr>
      <vt:lpstr>9.4.5、列表框：JList</vt:lpstr>
      <vt:lpstr>9.4.5、列表框：JList</vt:lpstr>
      <vt:lpstr>9.4.7、表格组件：JTable</vt:lpstr>
      <vt:lpstr>9.4.7、表格组件：JTable</vt:lpstr>
      <vt:lpstr>9.4.7、表格组件：JTable</vt:lpstr>
      <vt:lpstr>小节安排</vt:lpstr>
      <vt:lpstr>9.5、组件常用方法</vt:lpstr>
      <vt:lpstr>9.5、组件常用方法</vt:lpstr>
      <vt:lpstr>9.5、组件常用方法</vt:lpstr>
      <vt:lpstr>9.5、组件常用方法</vt:lpstr>
      <vt:lpstr>9.5、组件常用方法</vt:lpstr>
      <vt:lpstr>9.5、组件常用方法</vt:lpstr>
      <vt:lpstr>9.5、组件常用方法</vt:lpstr>
      <vt:lpstr>9.5、组件常用方法</vt:lpstr>
      <vt:lpstr>小节安排</vt:lpstr>
      <vt:lpstr>9.7、事件处理模型</vt:lpstr>
      <vt:lpstr>9.7、事件处理模型</vt:lpstr>
      <vt:lpstr>9.7、事件处理模型</vt:lpstr>
      <vt:lpstr>9.7、事件处理模型</vt:lpstr>
      <vt:lpstr>9.7.4、编写事件处理程序</vt:lpstr>
      <vt:lpstr>9.7.4、编写事件处理程序</vt:lpstr>
      <vt:lpstr>9.7.4、编写事件处理程序</vt:lpstr>
      <vt:lpstr>9.7.4、编写事件处理程序</vt:lpstr>
      <vt:lpstr>9.7.4、编写事件处理程序</vt:lpstr>
      <vt:lpstr>9.7.4、编写事件处理程序</vt:lpstr>
      <vt:lpstr>9.7.4、编写事件处理程序</vt:lpstr>
      <vt:lpstr>9.7.4、编写事件处理程序</vt:lpstr>
      <vt:lpstr>9.7.4、编写事件处理程序</vt:lpstr>
      <vt:lpstr>小节安排</vt:lpstr>
      <vt:lpstr>9.8、鼠标事件处理</vt:lpstr>
      <vt:lpstr>9.8、鼠标事件处理</vt:lpstr>
      <vt:lpstr>9.8、鼠标事件处理</vt:lpstr>
      <vt:lpstr>小节安排</vt:lpstr>
      <vt:lpstr>9.9、事件适配器类</vt:lpstr>
      <vt:lpstr>9.9、事件适配器类</vt:lpstr>
      <vt:lpstr>9.9、事件适配器类</vt:lpstr>
      <vt:lpstr>9.9、事件适配器类</vt:lpstr>
      <vt:lpstr>小节安排</vt:lpstr>
      <vt:lpstr>9.10、键盘事件处理</vt:lpstr>
      <vt:lpstr>9.10、键盘事件处理</vt:lpstr>
      <vt:lpstr>9.10、键盘事件处理</vt:lpstr>
      <vt:lpstr>9.10、键盘事件处理</vt:lpstr>
      <vt:lpstr>9.10、键盘事件处理</vt:lpstr>
      <vt:lpstr>本章小结</vt:lpstr>
      <vt:lpstr>小节安排</vt:lpstr>
      <vt:lpstr>9.6.1、流式布局：FlowLayout</vt:lpstr>
      <vt:lpstr>9.6.2、边界布局：BorderLayout</vt:lpstr>
      <vt:lpstr>9.6.2、边界布局：BorderLayout</vt:lpstr>
      <vt:lpstr>9.6.3、盒式布局：BoxLayout</vt:lpstr>
      <vt:lpstr>9.6.3、盒式布局：BoxLayout</vt:lpstr>
      <vt:lpstr>9.6.4、网格布局：GridLayout</vt:lpstr>
      <vt:lpstr>9.6.4、网格布局：GridLayout</vt:lpstr>
      <vt:lpstr>9.6.5、卡片式布局：CardLayout</vt:lpstr>
      <vt:lpstr>9.6.5、卡片式布局：CardLayout</vt:lpstr>
      <vt:lpstr>9.6.5、卡片式布局：CardLayout</vt:lpstr>
      <vt:lpstr>9.6.5、卡片式布局：CardLayout</vt:lpstr>
      <vt:lpstr>9.6.6、网络包布局：GridBagLayout</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9.6.7、布局基本原则及复杂布局举例</vt:lpstr>
      <vt:lpstr>9.6.8、界面风格选择</vt:lpstr>
      <vt:lpstr>9.6.8、界面风格选择</vt:lpstr>
      <vt:lpstr>9.6.8、界面风格选择</vt:lpstr>
      <vt:lpstr>9.6.8、界面风格选择</vt:lpstr>
    </vt:vector>
  </TitlesOfParts>
  <Company>Sinohelp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Luna Wang</dc:creator>
  <cp:lastModifiedBy>Guodao Sun</cp:lastModifiedBy>
  <cp:revision>1147</cp:revision>
  <dcterms:created xsi:type="dcterms:W3CDTF">2001-04-27T09:18:18Z</dcterms:created>
  <dcterms:modified xsi:type="dcterms:W3CDTF">2020-11-30T07:09:39Z</dcterms:modified>
</cp:coreProperties>
</file>